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modernComment_145_E9E32055.xml" ContentType="application/vnd.ms-powerpoint.comment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460" r:id="rId5"/>
    <p:sldId id="275" r:id="rId6"/>
    <p:sldId id="280" r:id="rId7"/>
    <p:sldId id="336" r:id="rId8"/>
    <p:sldId id="258" r:id="rId9"/>
    <p:sldId id="293" r:id="rId10"/>
    <p:sldId id="288" r:id="rId11"/>
    <p:sldId id="349" r:id="rId12"/>
    <p:sldId id="407" r:id="rId13"/>
    <p:sldId id="289" r:id="rId14"/>
    <p:sldId id="406" r:id="rId15"/>
    <p:sldId id="408" r:id="rId16"/>
    <p:sldId id="409" r:id="rId17"/>
    <p:sldId id="410" r:id="rId18"/>
    <p:sldId id="411" r:id="rId19"/>
    <p:sldId id="412" r:id="rId20"/>
    <p:sldId id="413" r:id="rId21"/>
    <p:sldId id="414" r:id="rId22"/>
    <p:sldId id="415" r:id="rId23"/>
    <p:sldId id="416" r:id="rId24"/>
    <p:sldId id="417" r:id="rId25"/>
    <p:sldId id="298" r:id="rId26"/>
    <p:sldId id="446" r:id="rId27"/>
    <p:sldId id="419" r:id="rId28"/>
    <p:sldId id="420" r:id="rId29"/>
    <p:sldId id="301" r:id="rId30"/>
    <p:sldId id="425" r:id="rId31"/>
    <p:sldId id="426" r:id="rId32"/>
    <p:sldId id="427" r:id="rId33"/>
    <p:sldId id="428" r:id="rId34"/>
    <p:sldId id="429" r:id="rId35"/>
    <p:sldId id="430" r:id="rId36"/>
    <p:sldId id="431" r:id="rId37"/>
    <p:sldId id="432" r:id="rId38"/>
    <p:sldId id="450" r:id="rId39"/>
    <p:sldId id="452" r:id="rId40"/>
    <p:sldId id="434" r:id="rId41"/>
    <p:sldId id="451" r:id="rId42"/>
    <p:sldId id="433" r:id="rId43"/>
    <p:sldId id="306" r:id="rId44"/>
    <p:sldId id="445" r:id="rId45"/>
    <p:sldId id="422" r:id="rId46"/>
    <p:sldId id="436" r:id="rId47"/>
    <p:sldId id="317" r:id="rId48"/>
    <p:sldId id="318" r:id="rId49"/>
    <p:sldId id="319" r:id="rId50"/>
    <p:sldId id="321" r:id="rId51"/>
    <p:sldId id="320" r:id="rId52"/>
    <p:sldId id="453" r:id="rId53"/>
    <p:sldId id="437" r:id="rId54"/>
    <p:sldId id="323" r:id="rId55"/>
    <p:sldId id="440" r:id="rId56"/>
    <p:sldId id="455" r:id="rId57"/>
    <p:sldId id="325" r:id="rId58"/>
    <p:sldId id="424" r:id="rId59"/>
    <p:sldId id="454" r:id="rId60"/>
    <p:sldId id="328" r:id="rId61"/>
    <p:sldId id="441" r:id="rId62"/>
    <p:sldId id="447" r:id="rId63"/>
    <p:sldId id="448" r:id="rId64"/>
    <p:sldId id="449" r:id="rId65"/>
    <p:sldId id="443" r:id="rId66"/>
    <p:sldId id="333" r:id="rId67"/>
    <p:sldId id="444" r:id="rId68"/>
    <p:sldId id="456" r:id="rId69"/>
    <p:sldId id="457" r:id="rId70"/>
    <p:sldId id="459" r:id="rId71"/>
    <p:sldId id="458" r:id="rId72"/>
    <p:sldId id="29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424170-BE52-1036-78D2-7028E0F08E2E}" name="Rob Williams" initials="RW" userId="S::rwilliams@nexben.com::b0ce5147-731b-48df-a118-97ab1e75e8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urtney Annese" initials="CA" lastIdx="15" clrIdx="0">
    <p:extLst>
      <p:ext uri="{19B8F6BF-5375-455C-9EA6-DF929625EA0E}">
        <p15:presenceInfo xmlns:p15="http://schemas.microsoft.com/office/powerpoint/2012/main" userId="S::cannese@tggsolutions.com::e8d27276-138c-488e-927c-87c2089eda3a" providerId="AD"/>
      </p:ext>
    </p:extLst>
  </p:cmAuthor>
  <p:cmAuthor id="2" name="Kymm Nuest" initials="KN" lastIdx="1" clrIdx="1">
    <p:extLst>
      <p:ext uri="{19B8F6BF-5375-455C-9EA6-DF929625EA0E}">
        <p15:presenceInfo xmlns:p15="http://schemas.microsoft.com/office/powerpoint/2012/main" userId="S::knuest@tggsolutions.com::9418f18b-f391-4598-87e3-96b9aef3a2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BF3F9"/>
    <a:srgbClr val="F7F5F5"/>
    <a:srgbClr val="D9D9D9"/>
    <a:srgbClr val="948A80"/>
    <a:srgbClr val="193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7B672-9A97-A8A2-5605-D2B8D75BA1B5}" v="8" dt="2023-11-10T18:26:39.898"/>
    <p1510:client id="{5ECDF518-043C-4759-950D-2FC49F3903A0}" v="1048" dt="2023-11-10T20:11:27.526"/>
    <p1510:client id="{9873511A-004D-7BC9-E3E5-876F733E3AE6}" v="8" dt="2023-11-13T15:42:15.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4" autoAdjust="0"/>
    <p:restoredTop sz="55817" autoAdjust="0"/>
  </p:normalViewPr>
  <p:slideViewPr>
    <p:cSldViewPr snapToGrid="0">
      <p:cViewPr varScale="1">
        <p:scale>
          <a:sx n="63" d="100"/>
          <a:sy n="63" d="100"/>
        </p:scale>
        <p:origin x="2112" y="78"/>
      </p:cViewPr>
      <p:guideLst/>
    </p:cSldViewPr>
  </p:slideViewPr>
  <p:outlineViewPr>
    <p:cViewPr>
      <p:scale>
        <a:sx n="33" d="100"/>
        <a:sy n="33" d="100"/>
      </p:scale>
      <p:origin x="0" y="-25284"/>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Boensch" userId="S::tboensch@nexben.com::78f04c6a-1e97-416a-b293-141ec63e4200" providerId="AD" clId="Web-{333FDB2F-69E7-8393-0218-618312F62B12}"/>
    <pc:docChg chg="sldOrd">
      <pc:chgData name="Theresa Boensch" userId="S::tboensch@nexben.com::78f04c6a-1e97-416a-b293-141ec63e4200" providerId="AD" clId="Web-{333FDB2F-69E7-8393-0218-618312F62B12}" dt="2023-11-03T05:03:25.687" v="0"/>
      <pc:docMkLst>
        <pc:docMk/>
      </pc:docMkLst>
      <pc:sldChg chg="ord">
        <pc:chgData name="Theresa Boensch" userId="S::tboensch@nexben.com::78f04c6a-1e97-416a-b293-141ec63e4200" providerId="AD" clId="Web-{333FDB2F-69E7-8393-0218-618312F62B12}" dt="2023-11-03T05:03:25.687" v="0"/>
        <pc:sldMkLst>
          <pc:docMk/>
          <pc:sldMk cId="4014088409" sldId="320"/>
        </pc:sldMkLst>
      </pc:sldChg>
    </pc:docChg>
  </pc:docChgLst>
  <pc:docChgLst>
    <pc:chgData name="Rob Williams" userId="b0ce5147-731b-48df-a118-97ab1e75e836" providerId="ADAL" clId="{5ECDF518-043C-4759-950D-2FC49F3903A0}"/>
    <pc:docChg chg="undo custSel mod addSld modSld sldOrd">
      <pc:chgData name="Rob Williams" userId="b0ce5147-731b-48df-a118-97ab1e75e836" providerId="ADAL" clId="{5ECDF518-043C-4759-950D-2FC49F3903A0}" dt="2023-11-10T20:12:54.406" v="8489"/>
      <pc:docMkLst>
        <pc:docMk/>
      </pc:docMkLst>
      <pc:sldChg chg="addSp delSp modSp mod">
        <pc:chgData name="Rob Williams" userId="b0ce5147-731b-48df-a118-97ab1e75e836" providerId="ADAL" clId="{5ECDF518-043C-4759-950D-2FC49F3903A0}" dt="2023-10-31T13:54:19.247" v="209" actId="21"/>
        <pc:sldMkLst>
          <pc:docMk/>
          <pc:sldMk cId="923983316" sldId="274"/>
        </pc:sldMkLst>
        <pc:picChg chg="add del mod">
          <ac:chgData name="Rob Williams" userId="b0ce5147-731b-48df-a118-97ab1e75e836" providerId="ADAL" clId="{5ECDF518-043C-4759-950D-2FC49F3903A0}" dt="2023-10-31T13:54:19.247" v="209" actId="21"/>
          <ac:picMkLst>
            <pc:docMk/>
            <pc:sldMk cId="923983316" sldId="274"/>
            <ac:picMk id="4" creationId="{3544054A-8AF0-7D0F-9BAC-9DFACF9D8BE3}"/>
          </ac:picMkLst>
        </pc:picChg>
      </pc:sldChg>
      <pc:sldChg chg="modSp modNotesTx">
        <pc:chgData name="Rob Williams" userId="b0ce5147-731b-48df-a118-97ab1e75e836" providerId="ADAL" clId="{5ECDF518-043C-4759-950D-2FC49F3903A0}" dt="2023-11-01T19:40:43.113" v="4442" actId="20577"/>
        <pc:sldMkLst>
          <pc:docMk/>
          <pc:sldMk cId="4292456814" sldId="275"/>
        </pc:sldMkLst>
        <pc:spChg chg="mod">
          <ac:chgData name="Rob Williams" userId="b0ce5147-731b-48df-a118-97ab1e75e836" providerId="ADAL" clId="{5ECDF518-043C-4759-950D-2FC49F3903A0}" dt="2023-11-01T19:39:39.867" v="4292" actId="20577"/>
          <ac:spMkLst>
            <pc:docMk/>
            <pc:sldMk cId="4292456814" sldId="275"/>
            <ac:spMk id="16" creationId="{D2F3FE67-B940-45C0-AC27-F67E54C84A75}"/>
          </ac:spMkLst>
        </pc:spChg>
      </pc:sldChg>
      <pc:sldChg chg="modNotesTx">
        <pc:chgData name="Rob Williams" userId="b0ce5147-731b-48df-a118-97ab1e75e836" providerId="ADAL" clId="{5ECDF518-043C-4759-950D-2FC49F3903A0}" dt="2023-11-01T19:42:01.457" v="4498" actId="20577"/>
        <pc:sldMkLst>
          <pc:docMk/>
          <pc:sldMk cId="3493767454" sldId="280"/>
        </pc:sldMkLst>
      </pc:sldChg>
      <pc:sldChg chg="modSp mod modNotesTx">
        <pc:chgData name="Rob Williams" userId="b0ce5147-731b-48df-a118-97ab1e75e836" providerId="ADAL" clId="{5ECDF518-043C-4759-950D-2FC49F3903A0}" dt="2023-11-06T16:30:43.239" v="8325" actId="20577"/>
        <pc:sldMkLst>
          <pc:docMk/>
          <pc:sldMk cId="3806976901" sldId="287"/>
        </pc:sldMkLst>
        <pc:spChg chg="mod">
          <ac:chgData name="Rob Williams" userId="b0ce5147-731b-48df-a118-97ab1e75e836" providerId="ADAL" clId="{5ECDF518-043C-4759-950D-2FC49F3903A0}" dt="2023-11-06T16:30:43.239" v="8325" actId="20577"/>
          <ac:spMkLst>
            <pc:docMk/>
            <pc:sldMk cId="3806976901" sldId="287"/>
            <ac:spMk id="3" creationId="{6297DD49-DB13-4775-82C6-B4D541C12963}"/>
          </ac:spMkLst>
        </pc:spChg>
      </pc:sldChg>
      <pc:sldChg chg="mod modShow">
        <pc:chgData name="Rob Williams" userId="b0ce5147-731b-48df-a118-97ab1e75e836" providerId="ADAL" clId="{5ECDF518-043C-4759-950D-2FC49F3903A0}" dt="2023-11-01T19:45:37.809" v="4726" actId="729"/>
        <pc:sldMkLst>
          <pc:docMk/>
          <pc:sldMk cId="280297732" sldId="288"/>
        </pc:sldMkLst>
      </pc:sldChg>
      <pc:sldChg chg="mod modShow">
        <pc:chgData name="Rob Williams" userId="b0ce5147-731b-48df-a118-97ab1e75e836" providerId="ADAL" clId="{5ECDF518-043C-4759-950D-2FC49F3903A0}" dt="2023-11-01T19:50:00.606" v="4974" actId="729"/>
        <pc:sldMkLst>
          <pc:docMk/>
          <pc:sldMk cId="4275782914" sldId="289"/>
        </pc:sldMkLst>
      </pc:sldChg>
      <pc:sldChg chg="addSp delSp modSp mod modClrScheme delAnim modAnim chgLayout">
        <pc:chgData name="Rob Williams" userId="b0ce5147-731b-48df-a118-97ab1e75e836" providerId="ADAL" clId="{5ECDF518-043C-4759-950D-2FC49F3903A0}" dt="2023-10-31T14:04:30.669" v="221" actId="21"/>
        <pc:sldMkLst>
          <pc:docMk/>
          <pc:sldMk cId="793588286" sldId="291"/>
        </pc:sldMkLst>
        <pc:spChg chg="mod ord">
          <ac:chgData name="Rob Williams" userId="b0ce5147-731b-48df-a118-97ab1e75e836" providerId="ADAL" clId="{5ECDF518-043C-4759-950D-2FC49F3903A0}" dt="2023-10-31T14:02:27.632" v="216" actId="700"/>
          <ac:spMkLst>
            <pc:docMk/>
            <pc:sldMk cId="793588286" sldId="291"/>
            <ac:spMk id="2" creationId="{75A34E18-2E0C-4B1B-B186-47A87363BBC8}"/>
          </ac:spMkLst>
        </pc:spChg>
        <pc:spChg chg="mod ord">
          <ac:chgData name="Rob Williams" userId="b0ce5147-731b-48df-a118-97ab1e75e836" providerId="ADAL" clId="{5ECDF518-043C-4759-950D-2FC49F3903A0}" dt="2023-10-31T14:02:27.632" v="216" actId="700"/>
          <ac:spMkLst>
            <pc:docMk/>
            <pc:sldMk cId="793588286" sldId="291"/>
            <ac:spMk id="3" creationId="{40210E1B-8679-4969-A503-2BB7126A7068}"/>
          </ac:spMkLst>
        </pc:spChg>
        <pc:spChg chg="add mod ord">
          <ac:chgData name="Rob Williams" userId="b0ce5147-731b-48df-a118-97ab1e75e836" providerId="ADAL" clId="{5ECDF518-043C-4759-950D-2FC49F3903A0}" dt="2023-10-31T14:02:27.632" v="216" actId="700"/>
          <ac:spMkLst>
            <pc:docMk/>
            <pc:sldMk cId="793588286" sldId="291"/>
            <ac:spMk id="6" creationId="{A48F9D98-C150-2B99-6033-E9F6280C3B1C}"/>
          </ac:spMkLst>
        </pc:spChg>
        <pc:spChg chg="add mod ord">
          <ac:chgData name="Rob Williams" userId="b0ce5147-731b-48df-a118-97ab1e75e836" providerId="ADAL" clId="{5ECDF518-043C-4759-950D-2FC49F3903A0}" dt="2023-10-31T14:02:27.632" v="216" actId="700"/>
          <ac:spMkLst>
            <pc:docMk/>
            <pc:sldMk cId="793588286" sldId="291"/>
            <ac:spMk id="7" creationId="{B8579C81-909E-8E9E-6AC7-80E497ED4CDF}"/>
          </ac:spMkLst>
        </pc:spChg>
        <pc:spChg chg="add mod ord">
          <ac:chgData name="Rob Williams" userId="b0ce5147-731b-48df-a118-97ab1e75e836" providerId="ADAL" clId="{5ECDF518-043C-4759-950D-2FC49F3903A0}" dt="2023-10-31T14:02:27.632" v="216" actId="700"/>
          <ac:spMkLst>
            <pc:docMk/>
            <pc:sldMk cId="793588286" sldId="291"/>
            <ac:spMk id="8" creationId="{1F14E2C6-9F03-6CDA-FC65-96CD38D0D99E}"/>
          </ac:spMkLst>
        </pc:spChg>
        <pc:spChg chg="add del mod">
          <ac:chgData name="Rob Williams" userId="b0ce5147-731b-48df-a118-97ab1e75e836" providerId="ADAL" clId="{5ECDF518-043C-4759-950D-2FC49F3903A0}" dt="2023-10-31T14:04:30.669" v="221" actId="21"/>
          <ac:spMkLst>
            <pc:docMk/>
            <pc:sldMk cId="793588286" sldId="291"/>
            <ac:spMk id="9" creationId="{C640D510-9B6D-DEE2-DFC0-29A3E04FA319}"/>
          </ac:spMkLst>
        </pc:spChg>
      </pc:sldChg>
      <pc:sldChg chg="modNotesTx">
        <pc:chgData name="Rob Williams" userId="b0ce5147-731b-48df-a118-97ab1e75e836" providerId="ADAL" clId="{5ECDF518-043C-4759-950D-2FC49F3903A0}" dt="2023-11-01T19:44:25.992" v="4725" actId="20577"/>
        <pc:sldMkLst>
          <pc:docMk/>
          <pc:sldMk cId="924022794" sldId="293"/>
        </pc:sldMkLst>
      </pc:sldChg>
      <pc:sldChg chg="modNotesTx">
        <pc:chgData name="Rob Williams" userId="b0ce5147-731b-48df-a118-97ab1e75e836" providerId="ADAL" clId="{5ECDF518-043C-4759-950D-2FC49F3903A0}" dt="2023-11-02T13:05:19.153" v="5734" actId="20577"/>
        <pc:sldMkLst>
          <pc:docMk/>
          <pc:sldMk cId="3130436341" sldId="306"/>
        </pc:sldMkLst>
      </pc:sldChg>
      <pc:sldChg chg="modNotesTx">
        <pc:chgData name="Rob Williams" userId="b0ce5147-731b-48df-a118-97ab1e75e836" providerId="ADAL" clId="{5ECDF518-043C-4759-950D-2FC49F3903A0}" dt="2023-11-02T13:07:04.954" v="5768" actId="20577"/>
        <pc:sldMkLst>
          <pc:docMk/>
          <pc:sldMk cId="3110371667" sldId="317"/>
        </pc:sldMkLst>
      </pc:sldChg>
      <pc:sldChg chg="modNotesTx">
        <pc:chgData name="Rob Williams" userId="b0ce5147-731b-48df-a118-97ab1e75e836" providerId="ADAL" clId="{5ECDF518-043C-4759-950D-2FC49F3903A0}" dt="2023-11-09T14:12:50.840" v="8485" actId="20577"/>
        <pc:sldMkLst>
          <pc:docMk/>
          <pc:sldMk cId="139442810" sldId="318"/>
        </pc:sldMkLst>
      </pc:sldChg>
      <pc:sldChg chg="modSp mod">
        <pc:chgData name="Rob Williams" userId="b0ce5147-731b-48df-a118-97ab1e75e836" providerId="ADAL" clId="{5ECDF518-043C-4759-950D-2FC49F3903A0}" dt="2023-11-02T13:07:39.961" v="5796" actId="20577"/>
        <pc:sldMkLst>
          <pc:docMk/>
          <pc:sldMk cId="686229336" sldId="319"/>
        </pc:sldMkLst>
        <pc:graphicFrameChg chg="modGraphic">
          <ac:chgData name="Rob Williams" userId="b0ce5147-731b-48df-a118-97ab1e75e836" providerId="ADAL" clId="{5ECDF518-043C-4759-950D-2FC49F3903A0}" dt="2023-11-02T13:07:39.961" v="5796" actId="20577"/>
          <ac:graphicFrameMkLst>
            <pc:docMk/>
            <pc:sldMk cId="686229336" sldId="319"/>
            <ac:graphicFrameMk id="6" creationId="{5511B85A-9782-41B9-B001-287CA5A53B98}"/>
          </ac:graphicFrameMkLst>
        </pc:graphicFrameChg>
      </pc:sldChg>
      <pc:sldChg chg="modSp modNotesTx">
        <pc:chgData name="Rob Williams" userId="b0ce5147-731b-48df-a118-97ab1e75e836" providerId="ADAL" clId="{5ECDF518-043C-4759-950D-2FC49F3903A0}" dt="2023-11-02T13:09:58.624" v="5881" actId="20577"/>
        <pc:sldMkLst>
          <pc:docMk/>
          <pc:sldMk cId="2267045217" sldId="321"/>
        </pc:sldMkLst>
        <pc:spChg chg="mod">
          <ac:chgData name="Rob Williams" userId="b0ce5147-731b-48df-a118-97ab1e75e836" providerId="ADAL" clId="{5ECDF518-043C-4759-950D-2FC49F3903A0}" dt="2023-11-02T13:09:54.022" v="5879" actId="20577"/>
          <ac:spMkLst>
            <pc:docMk/>
            <pc:sldMk cId="2267045217" sldId="321"/>
            <ac:spMk id="7" creationId="{141B97E1-F3C1-49EC-90DF-9B70A3F2E490}"/>
          </ac:spMkLst>
        </pc:spChg>
        <pc:spChg chg="mod">
          <ac:chgData name="Rob Williams" userId="b0ce5147-731b-48df-a118-97ab1e75e836" providerId="ADAL" clId="{5ECDF518-043C-4759-950D-2FC49F3903A0}" dt="2023-11-02T13:09:58.624" v="5881" actId="20577"/>
          <ac:spMkLst>
            <pc:docMk/>
            <pc:sldMk cId="2267045217" sldId="321"/>
            <ac:spMk id="9" creationId="{83BA088D-7501-400F-A697-B432E4E8D488}"/>
          </ac:spMkLst>
        </pc:spChg>
      </pc:sldChg>
      <pc:sldChg chg="addSp delSp modSp mod">
        <pc:chgData name="Rob Williams" userId="b0ce5147-731b-48df-a118-97ab1e75e836" providerId="ADAL" clId="{5ECDF518-043C-4759-950D-2FC49F3903A0}" dt="2023-11-06T14:27:34.613" v="8307" actId="20577"/>
        <pc:sldMkLst>
          <pc:docMk/>
          <pc:sldMk cId="2875951429" sldId="323"/>
        </pc:sldMkLst>
        <pc:spChg chg="add mod">
          <ac:chgData name="Rob Williams" userId="b0ce5147-731b-48df-a118-97ab1e75e836" providerId="ADAL" clId="{5ECDF518-043C-4759-950D-2FC49F3903A0}" dt="2023-11-06T14:25:14.148" v="8271" actId="20577"/>
          <ac:spMkLst>
            <pc:docMk/>
            <pc:sldMk cId="2875951429" sldId="323"/>
            <ac:spMk id="3" creationId="{340C6508-0846-6BFD-46D9-0689F98369EE}"/>
          </ac:spMkLst>
        </pc:spChg>
        <pc:spChg chg="add del mod">
          <ac:chgData name="Rob Williams" userId="b0ce5147-731b-48df-a118-97ab1e75e836" providerId="ADAL" clId="{5ECDF518-043C-4759-950D-2FC49F3903A0}" dt="2023-11-06T14:27:27.195" v="8306" actId="478"/>
          <ac:spMkLst>
            <pc:docMk/>
            <pc:sldMk cId="2875951429" sldId="323"/>
            <ac:spMk id="7" creationId="{E925E1CB-0B21-1641-1337-550889A3A32B}"/>
          </ac:spMkLst>
        </pc:spChg>
        <pc:spChg chg="add del">
          <ac:chgData name="Rob Williams" userId="b0ce5147-731b-48df-a118-97ab1e75e836" providerId="ADAL" clId="{5ECDF518-043C-4759-950D-2FC49F3903A0}" dt="2023-11-06T14:26:59.580" v="8298" actId="22"/>
          <ac:spMkLst>
            <pc:docMk/>
            <pc:sldMk cId="2875951429" sldId="323"/>
            <ac:spMk id="9" creationId="{A2397ECC-A708-55DA-CAF3-AA7A934E4070}"/>
          </ac:spMkLst>
        </pc:spChg>
        <pc:graphicFrameChg chg="mod modGraphic">
          <ac:chgData name="Rob Williams" userId="b0ce5147-731b-48df-a118-97ab1e75e836" providerId="ADAL" clId="{5ECDF518-043C-4759-950D-2FC49F3903A0}" dt="2023-11-06T14:27:34.613" v="8307" actId="20577"/>
          <ac:graphicFrameMkLst>
            <pc:docMk/>
            <pc:sldMk cId="2875951429" sldId="323"/>
            <ac:graphicFrameMk id="14" creationId="{32E8FDBE-609B-422F-B497-CF23A520491B}"/>
          </ac:graphicFrameMkLst>
        </pc:graphicFrameChg>
        <pc:picChg chg="del">
          <ac:chgData name="Rob Williams" userId="b0ce5147-731b-48df-a118-97ab1e75e836" providerId="ADAL" clId="{5ECDF518-043C-4759-950D-2FC49F3903A0}" dt="2023-11-06T14:20:46.054" v="8140" actId="478"/>
          <ac:picMkLst>
            <pc:docMk/>
            <pc:sldMk cId="2875951429" sldId="323"/>
            <ac:picMk id="72" creationId="{B1CB4898-E9E6-4A0D-8425-DC279C082022}"/>
          </ac:picMkLst>
        </pc:picChg>
        <pc:picChg chg="del">
          <ac:chgData name="Rob Williams" userId="b0ce5147-731b-48df-a118-97ab1e75e836" providerId="ADAL" clId="{5ECDF518-043C-4759-950D-2FC49F3903A0}" dt="2023-11-06T14:24:24.870" v="8260" actId="478"/>
          <ac:picMkLst>
            <pc:docMk/>
            <pc:sldMk cId="2875951429" sldId="323"/>
            <ac:picMk id="73" creationId="{9C7708C8-8ADD-4AAB-B298-80D61C72690F}"/>
          </ac:picMkLst>
        </pc:picChg>
        <pc:picChg chg="del">
          <ac:chgData name="Rob Williams" userId="b0ce5147-731b-48df-a118-97ab1e75e836" providerId="ADAL" clId="{5ECDF518-043C-4759-950D-2FC49F3903A0}" dt="2023-11-06T14:25:36.268" v="8277" actId="478"/>
          <ac:picMkLst>
            <pc:docMk/>
            <pc:sldMk cId="2875951429" sldId="323"/>
            <ac:picMk id="74" creationId="{737900C2-01DB-4DAA-B0F7-EA1B2620B1C1}"/>
          </ac:picMkLst>
        </pc:picChg>
        <pc:picChg chg="del">
          <ac:chgData name="Rob Williams" userId="b0ce5147-731b-48df-a118-97ab1e75e836" providerId="ADAL" clId="{5ECDF518-043C-4759-950D-2FC49F3903A0}" dt="2023-11-06T14:26:42.822" v="8292" actId="478"/>
          <ac:picMkLst>
            <pc:docMk/>
            <pc:sldMk cId="2875951429" sldId="323"/>
            <ac:picMk id="75" creationId="{A502AC8E-334F-48BC-8452-5F53905DE6C3}"/>
          </ac:picMkLst>
        </pc:picChg>
        <pc:picChg chg="del">
          <ac:chgData name="Rob Williams" userId="b0ce5147-731b-48df-a118-97ab1e75e836" providerId="ADAL" clId="{5ECDF518-043C-4759-950D-2FC49F3903A0}" dt="2023-11-06T14:26:49.248" v="8294" actId="478"/>
          <ac:picMkLst>
            <pc:docMk/>
            <pc:sldMk cId="2875951429" sldId="323"/>
            <ac:picMk id="85" creationId="{ABCE5C3F-0EBC-4264-9F72-E6262BF2BB26}"/>
          </ac:picMkLst>
        </pc:picChg>
        <pc:picChg chg="del">
          <ac:chgData name="Rob Williams" userId="b0ce5147-731b-48df-a118-97ab1e75e836" providerId="ADAL" clId="{5ECDF518-043C-4759-950D-2FC49F3903A0}" dt="2023-11-06T14:26:54.559" v="8296" actId="478"/>
          <ac:picMkLst>
            <pc:docMk/>
            <pc:sldMk cId="2875951429" sldId="323"/>
            <ac:picMk id="86" creationId="{A99CFDA5-01F3-4F31-825B-2669138E926E}"/>
          </ac:picMkLst>
        </pc:picChg>
      </pc:sldChg>
      <pc:sldChg chg="addSp delSp modSp mod delAnim modAnim addCm modNotesTx">
        <pc:chgData name="Rob Williams" userId="b0ce5147-731b-48df-a118-97ab1e75e836" providerId="ADAL" clId="{5ECDF518-043C-4759-950D-2FC49F3903A0}" dt="2023-11-06T15:15:49.602" v="8311" actId="20577"/>
        <pc:sldMkLst>
          <pc:docMk/>
          <pc:sldMk cId="3923976277" sldId="325"/>
        </pc:sldMkLst>
        <pc:spChg chg="add del mod">
          <ac:chgData name="Rob Williams" userId="b0ce5147-731b-48df-a118-97ab1e75e836" providerId="ADAL" clId="{5ECDF518-043C-4759-950D-2FC49F3903A0}" dt="2023-10-31T14:03:32.351" v="217" actId="21"/>
          <ac:spMkLst>
            <pc:docMk/>
            <pc:sldMk cId="3923976277" sldId="325"/>
            <ac:spMk id="12" creationId="{5B168C67-8B79-9350-3070-F4CA34D0429D}"/>
          </ac:spMkLst>
        </pc:spChg>
        <pc:spChg chg="add mod ord">
          <ac:chgData name="Rob Williams" userId="b0ce5147-731b-48df-a118-97ab1e75e836" providerId="ADAL" clId="{5ECDF518-043C-4759-950D-2FC49F3903A0}" dt="2023-11-02T13:13:17.716" v="5885" actId="14100"/>
          <ac:spMkLst>
            <pc:docMk/>
            <pc:sldMk cId="3923976277" sldId="325"/>
            <ac:spMk id="14" creationId="{F6FB82B7-52D8-1DB8-A53F-B80109E028E7}"/>
          </ac:spMkLst>
        </pc:spChg>
        <pc:spChg chg="mod">
          <ac:chgData name="Rob Williams" userId="b0ce5147-731b-48df-a118-97ab1e75e836" providerId="ADAL" clId="{5ECDF518-043C-4759-950D-2FC49F3903A0}" dt="2023-10-31T12:09:35.558" v="142" actId="14100"/>
          <ac:spMkLst>
            <pc:docMk/>
            <pc:sldMk cId="3923976277" sldId="325"/>
            <ac:spMk id="17" creationId="{59FD29A2-A5A6-42EF-BB12-B039D2C24FC3}"/>
          </ac:spMkLst>
        </pc:spChg>
        <pc:spChg chg="mod">
          <ac:chgData name="Rob Williams" userId="b0ce5147-731b-48df-a118-97ab1e75e836" providerId="ADAL" clId="{5ECDF518-043C-4759-950D-2FC49F3903A0}" dt="2023-10-31T12:09:41.158" v="143" actId="14100"/>
          <ac:spMkLst>
            <pc:docMk/>
            <pc:sldMk cId="3923976277" sldId="325"/>
            <ac:spMk id="19" creationId="{F30A56BB-AAD9-4959-9591-6D448DFFBDA5}"/>
          </ac:spMkLst>
        </pc:spChg>
        <pc:spChg chg="mod">
          <ac:chgData name="Rob Williams" userId="b0ce5147-731b-48df-a118-97ab1e75e836" providerId="ADAL" clId="{5ECDF518-043C-4759-950D-2FC49F3903A0}" dt="2023-10-31T14:07:02.704" v="230" actId="14100"/>
          <ac:spMkLst>
            <pc:docMk/>
            <pc:sldMk cId="3923976277" sldId="325"/>
            <ac:spMk id="20" creationId="{9692596E-AC46-4033-A37C-5FE9E82A27C8}"/>
          </ac:spMkLst>
        </pc:spChg>
        <pc:spChg chg="mod">
          <ac:chgData name="Rob Williams" userId="b0ce5147-731b-48df-a118-97ab1e75e836" providerId="ADAL" clId="{5ECDF518-043C-4759-950D-2FC49F3903A0}" dt="2023-10-31T14:08:07.834" v="237" actId="14100"/>
          <ac:spMkLst>
            <pc:docMk/>
            <pc:sldMk cId="3923976277" sldId="325"/>
            <ac:spMk id="22" creationId="{D94525FE-C04E-4434-A561-963D9A14B55F}"/>
          </ac:spMkLst>
        </pc:spChg>
        <pc:spChg chg="mod">
          <ac:chgData name="Rob Williams" userId="b0ce5147-731b-48df-a118-97ab1e75e836" providerId="ADAL" clId="{5ECDF518-043C-4759-950D-2FC49F3903A0}" dt="2023-10-31T14:08:30.918" v="238" actId="14100"/>
          <ac:spMkLst>
            <pc:docMk/>
            <pc:sldMk cId="3923976277" sldId="325"/>
            <ac:spMk id="23" creationId="{94F69731-ACFA-46F9-96BD-814ABE83609D}"/>
          </ac:spMkLst>
        </pc:spChg>
        <pc:spChg chg="add mod ord">
          <ac:chgData name="Rob Williams" userId="b0ce5147-731b-48df-a118-97ab1e75e836" providerId="ADAL" clId="{5ECDF518-043C-4759-950D-2FC49F3903A0}" dt="2023-10-31T14:12:55.139" v="260" actId="167"/>
          <ac:spMkLst>
            <pc:docMk/>
            <pc:sldMk cId="3923976277" sldId="325"/>
            <ac:spMk id="25" creationId="{28457B6E-D113-16A7-EDA1-53EFAE4FFAD5}"/>
          </ac:spMkLst>
        </pc:spChg>
        <pc:spChg chg="del">
          <ac:chgData name="Rob Williams" userId="b0ce5147-731b-48df-a118-97ab1e75e836" providerId="ADAL" clId="{5ECDF518-043C-4759-950D-2FC49F3903A0}" dt="2023-10-30T13:20:51.401" v="120" actId="478"/>
          <ac:spMkLst>
            <pc:docMk/>
            <pc:sldMk cId="3923976277" sldId="325"/>
            <ac:spMk id="25" creationId="{3E8501E5-A3AF-4967-BF63-631B08B68F03}"/>
          </ac:spMkLst>
        </pc:spChg>
        <pc:spChg chg="del mod">
          <ac:chgData name="Rob Williams" userId="b0ce5147-731b-48df-a118-97ab1e75e836" providerId="ADAL" clId="{5ECDF518-043C-4759-950D-2FC49F3903A0}" dt="2023-10-31T14:08:41.625" v="239" actId="21"/>
          <ac:spMkLst>
            <pc:docMk/>
            <pc:sldMk cId="3923976277" sldId="325"/>
            <ac:spMk id="27" creationId="{684C5AD9-932E-4BEE-AB5C-133F88ABEC74}"/>
          </ac:spMkLst>
        </pc:spChg>
        <pc:spChg chg="mod">
          <ac:chgData name="Rob Williams" userId="b0ce5147-731b-48df-a118-97ab1e75e836" providerId="ADAL" clId="{5ECDF518-043C-4759-950D-2FC49F3903A0}" dt="2023-10-30T13:11:20.507" v="11" actId="20577"/>
          <ac:spMkLst>
            <pc:docMk/>
            <pc:sldMk cId="3923976277" sldId="325"/>
            <ac:spMk id="29" creationId="{471F563B-BDDA-4E0D-B55D-351A4AC61376}"/>
          </ac:spMkLst>
        </pc:spChg>
        <pc:spChg chg="mod">
          <ac:chgData name="Rob Williams" userId="b0ce5147-731b-48df-a118-97ab1e75e836" providerId="ADAL" clId="{5ECDF518-043C-4759-950D-2FC49F3903A0}" dt="2023-10-30T13:12:24.074" v="41" actId="20577"/>
          <ac:spMkLst>
            <pc:docMk/>
            <pc:sldMk cId="3923976277" sldId="325"/>
            <ac:spMk id="30" creationId="{D0FDC07B-1CC6-4A3F-A2F5-164BA1230284}"/>
          </ac:spMkLst>
        </pc:spChg>
        <pc:spChg chg="mod">
          <ac:chgData name="Rob Williams" userId="b0ce5147-731b-48df-a118-97ab1e75e836" providerId="ADAL" clId="{5ECDF518-043C-4759-950D-2FC49F3903A0}" dt="2023-10-31T14:11:12.781" v="255" actId="20577"/>
          <ac:spMkLst>
            <pc:docMk/>
            <pc:sldMk cId="3923976277" sldId="325"/>
            <ac:spMk id="31" creationId="{9ACB5E23-4BC6-4B28-9E29-BEBDE2096788}"/>
          </ac:spMkLst>
        </pc:spChg>
        <pc:spChg chg="mod">
          <ac:chgData name="Rob Williams" userId="b0ce5147-731b-48df-a118-97ab1e75e836" providerId="ADAL" clId="{5ECDF518-043C-4759-950D-2FC49F3903A0}" dt="2023-11-06T15:15:49.602" v="8311" actId="20577"/>
          <ac:spMkLst>
            <pc:docMk/>
            <pc:sldMk cId="3923976277" sldId="325"/>
            <ac:spMk id="32" creationId="{E88945C8-939F-448D-90D8-9D0102576363}"/>
          </ac:spMkLst>
        </pc:spChg>
        <pc:spChg chg="mod">
          <ac:chgData name="Rob Williams" userId="b0ce5147-731b-48df-a118-97ab1e75e836" providerId="ADAL" clId="{5ECDF518-043C-4759-950D-2FC49F3903A0}" dt="2023-10-30T13:09:59.296" v="8" actId="20577"/>
          <ac:spMkLst>
            <pc:docMk/>
            <pc:sldMk cId="3923976277" sldId="325"/>
            <ac:spMk id="33" creationId="{2C82671B-FECC-44CD-A005-7BE690A01846}"/>
          </ac:spMkLst>
        </pc:spChg>
        <pc:spChg chg="mod">
          <ac:chgData name="Rob Williams" userId="b0ce5147-731b-48df-a118-97ab1e75e836" providerId="ADAL" clId="{5ECDF518-043C-4759-950D-2FC49F3903A0}" dt="2023-10-30T13:12:34.950" v="46" actId="20577"/>
          <ac:spMkLst>
            <pc:docMk/>
            <pc:sldMk cId="3923976277" sldId="325"/>
            <ac:spMk id="34" creationId="{E0360979-D783-4B58-B6B1-D97C1EDCFE4B}"/>
          </ac:spMkLst>
        </pc:spChg>
        <pc:spChg chg="mod">
          <ac:chgData name="Rob Williams" userId="b0ce5147-731b-48df-a118-97ab1e75e836" providerId="ADAL" clId="{5ECDF518-043C-4759-950D-2FC49F3903A0}" dt="2023-10-30T13:13:03.789" v="51" actId="20577"/>
          <ac:spMkLst>
            <pc:docMk/>
            <pc:sldMk cId="3923976277" sldId="325"/>
            <ac:spMk id="35" creationId="{FC9FFFE8-2950-4F82-B3BF-01DD328FBF98}"/>
          </ac:spMkLst>
        </pc:spChg>
        <pc:picChg chg="add mod">
          <ac:chgData name="Rob Williams" userId="b0ce5147-731b-48df-a118-97ab1e75e836" providerId="ADAL" clId="{5ECDF518-043C-4759-950D-2FC49F3903A0}" dt="2023-10-30T13:21:47.188" v="125" actId="1076"/>
          <ac:picMkLst>
            <pc:docMk/>
            <pc:sldMk cId="3923976277" sldId="325"/>
            <ac:picMk id="3" creationId="{95D4F380-673E-764C-8274-C3F8C8E431E7}"/>
          </ac:picMkLst>
        </pc:picChg>
        <pc:picChg chg="add del mod ord">
          <ac:chgData name="Rob Williams" userId="b0ce5147-731b-48df-a118-97ab1e75e836" providerId="ADAL" clId="{5ECDF518-043C-4759-950D-2FC49F3903A0}" dt="2023-10-31T14:10:05.673" v="250" actId="21"/>
          <ac:picMkLst>
            <pc:docMk/>
            <pc:sldMk cId="3923976277" sldId="325"/>
            <ac:picMk id="10" creationId="{2062BA7F-CF77-BF87-777B-64713A3BD5D4}"/>
          </ac:picMkLst>
        </pc:picChg>
        <pc:picChg chg="mod">
          <ac:chgData name="Rob Williams" userId="b0ce5147-731b-48df-a118-97ab1e75e836" providerId="ADAL" clId="{5ECDF518-043C-4759-950D-2FC49F3903A0}" dt="2023-10-31T14:14:48.302" v="267" actId="1076"/>
          <ac:picMkLst>
            <pc:docMk/>
            <pc:sldMk cId="3923976277" sldId="325"/>
            <ac:picMk id="11" creationId="{5CD174B6-03EE-41BC-8640-F8018E2CD235}"/>
          </ac:picMkLst>
        </pc:picChg>
        <pc:picChg chg="mod">
          <ac:chgData name="Rob Williams" userId="b0ce5147-731b-48df-a118-97ab1e75e836" providerId="ADAL" clId="{5ECDF518-043C-4759-950D-2FC49F3903A0}" dt="2023-10-31T14:14:42.911" v="266" actId="1076"/>
          <ac:picMkLst>
            <pc:docMk/>
            <pc:sldMk cId="3923976277" sldId="325"/>
            <ac:picMk id="13" creationId="{C4B2E52A-72CC-46FE-8EB0-73A7D3F81B3E}"/>
          </ac:picMkLst>
        </pc:picChg>
        <pc:picChg chg="mod">
          <ac:chgData name="Rob Williams" userId="b0ce5147-731b-48df-a118-97ab1e75e836" providerId="ADAL" clId="{5ECDF518-043C-4759-950D-2FC49F3903A0}" dt="2023-10-31T14:10:47.061" v="254" actId="1076"/>
          <ac:picMkLst>
            <pc:docMk/>
            <pc:sldMk cId="3923976277" sldId="325"/>
            <ac:picMk id="15" creationId="{5878F25F-AB51-4B19-BE58-0B13303C2FEA}"/>
          </ac:picMkLst>
        </pc:picChg>
        <pc:picChg chg="del">
          <ac:chgData name="Rob Williams" userId="b0ce5147-731b-48df-a118-97ab1e75e836" providerId="ADAL" clId="{5ECDF518-043C-4759-950D-2FC49F3903A0}" dt="2023-10-30T13:23:09.859" v="129" actId="478"/>
          <ac:picMkLst>
            <pc:docMk/>
            <pc:sldMk cId="3923976277" sldId="325"/>
            <ac:picMk id="24" creationId="{0AE09615-6F20-4010-92D8-A9B2408E18F4}"/>
          </ac:picMkLst>
        </pc:picChg>
        <pc:picChg chg="add mod">
          <ac:chgData name="Rob Williams" userId="b0ce5147-731b-48df-a118-97ab1e75e836" providerId="ADAL" clId="{5ECDF518-043C-4759-950D-2FC49F3903A0}" dt="2023-10-31T14:11:57.187" v="256" actId="1076"/>
          <ac:picMkLst>
            <pc:docMk/>
            <pc:sldMk cId="3923976277" sldId="325"/>
            <ac:picMk id="24" creationId="{C083353D-FD76-327B-DBE9-F44A5C6C7CE2}"/>
          </ac:picMkLst>
        </pc:picChg>
        <pc:picChg chg="del">
          <ac:chgData name="Rob Williams" userId="b0ce5147-731b-48df-a118-97ab1e75e836" providerId="ADAL" clId="{5ECDF518-043C-4759-950D-2FC49F3903A0}" dt="2023-10-30T13:17:55.116" v="119" actId="478"/>
          <ac:picMkLst>
            <pc:docMk/>
            <pc:sldMk cId="3923976277" sldId="325"/>
            <ac:picMk id="26" creationId="{513484D5-CD56-4E21-97D0-E0A49A0E334A}"/>
          </ac:picMkLst>
        </pc:picChg>
        <pc:picChg chg="add mod">
          <ac:chgData name="Rob Williams" userId="b0ce5147-731b-48df-a118-97ab1e75e836" providerId="ADAL" clId="{5ECDF518-043C-4759-950D-2FC49F3903A0}" dt="2023-11-02T13:13:31.152" v="5887" actId="14100"/>
          <ac:picMkLst>
            <pc:docMk/>
            <pc:sldMk cId="3923976277" sldId="325"/>
            <ac:picMk id="26" creationId="{A27B8A26-8368-733B-1671-3017FEE5049C}"/>
          </ac:picMkLst>
        </pc:picChg>
        <pc:picChg chg="del">
          <ac:chgData name="Rob Williams" userId="b0ce5147-731b-48df-a118-97ab1e75e836" providerId="ADAL" clId="{5ECDF518-043C-4759-950D-2FC49F3903A0}" dt="2023-10-30T13:22:50.922" v="127" actId="478"/>
          <ac:picMkLst>
            <pc:docMk/>
            <pc:sldMk cId="3923976277" sldId="325"/>
            <ac:picMk id="28" creationId="{5E77242A-3733-42CA-BB73-9052019E8BFD}"/>
          </ac:picMkLst>
        </pc:picChg>
        <pc:extLst>
          <p:ext xmlns:p="http://schemas.openxmlformats.org/presentationml/2006/main" uri="{D6D511B9-2390-475A-947B-AFAB55BFBCF1}">
            <pc226:cmChg xmlns:pc226="http://schemas.microsoft.com/office/powerpoint/2022/06/main/command" chg="add">
              <pc226:chgData name="Rob Williams" userId="b0ce5147-731b-48df-a118-97ab1e75e836" providerId="ADAL" clId="{5ECDF518-043C-4759-950D-2FC49F3903A0}" dt="2023-10-30T14:06:08.810" v="130"/>
              <pc2:cmMkLst xmlns:pc2="http://schemas.microsoft.com/office/powerpoint/2019/9/main/command">
                <pc:docMk/>
                <pc:sldMk cId="3923976277" sldId="325"/>
                <pc2:cmMk id="{A4703533-D202-481E-BDCC-7735E4E6DE9A}"/>
              </pc2:cmMkLst>
            </pc226:cmChg>
          </p:ext>
        </pc:extLst>
      </pc:sldChg>
      <pc:sldChg chg="modSp mod ord">
        <pc:chgData name="Rob Williams" userId="b0ce5147-731b-48df-a118-97ab1e75e836" providerId="ADAL" clId="{5ECDF518-043C-4759-950D-2FC49F3903A0}" dt="2023-11-02T13:16:05.507" v="5992" actId="122"/>
        <pc:sldMkLst>
          <pc:docMk/>
          <pc:sldMk cId="2565895427" sldId="328"/>
        </pc:sldMkLst>
        <pc:spChg chg="mod">
          <ac:chgData name="Rob Williams" userId="b0ce5147-731b-48df-a118-97ab1e75e836" providerId="ADAL" clId="{5ECDF518-043C-4759-950D-2FC49F3903A0}" dt="2023-11-02T13:16:05.507" v="5992" actId="122"/>
          <ac:spMkLst>
            <pc:docMk/>
            <pc:sldMk cId="2565895427" sldId="328"/>
            <ac:spMk id="2" creationId="{EC71D6DF-3325-43E7-9197-46CE72C7FF9E}"/>
          </ac:spMkLst>
        </pc:spChg>
      </pc:sldChg>
      <pc:sldChg chg="modSp modAnim modNotesTx">
        <pc:chgData name="Rob Williams" userId="b0ce5147-731b-48df-a118-97ab1e75e836" providerId="ADAL" clId="{5ECDF518-043C-4759-950D-2FC49F3903A0}" dt="2023-11-01T19:43:24.200" v="4649" actId="20577"/>
        <pc:sldMkLst>
          <pc:docMk/>
          <pc:sldMk cId="2709777433" sldId="336"/>
        </pc:sldMkLst>
        <pc:spChg chg="mod">
          <ac:chgData name="Rob Williams" userId="b0ce5147-731b-48df-a118-97ab1e75e836" providerId="ADAL" clId="{5ECDF518-043C-4759-950D-2FC49F3903A0}" dt="2023-11-01T19:43:24.200" v="4649" actId="20577"/>
          <ac:spMkLst>
            <pc:docMk/>
            <pc:sldMk cId="2709777433" sldId="336"/>
            <ac:spMk id="6" creationId="{92285587-3CE4-4F56-9272-BA00FB1215C1}"/>
          </ac:spMkLst>
        </pc:spChg>
      </pc:sldChg>
      <pc:sldChg chg="modSp mod modNotesTx">
        <pc:chgData name="Rob Williams" userId="b0ce5147-731b-48df-a118-97ab1e75e836" providerId="ADAL" clId="{5ECDF518-043C-4759-950D-2FC49F3903A0}" dt="2023-11-02T17:59:44.281" v="8136" actId="20577"/>
        <pc:sldMkLst>
          <pc:docMk/>
          <pc:sldMk cId="4050377338" sldId="345"/>
        </pc:sldMkLst>
        <pc:spChg chg="mod">
          <ac:chgData name="Rob Williams" userId="b0ce5147-731b-48df-a118-97ab1e75e836" providerId="ADAL" clId="{5ECDF518-043C-4759-950D-2FC49F3903A0}" dt="2023-10-31T13:50:21.430" v="179" actId="20577"/>
          <ac:spMkLst>
            <pc:docMk/>
            <pc:sldMk cId="4050377338" sldId="345"/>
            <ac:spMk id="2" creationId="{1EC962EA-F220-345D-E895-9A79EFB62A00}"/>
          </ac:spMkLst>
        </pc:spChg>
        <pc:spChg chg="mod">
          <ac:chgData name="Rob Williams" userId="b0ce5147-731b-48df-a118-97ab1e75e836" providerId="ADAL" clId="{5ECDF518-043C-4759-950D-2FC49F3903A0}" dt="2023-11-02T17:59:15.081" v="8116" actId="20577"/>
          <ac:spMkLst>
            <pc:docMk/>
            <pc:sldMk cId="4050377338" sldId="345"/>
            <ac:spMk id="3" creationId="{87C19121-1EF3-42A5-BD0B-1E7E01FE27B8}"/>
          </ac:spMkLst>
        </pc:spChg>
        <pc:spChg chg="mod">
          <ac:chgData name="Rob Williams" userId="b0ce5147-731b-48df-a118-97ab1e75e836" providerId="ADAL" clId="{5ECDF518-043C-4759-950D-2FC49F3903A0}" dt="2023-10-31T13:50:46.183" v="206" actId="20577"/>
          <ac:spMkLst>
            <pc:docMk/>
            <pc:sldMk cId="4050377338" sldId="345"/>
            <ac:spMk id="10" creationId="{61B72904-3ADA-0CE2-D61D-93BADE68949C}"/>
          </ac:spMkLst>
        </pc:spChg>
      </pc:sldChg>
      <pc:sldChg chg="modNotesTx">
        <pc:chgData name="Rob Williams" userId="b0ce5147-731b-48df-a118-97ab1e75e836" providerId="ADAL" clId="{5ECDF518-043C-4759-950D-2FC49F3903A0}" dt="2023-11-01T19:53:58.662" v="5011" actId="20577"/>
        <pc:sldMkLst>
          <pc:docMk/>
          <pc:sldMk cId="3647714006" sldId="349"/>
        </pc:sldMkLst>
      </pc:sldChg>
      <pc:sldChg chg="modNotesTx">
        <pc:chgData name="Rob Williams" userId="b0ce5147-731b-48df-a118-97ab1e75e836" providerId="ADAL" clId="{5ECDF518-043C-4759-950D-2FC49F3903A0}" dt="2023-11-01T19:51:19.959" v="4976" actId="20577"/>
        <pc:sldMkLst>
          <pc:docMk/>
          <pc:sldMk cId="2073513305" sldId="409"/>
        </pc:sldMkLst>
      </pc:sldChg>
      <pc:sldChg chg="modSp mod modNotesTx">
        <pc:chgData name="Rob Williams" userId="b0ce5147-731b-48df-a118-97ab1e75e836" providerId="ADAL" clId="{5ECDF518-043C-4759-950D-2FC49F3903A0}" dt="2023-10-31T16:59:16.296" v="1578" actId="20577"/>
        <pc:sldMkLst>
          <pc:docMk/>
          <pc:sldMk cId="1463152626" sldId="424"/>
        </pc:sldMkLst>
        <pc:graphicFrameChg chg="modGraphic">
          <ac:chgData name="Rob Williams" userId="b0ce5147-731b-48df-a118-97ab1e75e836" providerId="ADAL" clId="{5ECDF518-043C-4759-950D-2FC49F3903A0}" dt="2023-10-31T16:59:16.296" v="1578" actId="20577"/>
          <ac:graphicFrameMkLst>
            <pc:docMk/>
            <pc:sldMk cId="1463152626" sldId="424"/>
            <ac:graphicFrameMk id="5" creationId="{2B810ED0-2EB1-42BD-954E-92B97813F4E9}"/>
          </ac:graphicFrameMkLst>
        </pc:graphicFrameChg>
      </pc:sldChg>
      <pc:sldChg chg="modNotesTx">
        <pc:chgData name="Rob Williams" userId="b0ce5147-731b-48df-a118-97ab1e75e836" providerId="ADAL" clId="{5ECDF518-043C-4759-950D-2FC49F3903A0}" dt="2023-11-01T19:57:08.572" v="5012"/>
        <pc:sldMkLst>
          <pc:docMk/>
          <pc:sldMk cId="2200290767" sldId="425"/>
        </pc:sldMkLst>
      </pc:sldChg>
      <pc:sldChg chg="modSp modAnim modNotesTx">
        <pc:chgData name="Rob Williams" userId="b0ce5147-731b-48df-a118-97ab1e75e836" providerId="ADAL" clId="{5ECDF518-043C-4759-950D-2FC49F3903A0}" dt="2023-11-01T19:58:36.885" v="5109" actId="20577"/>
        <pc:sldMkLst>
          <pc:docMk/>
          <pc:sldMk cId="2169359416" sldId="431"/>
        </pc:sldMkLst>
        <pc:spChg chg="mod">
          <ac:chgData name="Rob Williams" userId="b0ce5147-731b-48df-a118-97ab1e75e836" providerId="ADAL" clId="{5ECDF518-043C-4759-950D-2FC49F3903A0}" dt="2023-11-01T19:57:51.991" v="5050" actId="20577"/>
          <ac:spMkLst>
            <pc:docMk/>
            <pc:sldMk cId="2169359416" sldId="431"/>
            <ac:spMk id="15" creationId="{BD713353-BC21-4761-BFEB-CF19BB3B0DC8}"/>
          </ac:spMkLst>
        </pc:spChg>
      </pc:sldChg>
      <pc:sldChg chg="modSp mod modAnim">
        <pc:chgData name="Rob Williams" userId="b0ce5147-731b-48df-a118-97ab1e75e836" providerId="ADAL" clId="{5ECDF518-043C-4759-950D-2FC49F3903A0}" dt="2023-10-31T12:24:26.374" v="153" actId="1076"/>
        <pc:sldMkLst>
          <pc:docMk/>
          <pc:sldMk cId="3328182412" sldId="440"/>
        </pc:sldMkLst>
        <pc:spChg chg="mod">
          <ac:chgData name="Rob Williams" userId="b0ce5147-731b-48df-a118-97ab1e75e836" providerId="ADAL" clId="{5ECDF518-043C-4759-950D-2FC49F3903A0}" dt="2023-10-31T12:24:26.374" v="153" actId="1076"/>
          <ac:spMkLst>
            <pc:docMk/>
            <pc:sldMk cId="3328182412" sldId="440"/>
            <ac:spMk id="9" creationId="{AEB53AB9-E417-4317-85F6-6CE9E95FBBD5}"/>
          </ac:spMkLst>
        </pc:spChg>
      </pc:sldChg>
      <pc:sldChg chg="modSp">
        <pc:chgData name="Rob Williams" userId="b0ce5147-731b-48df-a118-97ab1e75e836" providerId="ADAL" clId="{5ECDF518-043C-4759-950D-2FC49F3903A0}" dt="2023-10-30T14:07:57.401" v="140" actId="20577"/>
        <pc:sldMkLst>
          <pc:docMk/>
          <pc:sldMk cId="3422194229" sldId="443"/>
        </pc:sldMkLst>
        <pc:spChg chg="mod">
          <ac:chgData name="Rob Williams" userId="b0ce5147-731b-48df-a118-97ab1e75e836" providerId="ADAL" clId="{5ECDF518-043C-4759-950D-2FC49F3903A0}" dt="2023-10-30T14:07:57.401" v="140" actId="20577"/>
          <ac:spMkLst>
            <pc:docMk/>
            <pc:sldMk cId="3422194229" sldId="443"/>
            <ac:spMk id="10" creationId="{2593F67C-B8F4-4311-ADA1-AB7E22D6B1FB}"/>
          </ac:spMkLst>
        </pc:spChg>
      </pc:sldChg>
      <pc:sldChg chg="delSp modSp mod modClrScheme delAnim modAnim chgLayout modNotesTx">
        <pc:chgData name="Rob Williams" userId="b0ce5147-731b-48df-a118-97ab1e75e836" providerId="ADAL" clId="{5ECDF518-043C-4759-950D-2FC49F3903A0}" dt="2023-11-02T18:01:02.031" v="8139" actId="122"/>
        <pc:sldMkLst>
          <pc:docMk/>
          <pc:sldMk cId="2894543822" sldId="444"/>
        </pc:sldMkLst>
        <pc:spChg chg="mod ord">
          <ac:chgData name="Rob Williams" userId="b0ce5147-731b-48df-a118-97ab1e75e836" providerId="ADAL" clId="{5ECDF518-043C-4759-950D-2FC49F3903A0}" dt="2023-11-01T18:36:32.385" v="3543" actId="700"/>
          <ac:spMkLst>
            <pc:docMk/>
            <pc:sldMk cId="2894543822" sldId="444"/>
            <ac:spMk id="2" creationId="{6211153C-5FC1-4029-99AF-30AA9F077F5E}"/>
          </ac:spMkLst>
        </pc:spChg>
        <pc:spChg chg="mod ord">
          <ac:chgData name="Rob Williams" userId="b0ce5147-731b-48df-a118-97ab1e75e836" providerId="ADAL" clId="{5ECDF518-043C-4759-950D-2FC49F3903A0}" dt="2023-11-01T18:36:32.385" v="3543" actId="700"/>
          <ac:spMkLst>
            <pc:docMk/>
            <pc:sldMk cId="2894543822" sldId="444"/>
            <ac:spMk id="3" creationId="{2F98216A-E41C-4548-96E5-DD111FF50BCF}"/>
          </ac:spMkLst>
        </pc:spChg>
        <pc:spChg chg="mod ord">
          <ac:chgData name="Rob Williams" userId="b0ce5147-731b-48df-a118-97ab1e75e836" providerId="ADAL" clId="{5ECDF518-043C-4759-950D-2FC49F3903A0}" dt="2023-11-01T18:36:32.385" v="3543" actId="700"/>
          <ac:spMkLst>
            <pc:docMk/>
            <pc:sldMk cId="2894543822" sldId="444"/>
            <ac:spMk id="4" creationId="{B6F4DF0F-C983-43F2-860D-0233E38FF2D8}"/>
          </ac:spMkLst>
        </pc:spChg>
        <pc:spChg chg="del mod">
          <ac:chgData name="Rob Williams" userId="b0ce5147-731b-48df-a118-97ab1e75e836" providerId="ADAL" clId="{5ECDF518-043C-4759-950D-2FC49F3903A0}" dt="2023-11-01T18:36:32.385" v="3543" actId="700"/>
          <ac:spMkLst>
            <pc:docMk/>
            <pc:sldMk cId="2894543822" sldId="444"/>
            <ac:spMk id="5" creationId="{F3B39E8D-DECD-48E5-BAA2-D032098E8032}"/>
          </ac:spMkLst>
        </pc:spChg>
        <pc:spChg chg="mod ord">
          <ac:chgData name="Rob Williams" userId="b0ce5147-731b-48df-a118-97ab1e75e836" providerId="ADAL" clId="{5ECDF518-043C-4759-950D-2FC49F3903A0}" dt="2023-11-01T18:36:32.385" v="3543" actId="700"/>
          <ac:spMkLst>
            <pc:docMk/>
            <pc:sldMk cId="2894543822" sldId="444"/>
            <ac:spMk id="6" creationId="{E38F623F-4341-4176-A95C-FFF6F54B1E59}"/>
          </ac:spMkLst>
        </pc:spChg>
        <pc:spChg chg="del mod">
          <ac:chgData name="Rob Williams" userId="b0ce5147-731b-48df-a118-97ab1e75e836" providerId="ADAL" clId="{5ECDF518-043C-4759-950D-2FC49F3903A0}" dt="2023-11-01T18:36:32.385" v="3543" actId="700"/>
          <ac:spMkLst>
            <pc:docMk/>
            <pc:sldMk cId="2894543822" sldId="444"/>
            <ac:spMk id="7" creationId="{4DD61E78-8F9B-42C7-9F05-38AE3CC85D3F}"/>
          </ac:spMkLst>
        </pc:spChg>
        <pc:spChg chg="mod ord">
          <ac:chgData name="Rob Williams" userId="b0ce5147-731b-48df-a118-97ab1e75e836" providerId="ADAL" clId="{5ECDF518-043C-4759-950D-2FC49F3903A0}" dt="2023-11-02T18:01:02.031" v="8139" actId="122"/>
          <ac:spMkLst>
            <pc:docMk/>
            <pc:sldMk cId="2894543822" sldId="444"/>
            <ac:spMk id="8" creationId="{C64C3B94-796A-4AC3-B743-883EB6237FDA}"/>
          </ac:spMkLst>
        </pc:spChg>
        <pc:spChg chg="mod ord">
          <ac:chgData name="Rob Williams" userId="b0ce5147-731b-48df-a118-97ab1e75e836" providerId="ADAL" clId="{5ECDF518-043C-4759-950D-2FC49F3903A0}" dt="2023-11-01T18:36:32.385" v="3543" actId="700"/>
          <ac:spMkLst>
            <pc:docMk/>
            <pc:sldMk cId="2894543822" sldId="444"/>
            <ac:spMk id="9" creationId="{DB812BE9-BFBA-4E97-9E22-0B5190C1978A}"/>
          </ac:spMkLst>
        </pc:spChg>
        <pc:spChg chg="mod ord">
          <ac:chgData name="Rob Williams" userId="b0ce5147-731b-48df-a118-97ab1e75e836" providerId="ADAL" clId="{5ECDF518-043C-4759-950D-2FC49F3903A0}" dt="2023-11-01T18:36:32.385" v="3543" actId="700"/>
          <ac:spMkLst>
            <pc:docMk/>
            <pc:sldMk cId="2894543822" sldId="444"/>
            <ac:spMk id="10" creationId="{3DFEB2DF-FA77-42B4-B0EE-A21015AAE156}"/>
          </ac:spMkLst>
        </pc:spChg>
      </pc:sldChg>
      <pc:sldChg chg="modNotesTx">
        <pc:chgData name="Rob Williams" userId="b0ce5147-731b-48df-a118-97ab1e75e836" providerId="ADAL" clId="{5ECDF518-043C-4759-950D-2FC49F3903A0}" dt="2023-11-01T20:11:03.382" v="5719" actId="20577"/>
        <pc:sldMkLst>
          <pc:docMk/>
          <pc:sldMk cId="393738494" sldId="451"/>
        </pc:sldMkLst>
      </pc:sldChg>
      <pc:sldChg chg="modNotesTx">
        <pc:chgData name="Rob Williams" userId="b0ce5147-731b-48df-a118-97ab1e75e836" providerId="ADAL" clId="{5ECDF518-043C-4759-950D-2FC49F3903A0}" dt="2023-11-01T20:07:37.109" v="5561" actId="33524"/>
        <pc:sldMkLst>
          <pc:docMk/>
          <pc:sldMk cId="960334527" sldId="452"/>
        </pc:sldMkLst>
      </pc:sldChg>
      <pc:sldChg chg="addSp delSp modSp new mod ord modClrScheme chgLayout">
        <pc:chgData name="Rob Williams" userId="b0ce5147-731b-48df-a118-97ab1e75e836" providerId="ADAL" clId="{5ECDF518-043C-4759-950D-2FC49F3903A0}" dt="2023-11-09T14:01:39.991" v="8327" actId="20577"/>
        <pc:sldMkLst>
          <pc:docMk/>
          <pc:sldMk cId="4111187616" sldId="453"/>
        </pc:sldMkLst>
        <pc:spChg chg="del mod ord">
          <ac:chgData name="Rob Williams" userId="b0ce5147-731b-48df-a118-97ab1e75e836" providerId="ADAL" clId="{5ECDF518-043C-4759-950D-2FC49F3903A0}" dt="2023-10-31T16:36:33.571" v="475" actId="700"/>
          <ac:spMkLst>
            <pc:docMk/>
            <pc:sldMk cId="4111187616" sldId="453"/>
            <ac:spMk id="2" creationId="{B9044FCE-395E-C489-1595-7BB55C2AFCA2}"/>
          </ac:spMkLst>
        </pc:spChg>
        <pc:spChg chg="del mod ord">
          <ac:chgData name="Rob Williams" userId="b0ce5147-731b-48df-a118-97ab1e75e836" providerId="ADAL" clId="{5ECDF518-043C-4759-950D-2FC49F3903A0}" dt="2023-10-31T16:36:33.571" v="475" actId="700"/>
          <ac:spMkLst>
            <pc:docMk/>
            <pc:sldMk cId="4111187616" sldId="453"/>
            <ac:spMk id="3" creationId="{C2119FAA-800E-05C7-FD93-524B3A6DCC0F}"/>
          </ac:spMkLst>
        </pc:spChg>
        <pc:spChg chg="del mod ord">
          <ac:chgData name="Rob Williams" userId="b0ce5147-731b-48df-a118-97ab1e75e836" providerId="ADAL" clId="{5ECDF518-043C-4759-950D-2FC49F3903A0}" dt="2023-10-31T16:36:33.571" v="475" actId="700"/>
          <ac:spMkLst>
            <pc:docMk/>
            <pc:sldMk cId="4111187616" sldId="453"/>
            <ac:spMk id="4" creationId="{8E9F1C4B-131B-72C7-254C-967DDBD40786}"/>
          </ac:spMkLst>
        </pc:spChg>
        <pc:spChg chg="mod ord">
          <ac:chgData name="Rob Williams" userId="b0ce5147-731b-48df-a118-97ab1e75e836" providerId="ADAL" clId="{5ECDF518-043C-4759-950D-2FC49F3903A0}" dt="2023-10-31T16:37:12.198" v="516" actId="700"/>
          <ac:spMkLst>
            <pc:docMk/>
            <pc:sldMk cId="4111187616" sldId="453"/>
            <ac:spMk id="5" creationId="{886D4070-58D9-42F2-CB19-CA03663B7126}"/>
          </ac:spMkLst>
        </pc:spChg>
        <pc:spChg chg="mod ord">
          <ac:chgData name="Rob Williams" userId="b0ce5147-731b-48df-a118-97ab1e75e836" providerId="ADAL" clId="{5ECDF518-043C-4759-950D-2FC49F3903A0}" dt="2023-10-31T16:37:12.198" v="516" actId="700"/>
          <ac:spMkLst>
            <pc:docMk/>
            <pc:sldMk cId="4111187616" sldId="453"/>
            <ac:spMk id="6" creationId="{32AC3CDB-E59F-F2F8-32EC-11C358AEED8C}"/>
          </ac:spMkLst>
        </pc:spChg>
        <pc:spChg chg="add mod ord">
          <ac:chgData name="Rob Williams" userId="b0ce5147-731b-48df-a118-97ab1e75e836" providerId="ADAL" clId="{5ECDF518-043C-4759-950D-2FC49F3903A0}" dt="2023-10-31T16:37:12.198" v="516" actId="700"/>
          <ac:spMkLst>
            <pc:docMk/>
            <pc:sldMk cId="4111187616" sldId="453"/>
            <ac:spMk id="7" creationId="{628387E2-E08E-3657-6004-E37750A70945}"/>
          </ac:spMkLst>
        </pc:spChg>
        <pc:spChg chg="add mod ord">
          <ac:chgData name="Rob Williams" userId="b0ce5147-731b-48df-a118-97ab1e75e836" providerId="ADAL" clId="{5ECDF518-043C-4759-950D-2FC49F3903A0}" dt="2023-10-31T16:37:12.198" v="516" actId="700"/>
          <ac:spMkLst>
            <pc:docMk/>
            <pc:sldMk cId="4111187616" sldId="453"/>
            <ac:spMk id="8" creationId="{0D511323-198A-E43B-D135-CCE2EABBD784}"/>
          </ac:spMkLst>
        </pc:spChg>
        <pc:spChg chg="add del mod ord">
          <ac:chgData name="Rob Williams" userId="b0ce5147-731b-48df-a118-97ab1e75e836" providerId="ADAL" clId="{5ECDF518-043C-4759-950D-2FC49F3903A0}" dt="2023-10-31T16:37:12.198" v="516" actId="700"/>
          <ac:spMkLst>
            <pc:docMk/>
            <pc:sldMk cId="4111187616" sldId="453"/>
            <ac:spMk id="9" creationId="{1769C5A9-C9B6-FF44-AD5B-DA90F51989E1}"/>
          </ac:spMkLst>
        </pc:spChg>
        <pc:spChg chg="add mod ord">
          <ac:chgData name="Rob Williams" userId="b0ce5147-731b-48df-a118-97ab1e75e836" providerId="ADAL" clId="{5ECDF518-043C-4759-950D-2FC49F3903A0}" dt="2023-10-31T16:40:28.250" v="884" actId="20577"/>
          <ac:spMkLst>
            <pc:docMk/>
            <pc:sldMk cId="4111187616" sldId="453"/>
            <ac:spMk id="10" creationId="{1E5996AE-47B2-B256-BFB9-3D3BF0086C5A}"/>
          </ac:spMkLst>
        </pc:spChg>
        <pc:spChg chg="add mod ord">
          <ac:chgData name="Rob Williams" userId="b0ce5147-731b-48df-a118-97ab1e75e836" providerId="ADAL" clId="{5ECDF518-043C-4759-950D-2FC49F3903A0}" dt="2023-11-09T14:01:39.991" v="8327" actId="20577"/>
          <ac:spMkLst>
            <pc:docMk/>
            <pc:sldMk cId="4111187616" sldId="453"/>
            <ac:spMk id="11" creationId="{3312C7E7-8CB9-6CE9-8D50-129F60543A5A}"/>
          </ac:spMkLst>
        </pc:spChg>
        <pc:spChg chg="add mod ord">
          <ac:chgData name="Rob Williams" userId="b0ce5147-731b-48df-a118-97ab1e75e836" providerId="ADAL" clId="{5ECDF518-043C-4759-950D-2FC49F3903A0}" dt="2023-10-31T17:57:12.205" v="2434" actId="20577"/>
          <ac:spMkLst>
            <pc:docMk/>
            <pc:sldMk cId="4111187616" sldId="453"/>
            <ac:spMk id="12" creationId="{B8122F63-C115-DB47-66EC-C30FD8C69833}"/>
          </ac:spMkLst>
        </pc:spChg>
      </pc:sldChg>
      <pc:sldChg chg="modSp new mod modNotesTx">
        <pc:chgData name="Rob Williams" userId="b0ce5147-731b-48df-a118-97ab1e75e836" providerId="ADAL" clId="{5ECDF518-043C-4759-950D-2FC49F3903A0}" dt="2023-11-02T17:33:14.042" v="6361" actId="33524"/>
        <pc:sldMkLst>
          <pc:docMk/>
          <pc:sldMk cId="2868555797" sldId="454"/>
        </pc:sldMkLst>
        <pc:spChg chg="mod">
          <ac:chgData name="Rob Williams" userId="b0ce5147-731b-48df-a118-97ab1e75e836" providerId="ADAL" clId="{5ECDF518-043C-4759-950D-2FC49F3903A0}" dt="2023-11-02T17:32:37.158" v="6357" actId="255"/>
          <ac:spMkLst>
            <pc:docMk/>
            <pc:sldMk cId="2868555797" sldId="454"/>
            <ac:spMk id="2" creationId="{C377F699-7BD9-A8EC-8C04-D54D50D34315}"/>
          </ac:spMkLst>
        </pc:spChg>
        <pc:spChg chg="mod">
          <ac:chgData name="Rob Williams" userId="b0ce5147-731b-48df-a118-97ab1e75e836" providerId="ADAL" clId="{5ECDF518-043C-4759-950D-2FC49F3903A0}" dt="2023-10-31T17:52:46.800" v="1992" actId="20577"/>
          <ac:spMkLst>
            <pc:docMk/>
            <pc:sldMk cId="2868555797" sldId="454"/>
            <ac:spMk id="3" creationId="{4E182F44-641F-110D-E6E5-D84D04CCA76B}"/>
          </ac:spMkLst>
        </pc:spChg>
        <pc:spChg chg="mod">
          <ac:chgData name="Rob Williams" userId="b0ce5147-731b-48df-a118-97ab1e75e836" providerId="ADAL" clId="{5ECDF518-043C-4759-950D-2FC49F3903A0}" dt="2023-11-02T17:32:45.591" v="6358" actId="255"/>
          <ac:spMkLst>
            <pc:docMk/>
            <pc:sldMk cId="2868555797" sldId="454"/>
            <ac:spMk id="4" creationId="{9248E7CC-701C-29C8-B0FA-D24914FF2CEA}"/>
          </ac:spMkLst>
        </pc:spChg>
        <pc:spChg chg="mod">
          <ac:chgData name="Rob Williams" userId="b0ce5147-731b-48df-a118-97ab1e75e836" providerId="ADAL" clId="{5ECDF518-043C-4759-950D-2FC49F3903A0}" dt="2023-11-02T17:32:54.816" v="6359" actId="255"/>
          <ac:spMkLst>
            <pc:docMk/>
            <pc:sldMk cId="2868555797" sldId="454"/>
            <ac:spMk id="5" creationId="{CD001484-37E4-57EA-B2C3-3C6D1497210D}"/>
          </ac:spMkLst>
        </pc:spChg>
        <pc:spChg chg="mod">
          <ac:chgData name="Rob Williams" userId="b0ce5147-731b-48df-a118-97ab1e75e836" providerId="ADAL" clId="{5ECDF518-043C-4759-950D-2FC49F3903A0}" dt="2023-10-31T17:53:57.748" v="2164" actId="20577"/>
          <ac:spMkLst>
            <pc:docMk/>
            <pc:sldMk cId="2868555797" sldId="454"/>
            <ac:spMk id="6" creationId="{DE26A7D0-1395-3B21-999C-DA9ACDC0FEE5}"/>
          </ac:spMkLst>
        </pc:spChg>
        <pc:spChg chg="mod">
          <ac:chgData name="Rob Williams" userId="b0ce5147-731b-48df-a118-97ab1e75e836" providerId="ADAL" clId="{5ECDF518-043C-4759-950D-2FC49F3903A0}" dt="2023-10-31T17:56:07.831" v="2360" actId="20577"/>
          <ac:spMkLst>
            <pc:docMk/>
            <pc:sldMk cId="2868555797" sldId="454"/>
            <ac:spMk id="7" creationId="{877F7093-A5B7-C5CE-6EC4-B2660E2033BC}"/>
          </ac:spMkLst>
        </pc:spChg>
        <pc:spChg chg="mod">
          <ac:chgData name="Rob Williams" userId="b0ce5147-731b-48df-a118-97ab1e75e836" providerId="ADAL" clId="{5ECDF518-043C-4759-950D-2FC49F3903A0}" dt="2023-10-31T17:50:22.010" v="1616" actId="20577"/>
          <ac:spMkLst>
            <pc:docMk/>
            <pc:sldMk cId="2868555797" sldId="454"/>
            <ac:spMk id="8" creationId="{90FAFE07-1173-04C0-AAAE-2C6A4EF12A9E}"/>
          </ac:spMkLst>
        </pc:spChg>
      </pc:sldChg>
      <pc:sldChg chg="addSp delSp modSp new mod ord modClrScheme chgLayout">
        <pc:chgData name="Rob Williams" userId="b0ce5147-731b-48df-a118-97ab1e75e836" providerId="ADAL" clId="{5ECDF518-043C-4759-950D-2FC49F3903A0}" dt="2023-11-02T13:12:26.736" v="5882" actId="313"/>
        <pc:sldMkLst>
          <pc:docMk/>
          <pc:sldMk cId="1754147036" sldId="455"/>
        </pc:sldMkLst>
        <pc:spChg chg="del mod ord">
          <ac:chgData name="Rob Williams" userId="b0ce5147-731b-48df-a118-97ab1e75e836" providerId="ADAL" clId="{5ECDF518-043C-4759-950D-2FC49F3903A0}" dt="2023-10-31T16:42:46.834" v="982" actId="700"/>
          <ac:spMkLst>
            <pc:docMk/>
            <pc:sldMk cId="1754147036" sldId="455"/>
            <ac:spMk id="2" creationId="{FF603BAA-9B19-0BE0-5118-162CA16E845D}"/>
          </ac:spMkLst>
        </pc:spChg>
        <pc:spChg chg="del mod ord">
          <ac:chgData name="Rob Williams" userId="b0ce5147-731b-48df-a118-97ab1e75e836" providerId="ADAL" clId="{5ECDF518-043C-4759-950D-2FC49F3903A0}" dt="2023-10-31T16:42:46.834" v="982" actId="700"/>
          <ac:spMkLst>
            <pc:docMk/>
            <pc:sldMk cId="1754147036" sldId="455"/>
            <ac:spMk id="3" creationId="{4F35BF00-F2F9-BB90-7959-C1981764972E}"/>
          </ac:spMkLst>
        </pc:spChg>
        <pc:spChg chg="mod ord">
          <ac:chgData name="Rob Williams" userId="b0ce5147-731b-48df-a118-97ab1e75e836" providerId="ADAL" clId="{5ECDF518-043C-4759-950D-2FC49F3903A0}" dt="2023-10-31T16:42:46.834" v="982" actId="700"/>
          <ac:spMkLst>
            <pc:docMk/>
            <pc:sldMk cId="1754147036" sldId="455"/>
            <ac:spMk id="4" creationId="{B83E99FD-8CCC-85F1-BB18-F52211154F38}"/>
          </ac:spMkLst>
        </pc:spChg>
        <pc:spChg chg="mod ord">
          <ac:chgData name="Rob Williams" userId="b0ce5147-731b-48df-a118-97ab1e75e836" providerId="ADAL" clId="{5ECDF518-043C-4759-950D-2FC49F3903A0}" dt="2023-10-31T16:42:46.834" v="982" actId="700"/>
          <ac:spMkLst>
            <pc:docMk/>
            <pc:sldMk cId="1754147036" sldId="455"/>
            <ac:spMk id="5" creationId="{F1FAEF65-7E87-5A9D-D690-734677CD28EE}"/>
          </ac:spMkLst>
        </pc:spChg>
        <pc:spChg chg="add mod ord">
          <ac:chgData name="Rob Williams" userId="b0ce5147-731b-48df-a118-97ab1e75e836" providerId="ADAL" clId="{5ECDF518-043C-4759-950D-2FC49F3903A0}" dt="2023-10-31T16:42:55.175" v="988" actId="20577"/>
          <ac:spMkLst>
            <pc:docMk/>
            <pc:sldMk cId="1754147036" sldId="455"/>
            <ac:spMk id="6" creationId="{A6FEBF0C-D4F4-60CA-B056-A0238E18C49A}"/>
          </ac:spMkLst>
        </pc:spChg>
        <pc:spChg chg="add mod ord">
          <ac:chgData name="Rob Williams" userId="b0ce5147-731b-48df-a118-97ab1e75e836" providerId="ADAL" clId="{5ECDF518-043C-4759-950D-2FC49F3903A0}" dt="2023-10-31T16:42:46.834" v="982" actId="700"/>
          <ac:spMkLst>
            <pc:docMk/>
            <pc:sldMk cId="1754147036" sldId="455"/>
            <ac:spMk id="7" creationId="{9B1A6448-136F-D2FC-A736-FF992CFD578E}"/>
          </ac:spMkLst>
        </pc:spChg>
        <pc:spChg chg="add mod ord">
          <ac:chgData name="Rob Williams" userId="b0ce5147-731b-48df-a118-97ab1e75e836" providerId="ADAL" clId="{5ECDF518-043C-4759-950D-2FC49F3903A0}" dt="2023-10-31T16:44:47.002" v="1190" actId="20577"/>
          <ac:spMkLst>
            <pc:docMk/>
            <pc:sldMk cId="1754147036" sldId="455"/>
            <ac:spMk id="8" creationId="{0A8933AF-03F3-1227-37B5-424035D9D73D}"/>
          </ac:spMkLst>
        </pc:spChg>
        <pc:spChg chg="add mod ord">
          <ac:chgData name="Rob Williams" userId="b0ce5147-731b-48df-a118-97ab1e75e836" providerId="ADAL" clId="{5ECDF518-043C-4759-950D-2FC49F3903A0}" dt="2023-10-31T16:42:46.834" v="982" actId="700"/>
          <ac:spMkLst>
            <pc:docMk/>
            <pc:sldMk cId="1754147036" sldId="455"/>
            <ac:spMk id="9" creationId="{CE6166BF-48D3-762F-CC08-CF7FAB759FDC}"/>
          </ac:spMkLst>
        </pc:spChg>
        <pc:spChg chg="add mod ord">
          <ac:chgData name="Rob Williams" userId="b0ce5147-731b-48df-a118-97ab1e75e836" providerId="ADAL" clId="{5ECDF518-043C-4759-950D-2FC49F3903A0}" dt="2023-10-31T16:42:46.834" v="982" actId="700"/>
          <ac:spMkLst>
            <pc:docMk/>
            <pc:sldMk cId="1754147036" sldId="455"/>
            <ac:spMk id="10" creationId="{DDFC3950-54AB-3022-8BA7-C0ECEBD0C1F0}"/>
          </ac:spMkLst>
        </pc:spChg>
        <pc:spChg chg="add mod ord">
          <ac:chgData name="Rob Williams" userId="b0ce5147-731b-48df-a118-97ab1e75e836" providerId="ADAL" clId="{5ECDF518-043C-4759-950D-2FC49F3903A0}" dt="2023-10-31T16:46:52.924" v="1513" actId="20577"/>
          <ac:spMkLst>
            <pc:docMk/>
            <pc:sldMk cId="1754147036" sldId="455"/>
            <ac:spMk id="11" creationId="{A875057D-13D3-1C0C-9447-295D3CCF8209}"/>
          </ac:spMkLst>
        </pc:spChg>
        <pc:spChg chg="add mod ord">
          <ac:chgData name="Rob Williams" userId="b0ce5147-731b-48df-a118-97ab1e75e836" providerId="ADAL" clId="{5ECDF518-043C-4759-950D-2FC49F3903A0}" dt="2023-11-02T13:12:26.736" v="5882" actId="313"/>
          <ac:spMkLst>
            <pc:docMk/>
            <pc:sldMk cId="1754147036" sldId="455"/>
            <ac:spMk id="12" creationId="{63C2FD58-F67D-6845-78C4-B9B223765BA3}"/>
          </ac:spMkLst>
        </pc:spChg>
      </pc:sldChg>
      <pc:sldChg chg="delSp modSp new mod modClrScheme chgLayout modNotesTx">
        <pc:chgData name="Rob Williams" userId="b0ce5147-731b-48df-a118-97ab1e75e836" providerId="ADAL" clId="{5ECDF518-043C-4759-950D-2FC49F3903A0}" dt="2023-11-02T18:00:24.066" v="8137" actId="313"/>
        <pc:sldMkLst>
          <pc:docMk/>
          <pc:sldMk cId="3075510801" sldId="456"/>
        </pc:sldMkLst>
        <pc:spChg chg="mod ord">
          <ac:chgData name="Rob Williams" userId="b0ce5147-731b-48df-a118-97ab1e75e836" providerId="ADAL" clId="{5ECDF518-043C-4759-950D-2FC49F3903A0}" dt="2023-11-01T19:34:34.903" v="3872" actId="1076"/>
          <ac:spMkLst>
            <pc:docMk/>
            <pc:sldMk cId="3075510801" sldId="456"/>
            <ac:spMk id="2" creationId="{F706C9AF-601E-8741-310A-FEB8D040D791}"/>
          </ac:spMkLst>
        </pc:spChg>
        <pc:spChg chg="mod ord">
          <ac:chgData name="Rob Williams" userId="b0ce5147-731b-48df-a118-97ab1e75e836" providerId="ADAL" clId="{5ECDF518-043C-4759-950D-2FC49F3903A0}" dt="2023-11-01T18:38:11.095" v="3549" actId="700"/>
          <ac:spMkLst>
            <pc:docMk/>
            <pc:sldMk cId="3075510801" sldId="456"/>
            <ac:spMk id="3" creationId="{2959D545-F8F8-A931-FE5A-3BA381E5BD38}"/>
          </ac:spMkLst>
        </pc:spChg>
        <pc:spChg chg="mod ord">
          <ac:chgData name="Rob Williams" userId="b0ce5147-731b-48df-a118-97ab1e75e836" providerId="ADAL" clId="{5ECDF518-043C-4759-950D-2FC49F3903A0}" dt="2023-11-01T18:39:25.461" v="3554" actId="2710"/>
          <ac:spMkLst>
            <pc:docMk/>
            <pc:sldMk cId="3075510801" sldId="456"/>
            <ac:spMk id="4" creationId="{6C84A9AF-2037-7ADF-6C3A-F181F8C0602C}"/>
          </ac:spMkLst>
        </pc:spChg>
        <pc:spChg chg="del mod">
          <ac:chgData name="Rob Williams" userId="b0ce5147-731b-48df-a118-97ab1e75e836" providerId="ADAL" clId="{5ECDF518-043C-4759-950D-2FC49F3903A0}" dt="2023-11-01T18:38:11.095" v="3549" actId="700"/>
          <ac:spMkLst>
            <pc:docMk/>
            <pc:sldMk cId="3075510801" sldId="456"/>
            <ac:spMk id="5" creationId="{774A0E7A-1246-42F5-601A-26D60441E033}"/>
          </ac:spMkLst>
        </pc:spChg>
        <pc:spChg chg="mod ord">
          <ac:chgData name="Rob Williams" userId="b0ce5147-731b-48df-a118-97ab1e75e836" providerId="ADAL" clId="{5ECDF518-043C-4759-950D-2FC49F3903A0}" dt="2023-11-02T17:47:31.739" v="6912" actId="255"/>
          <ac:spMkLst>
            <pc:docMk/>
            <pc:sldMk cId="3075510801" sldId="456"/>
            <ac:spMk id="6" creationId="{F4CE2DAB-6EFA-3867-72F7-C2FA6F7D31D1}"/>
          </ac:spMkLst>
        </pc:spChg>
        <pc:spChg chg="del mod">
          <ac:chgData name="Rob Williams" userId="b0ce5147-731b-48df-a118-97ab1e75e836" providerId="ADAL" clId="{5ECDF518-043C-4759-950D-2FC49F3903A0}" dt="2023-11-01T18:38:11.095" v="3549" actId="700"/>
          <ac:spMkLst>
            <pc:docMk/>
            <pc:sldMk cId="3075510801" sldId="456"/>
            <ac:spMk id="7" creationId="{B4DEA633-7437-C925-9CB4-AAC1AD1B4E23}"/>
          </ac:spMkLst>
        </pc:spChg>
        <pc:spChg chg="mod ord">
          <ac:chgData name="Rob Williams" userId="b0ce5147-731b-48df-a118-97ab1e75e836" providerId="ADAL" clId="{5ECDF518-043C-4759-950D-2FC49F3903A0}" dt="2023-11-01T18:38:11.095" v="3549" actId="700"/>
          <ac:spMkLst>
            <pc:docMk/>
            <pc:sldMk cId="3075510801" sldId="456"/>
            <ac:spMk id="8" creationId="{28F6645A-521F-3FE1-E710-2B1E84188FC5}"/>
          </ac:spMkLst>
        </pc:spChg>
        <pc:spChg chg="mod ord">
          <ac:chgData name="Rob Williams" userId="b0ce5147-731b-48df-a118-97ab1e75e836" providerId="ADAL" clId="{5ECDF518-043C-4759-950D-2FC49F3903A0}" dt="2023-11-01T18:38:11.095" v="3549" actId="700"/>
          <ac:spMkLst>
            <pc:docMk/>
            <pc:sldMk cId="3075510801" sldId="456"/>
            <ac:spMk id="9" creationId="{C97FFA62-035B-4447-8DF3-3F30EBE51110}"/>
          </ac:spMkLst>
        </pc:spChg>
        <pc:spChg chg="mod ord">
          <ac:chgData name="Rob Williams" userId="b0ce5147-731b-48df-a118-97ab1e75e836" providerId="ADAL" clId="{5ECDF518-043C-4759-950D-2FC49F3903A0}" dt="2023-11-01T18:38:11.095" v="3549" actId="700"/>
          <ac:spMkLst>
            <pc:docMk/>
            <pc:sldMk cId="3075510801" sldId="456"/>
            <ac:spMk id="10" creationId="{04C1944D-E6B0-47CD-39F1-479E75FFE985}"/>
          </ac:spMkLst>
        </pc:spChg>
      </pc:sldChg>
      <pc:sldChg chg="addSp delSp modSp new mod modClrScheme chgLayout modNotesTx">
        <pc:chgData name="Rob Williams" userId="b0ce5147-731b-48df-a118-97ab1e75e836" providerId="ADAL" clId="{5ECDF518-043C-4759-950D-2FC49F3903A0}" dt="2023-11-02T17:59:00.265" v="8107" actId="20577"/>
        <pc:sldMkLst>
          <pc:docMk/>
          <pc:sldMk cId="146650187" sldId="457"/>
        </pc:sldMkLst>
        <pc:spChg chg="del mod ord">
          <ac:chgData name="Rob Williams" userId="b0ce5147-731b-48df-a118-97ab1e75e836" providerId="ADAL" clId="{5ECDF518-043C-4759-950D-2FC49F3903A0}" dt="2023-11-01T18:37:06.879" v="3545" actId="700"/>
          <ac:spMkLst>
            <pc:docMk/>
            <pc:sldMk cId="146650187" sldId="457"/>
            <ac:spMk id="2" creationId="{A50F8B3F-8080-5772-FE3C-D9295C89F46E}"/>
          </ac:spMkLst>
        </pc:spChg>
        <pc:spChg chg="del mod ord">
          <ac:chgData name="Rob Williams" userId="b0ce5147-731b-48df-a118-97ab1e75e836" providerId="ADAL" clId="{5ECDF518-043C-4759-950D-2FC49F3903A0}" dt="2023-11-01T18:37:06.879" v="3545" actId="700"/>
          <ac:spMkLst>
            <pc:docMk/>
            <pc:sldMk cId="146650187" sldId="457"/>
            <ac:spMk id="3" creationId="{3B71B3CB-CEF1-93CC-F3DE-FE52AFD4726E}"/>
          </ac:spMkLst>
        </pc:spChg>
        <pc:spChg chg="del mod ord">
          <ac:chgData name="Rob Williams" userId="b0ce5147-731b-48df-a118-97ab1e75e836" providerId="ADAL" clId="{5ECDF518-043C-4759-950D-2FC49F3903A0}" dt="2023-11-01T18:37:06.879" v="3545" actId="700"/>
          <ac:spMkLst>
            <pc:docMk/>
            <pc:sldMk cId="146650187" sldId="457"/>
            <ac:spMk id="4" creationId="{C7E22031-8687-28BD-9989-8F7C3FE70187}"/>
          </ac:spMkLst>
        </pc:spChg>
        <pc:spChg chg="del">
          <ac:chgData name="Rob Williams" userId="b0ce5147-731b-48df-a118-97ab1e75e836" providerId="ADAL" clId="{5ECDF518-043C-4759-950D-2FC49F3903A0}" dt="2023-11-01T18:37:06.879" v="3545" actId="700"/>
          <ac:spMkLst>
            <pc:docMk/>
            <pc:sldMk cId="146650187" sldId="457"/>
            <ac:spMk id="5" creationId="{FA95D1D6-FD04-8F26-CE89-58FC528AA447}"/>
          </ac:spMkLst>
        </pc:spChg>
        <pc:spChg chg="del mod ord">
          <ac:chgData name="Rob Williams" userId="b0ce5147-731b-48df-a118-97ab1e75e836" providerId="ADAL" clId="{5ECDF518-043C-4759-950D-2FC49F3903A0}" dt="2023-11-01T18:37:06.879" v="3545" actId="700"/>
          <ac:spMkLst>
            <pc:docMk/>
            <pc:sldMk cId="146650187" sldId="457"/>
            <ac:spMk id="6" creationId="{18AF6E00-12EE-6B8E-9E38-F4630E9AD0BB}"/>
          </ac:spMkLst>
        </pc:spChg>
        <pc:spChg chg="del">
          <ac:chgData name="Rob Williams" userId="b0ce5147-731b-48df-a118-97ab1e75e836" providerId="ADAL" clId="{5ECDF518-043C-4759-950D-2FC49F3903A0}" dt="2023-11-01T18:37:06.879" v="3545" actId="700"/>
          <ac:spMkLst>
            <pc:docMk/>
            <pc:sldMk cId="146650187" sldId="457"/>
            <ac:spMk id="7" creationId="{A7F0DD4A-F717-F0DD-87C2-B3078AD9539F}"/>
          </ac:spMkLst>
        </pc:spChg>
        <pc:spChg chg="del mod ord">
          <ac:chgData name="Rob Williams" userId="b0ce5147-731b-48df-a118-97ab1e75e836" providerId="ADAL" clId="{5ECDF518-043C-4759-950D-2FC49F3903A0}" dt="2023-11-01T18:37:06.879" v="3545" actId="700"/>
          <ac:spMkLst>
            <pc:docMk/>
            <pc:sldMk cId="146650187" sldId="457"/>
            <ac:spMk id="8" creationId="{C48CC767-7D81-97ED-042D-A5C03EA3CDEA}"/>
          </ac:spMkLst>
        </pc:spChg>
        <pc:spChg chg="mod ord">
          <ac:chgData name="Rob Williams" userId="b0ce5147-731b-48df-a118-97ab1e75e836" providerId="ADAL" clId="{5ECDF518-043C-4759-950D-2FC49F3903A0}" dt="2023-11-01T18:37:06.879" v="3545" actId="700"/>
          <ac:spMkLst>
            <pc:docMk/>
            <pc:sldMk cId="146650187" sldId="457"/>
            <ac:spMk id="9" creationId="{E5D31615-BC21-239F-1C04-422CDCBC1507}"/>
          </ac:spMkLst>
        </pc:spChg>
        <pc:spChg chg="mod ord">
          <ac:chgData name="Rob Williams" userId="b0ce5147-731b-48df-a118-97ab1e75e836" providerId="ADAL" clId="{5ECDF518-043C-4759-950D-2FC49F3903A0}" dt="2023-11-01T18:37:06.879" v="3545" actId="700"/>
          <ac:spMkLst>
            <pc:docMk/>
            <pc:sldMk cId="146650187" sldId="457"/>
            <ac:spMk id="10" creationId="{94588045-C287-E5F6-B041-23F1172AEF6C}"/>
          </ac:spMkLst>
        </pc:spChg>
        <pc:spChg chg="add mod ord">
          <ac:chgData name="Rob Williams" userId="b0ce5147-731b-48df-a118-97ab1e75e836" providerId="ADAL" clId="{5ECDF518-043C-4759-950D-2FC49F3903A0}" dt="2023-11-01T19:32:58.029" v="3754" actId="20577"/>
          <ac:spMkLst>
            <pc:docMk/>
            <pc:sldMk cId="146650187" sldId="457"/>
            <ac:spMk id="11" creationId="{18E3D379-A32F-F21D-992D-29E8A4030900}"/>
          </ac:spMkLst>
        </pc:spChg>
        <pc:spChg chg="add mod ord">
          <ac:chgData name="Rob Williams" userId="b0ce5147-731b-48df-a118-97ab1e75e836" providerId="ADAL" clId="{5ECDF518-043C-4759-950D-2FC49F3903A0}" dt="2023-11-01T19:35:15.692" v="3887" actId="20577"/>
          <ac:spMkLst>
            <pc:docMk/>
            <pc:sldMk cId="146650187" sldId="457"/>
            <ac:spMk id="12" creationId="{C7853EA3-53D3-6997-09CC-C0F10FC5AD20}"/>
          </ac:spMkLst>
        </pc:spChg>
        <pc:spChg chg="add mod ord">
          <ac:chgData name="Rob Williams" userId="b0ce5147-731b-48df-a118-97ab1e75e836" providerId="ADAL" clId="{5ECDF518-043C-4759-950D-2FC49F3903A0}" dt="2023-11-01T18:37:43.717" v="3547"/>
          <ac:spMkLst>
            <pc:docMk/>
            <pc:sldMk cId="146650187" sldId="457"/>
            <ac:spMk id="13" creationId="{46AF292C-529F-7B0B-B0C2-628DDEA9FE6D}"/>
          </ac:spMkLst>
        </pc:spChg>
        <pc:spChg chg="add mod ord">
          <ac:chgData name="Rob Williams" userId="b0ce5147-731b-48df-a118-97ab1e75e836" providerId="ADAL" clId="{5ECDF518-043C-4759-950D-2FC49F3903A0}" dt="2023-11-01T19:35:31.678" v="3888" actId="255"/>
          <ac:spMkLst>
            <pc:docMk/>
            <pc:sldMk cId="146650187" sldId="457"/>
            <ac:spMk id="14" creationId="{B0BAAD82-3359-0E47-9193-6C3F34C270A1}"/>
          </ac:spMkLst>
        </pc:spChg>
        <pc:spChg chg="add mod ord">
          <ac:chgData name="Rob Williams" userId="b0ce5147-731b-48df-a118-97ab1e75e836" providerId="ADAL" clId="{5ECDF518-043C-4759-950D-2FC49F3903A0}" dt="2023-11-01T19:32:11.067" v="3750" actId="20577"/>
          <ac:spMkLst>
            <pc:docMk/>
            <pc:sldMk cId="146650187" sldId="457"/>
            <ac:spMk id="15" creationId="{0A46BF55-799C-7370-19C4-FA06F2500061}"/>
          </ac:spMkLst>
        </pc:spChg>
      </pc:sldChg>
    </pc:docChg>
  </pc:docChgLst>
  <pc:docChgLst>
    <pc:chgData name="Tammy Deur" userId="S::tkdeur@nexben.com::2e586ba2-1715-488f-885d-51d498cf35ec" providerId="AD" clId="Web-{9873511A-004D-7BC9-E3E5-876F733E3AE6}"/>
    <pc:docChg chg="addSld delSld">
      <pc:chgData name="Tammy Deur" userId="S::tkdeur@nexben.com::2e586ba2-1715-488f-885d-51d498cf35ec" providerId="AD" clId="Web-{9873511A-004D-7BC9-E3E5-876F733E3AE6}" dt="2023-11-13T15:42:15.836" v="7"/>
      <pc:docMkLst>
        <pc:docMk/>
      </pc:docMkLst>
      <pc:sldChg chg="del">
        <pc:chgData name="Tammy Deur" userId="S::tkdeur@nexben.com::2e586ba2-1715-488f-885d-51d498cf35ec" providerId="AD" clId="Web-{9873511A-004D-7BC9-E3E5-876F733E3AE6}" dt="2023-11-13T15:41:44.117" v="3"/>
        <pc:sldMkLst>
          <pc:docMk/>
          <pc:sldMk cId="923983316" sldId="274"/>
        </pc:sldMkLst>
      </pc:sldChg>
      <pc:sldChg chg="del">
        <pc:chgData name="Tammy Deur" userId="S::tkdeur@nexben.com::2e586ba2-1715-488f-885d-51d498cf35ec" providerId="AD" clId="Web-{9873511A-004D-7BC9-E3E5-876F733E3AE6}" dt="2023-11-13T15:42:15.836" v="7"/>
        <pc:sldMkLst>
          <pc:docMk/>
          <pc:sldMk cId="3806976901" sldId="287"/>
        </pc:sldMkLst>
      </pc:sldChg>
      <pc:sldChg chg="del">
        <pc:chgData name="Tammy Deur" userId="S::tkdeur@nexben.com::2e586ba2-1715-488f-885d-51d498cf35ec" providerId="AD" clId="Web-{9873511A-004D-7BC9-E3E5-876F733E3AE6}" dt="2023-11-13T15:41:46.992" v="4"/>
        <pc:sldMkLst>
          <pc:docMk/>
          <pc:sldMk cId="4050377338" sldId="345"/>
        </pc:sldMkLst>
      </pc:sldChg>
      <pc:sldChg chg="add">
        <pc:chgData name="Tammy Deur" userId="S::tkdeur@nexben.com::2e586ba2-1715-488f-885d-51d498cf35ec" providerId="AD" clId="Web-{9873511A-004D-7BC9-E3E5-876F733E3AE6}" dt="2023-11-13T15:41:37.351" v="0"/>
        <pc:sldMkLst>
          <pc:docMk/>
          <pc:sldMk cId="1456642223" sldId="458"/>
        </pc:sldMkLst>
      </pc:sldChg>
      <pc:sldChg chg="add">
        <pc:chgData name="Tammy Deur" userId="S::tkdeur@nexben.com::2e586ba2-1715-488f-885d-51d498cf35ec" providerId="AD" clId="Web-{9873511A-004D-7BC9-E3E5-876F733E3AE6}" dt="2023-11-13T15:41:37.508" v="1"/>
        <pc:sldMkLst>
          <pc:docMk/>
          <pc:sldMk cId="1341812180" sldId="459"/>
        </pc:sldMkLst>
      </pc:sldChg>
      <pc:sldChg chg="add">
        <pc:chgData name="Tammy Deur" userId="S::tkdeur@nexben.com::2e586ba2-1715-488f-885d-51d498cf35ec" providerId="AD" clId="Web-{9873511A-004D-7BC9-E3E5-876F733E3AE6}" dt="2023-11-13T15:42:13.290" v="6"/>
        <pc:sldMkLst>
          <pc:docMk/>
          <pc:sldMk cId="1629385544" sldId="460"/>
        </pc:sldMkLst>
      </pc:sldChg>
      <pc:sldChg chg="add del">
        <pc:chgData name="Tammy Deur" userId="S::tkdeur@nexben.com::2e586ba2-1715-488f-885d-51d498cf35ec" providerId="AD" clId="Web-{9873511A-004D-7BC9-E3E5-876F733E3AE6}" dt="2023-11-13T15:42:03.274" v="5"/>
        <pc:sldMkLst>
          <pc:docMk/>
          <pc:sldMk cId="3408315960" sldId="460"/>
        </pc:sldMkLst>
      </pc:sldChg>
    </pc:docChg>
  </pc:docChgLst>
  <pc:docChgLst>
    <pc:chgData name="Tammy Deur" userId="S::tkdeur@nexben.com::2e586ba2-1715-488f-885d-51d498cf35ec" providerId="AD" clId="Web-{1227B672-9A97-A8A2-5605-D2B8D75BA1B5}"/>
    <pc:docChg chg="modSld">
      <pc:chgData name="Tammy Deur" userId="S::tkdeur@nexben.com::2e586ba2-1715-488f-885d-51d498cf35ec" providerId="AD" clId="Web-{1227B672-9A97-A8A2-5605-D2B8D75BA1B5}" dt="2023-11-10T18:26:39.898" v="7" actId="14100"/>
      <pc:docMkLst>
        <pc:docMk/>
      </pc:docMkLst>
      <pc:sldChg chg="delSp modSp">
        <pc:chgData name="Tammy Deur" userId="S::tkdeur@nexben.com::2e586ba2-1715-488f-885d-51d498cf35ec" providerId="AD" clId="Web-{1227B672-9A97-A8A2-5605-D2B8D75BA1B5}" dt="2023-11-10T18:26:39.898" v="7" actId="14100"/>
        <pc:sldMkLst>
          <pc:docMk/>
          <pc:sldMk cId="793588286" sldId="291"/>
        </pc:sldMkLst>
        <pc:spChg chg="mod">
          <ac:chgData name="Tammy Deur" userId="S::tkdeur@nexben.com::2e586ba2-1715-488f-885d-51d498cf35ec" providerId="AD" clId="Web-{1227B672-9A97-A8A2-5605-D2B8D75BA1B5}" dt="2023-11-10T18:26:39.898" v="7" actId="14100"/>
          <ac:spMkLst>
            <pc:docMk/>
            <pc:sldMk cId="793588286" sldId="291"/>
            <ac:spMk id="4" creationId="{FCB3827B-CC8D-4176-986E-45E432668E9C}"/>
          </ac:spMkLst>
        </pc:spChg>
        <pc:spChg chg="del">
          <ac:chgData name="Tammy Deur" userId="S::tkdeur@nexben.com::2e586ba2-1715-488f-885d-51d498cf35ec" providerId="AD" clId="Web-{1227B672-9A97-A8A2-5605-D2B8D75BA1B5}" dt="2023-11-10T18:26:07.834" v="1"/>
          <ac:spMkLst>
            <pc:docMk/>
            <pc:sldMk cId="793588286" sldId="291"/>
            <ac:spMk id="6" creationId="{A48F9D98-C150-2B99-6033-E9F6280C3B1C}"/>
          </ac:spMkLst>
        </pc:spChg>
        <pc:spChg chg="del">
          <ac:chgData name="Tammy Deur" userId="S::tkdeur@nexben.com::2e586ba2-1715-488f-885d-51d498cf35ec" providerId="AD" clId="Web-{1227B672-9A97-A8A2-5605-D2B8D75BA1B5}" dt="2023-11-10T18:26:24.475" v="4"/>
          <ac:spMkLst>
            <pc:docMk/>
            <pc:sldMk cId="793588286" sldId="291"/>
            <ac:spMk id="7" creationId="{B8579C81-909E-8E9E-6AC7-80E497ED4CDF}"/>
          </ac:spMkLst>
        </pc:spChg>
        <pc:spChg chg="del">
          <ac:chgData name="Tammy Deur" userId="S::tkdeur@nexben.com::2e586ba2-1715-488f-885d-51d498cf35ec" providerId="AD" clId="Web-{1227B672-9A97-A8A2-5605-D2B8D75BA1B5}" dt="2023-11-10T18:26:15.585" v="2"/>
          <ac:spMkLst>
            <pc:docMk/>
            <pc:sldMk cId="793588286" sldId="291"/>
            <ac:spMk id="8" creationId="{1F14E2C6-9F03-6CDA-FC65-96CD38D0D99E}"/>
          </ac:spMkLst>
        </pc:spChg>
      </pc:sldChg>
    </pc:docChg>
  </pc:docChgLst>
</pc:chgInfo>
</file>

<file path=ppt/comments/modernComment_145_E9E32055.xml><?xml version="1.0" encoding="utf-8"?>
<p188:cmLst xmlns:a="http://schemas.openxmlformats.org/drawingml/2006/main" xmlns:r="http://schemas.openxmlformats.org/officeDocument/2006/relationships" xmlns:p188="http://schemas.microsoft.com/office/powerpoint/2018/8/main">
  <p188:cm id="{A4703533-D202-481E-BDCC-7735E4E6DE9A}" authorId="{C6424170-BE52-1036-78D2-7028E0F08E2E}" created="2023-10-30T14:06:08.754">
    <pc:sldMkLst xmlns:pc="http://schemas.microsoft.com/office/powerpoint/2013/main/command">
      <pc:docMk/>
      <pc:sldMk cId="3923976277" sldId="325"/>
    </pc:sldMkLst>
    <p188:txBody>
      <a:bodyPr/>
      <a:lstStyle/>
      <a:p>
        <a:r>
          <a:rPr lang="en-US"/>
          <a:t>Need to update this chart with which entity (beneficiary, carrier, Medicare or drug company) pays during these stages.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EE2EBC-8E92-4A56-90FC-DC14C604F3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E4D9DFC-0693-4830-9710-11FA1F7EED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72CFA4-8D2F-4174-9207-7FDB5E47AC10}" type="datetimeFigureOut">
              <a:rPr lang="en-US" smtClean="0"/>
              <a:t>11/13/2023</a:t>
            </a:fld>
            <a:endParaRPr lang="en-US" dirty="0"/>
          </a:p>
        </p:txBody>
      </p:sp>
      <p:sp>
        <p:nvSpPr>
          <p:cNvPr id="4" name="Footer Placeholder 3">
            <a:extLst>
              <a:ext uri="{FF2B5EF4-FFF2-40B4-BE49-F238E27FC236}">
                <a16:creationId xmlns:a16="http://schemas.microsoft.com/office/drawing/2014/main" id="{3328E3C1-DC0C-4DFD-AB20-680EACBD2F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32BF54-8141-462C-8D4F-E396FCAE38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87E17C-E701-4B97-855A-3A8F3ADA66F3}" type="slidenum">
              <a:rPr lang="en-US" smtClean="0"/>
              <a:t>‹#›</a:t>
            </a:fld>
            <a:endParaRPr lang="en-US" dirty="0"/>
          </a:p>
        </p:txBody>
      </p:sp>
    </p:spTree>
    <p:extLst>
      <p:ext uri="{BB962C8B-B14F-4D97-AF65-F5344CB8AC3E}">
        <p14:creationId xmlns:p14="http://schemas.microsoft.com/office/powerpoint/2010/main" val="4261579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C0680-50AA-41B1-A65E-5264849EC1F6}" type="datetimeFigureOut">
              <a:rPr lang="en-US" smtClean="0"/>
              <a:t>11/13/2023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35C80-DA11-4995-9735-5F56A741FD35}" type="slidenum">
              <a:rPr lang="en-US" smtClean="0"/>
              <a:t>‹#›</a:t>
            </a:fld>
            <a:endParaRPr lang="en-US" dirty="0"/>
          </a:p>
        </p:txBody>
      </p:sp>
    </p:spTree>
    <p:extLst>
      <p:ext uri="{BB962C8B-B14F-4D97-AF65-F5344CB8AC3E}">
        <p14:creationId xmlns:p14="http://schemas.microsoft.com/office/powerpoint/2010/main" val="188901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welcome you to our Medicare 101 workshop.  My name is _____________ and I will help walk through the knowledge basics for Medicare.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35C80-DA11-4995-9735-5F56A741F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70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B is also part of Original Medicare. *</a:t>
            </a:r>
          </a:p>
          <a:p>
            <a:endParaRPr lang="en-US" dirty="0"/>
          </a:p>
          <a:p>
            <a:r>
              <a:rPr lang="en-US" dirty="0"/>
              <a:t>Part B is medical insurance to help cover:</a:t>
            </a:r>
          </a:p>
          <a:p>
            <a:pPr lvl="1"/>
            <a:r>
              <a:rPr lang="en-US" dirty="0"/>
              <a:t>* Covered annual wellness visits (after your first year of enrollment)</a:t>
            </a:r>
          </a:p>
          <a:p>
            <a:pPr lvl="1"/>
            <a:r>
              <a:rPr lang="en-US" dirty="0"/>
              <a:t>* Covered in and outpatient doctor services</a:t>
            </a:r>
          </a:p>
          <a:p>
            <a:pPr lvl="1"/>
            <a:r>
              <a:rPr lang="en-US" dirty="0"/>
              <a:t>* Durable Medical Equipment (DME) for use at home</a:t>
            </a:r>
          </a:p>
          <a:p>
            <a:pPr lvl="1"/>
            <a:r>
              <a:rPr lang="en-US" dirty="0"/>
              <a:t>* Blood tests, lab tests, X-rays, MRI’s, CT scans, EKG’s, etc.</a:t>
            </a:r>
          </a:p>
          <a:p>
            <a:pPr lvl="1"/>
            <a:r>
              <a:rPr lang="en-US" dirty="0"/>
              <a:t>* Outpatient mental health care</a:t>
            </a:r>
          </a:p>
          <a:p>
            <a:pPr lvl="1"/>
            <a:r>
              <a:rPr lang="en-US" dirty="0"/>
              <a:t>* Outpatient surgery, urgent care and emergency room visits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11</a:t>
            </a:fld>
            <a:endParaRPr lang="en-US" dirty="0"/>
          </a:p>
        </p:txBody>
      </p:sp>
    </p:spTree>
    <p:extLst>
      <p:ext uri="{BB962C8B-B14F-4D97-AF65-F5344CB8AC3E}">
        <p14:creationId xmlns:p14="http://schemas.microsoft.com/office/powerpoint/2010/main" val="241002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B, which is your coverage for outpatient services also comes with it’s own set of deductibles, premiums, copays and coinsurance.  </a:t>
            </a:r>
          </a:p>
          <a:p>
            <a:endParaRPr lang="en-US" dirty="0"/>
          </a:p>
          <a:p>
            <a:r>
              <a:rPr lang="en-US" dirty="0"/>
              <a:t>*  For 2024, the standard Part B premium is $174.70 monthly.  Part B coverage comes with an annual deductible of $240 and after that deductible is satisfied, the beneficiary will pay a 20% coinsurance for Medicare Part B covered services.  Part B has no out of pocket maximum, meaning that there is no point during the year that you will stop paying the 20% Part B coinsurance no matter how high your medical costs are.</a:t>
            </a:r>
          </a:p>
          <a:p>
            <a:endParaRPr lang="en-US" dirty="0"/>
          </a:p>
          <a:p>
            <a:endParaRPr lang="en-US" dirty="0"/>
          </a:p>
          <a:p>
            <a:r>
              <a:rPr lang="en-US" dirty="0"/>
              <a:t>Medicare Part B also covers, with no cost-sharing, many preventative services.  It is important to note that if you receive non-preventative services in conjunction with a preventative visit, you will owe the appropriate deductibles, copays and coinsurance for the non-preventative service received on the visit. </a:t>
            </a:r>
          </a:p>
          <a:p>
            <a:endParaRPr lang="en-US" dirty="0"/>
          </a:p>
          <a:p>
            <a:r>
              <a:rPr lang="en-US" dirty="0"/>
              <a:t>* Some Part B covered preventative services include a “Welcome to Medicare” preventative visit, annual wellness visits (after you have been covered by Part B for one full year), pneumonia vaccination, hepatitis B vaccinations, influenza vaccinations, screenings for many types of cancer, mammograms and diabetes screening are covered preventative services.</a:t>
            </a:r>
          </a:p>
          <a:p>
            <a:endParaRPr lang="en-US" dirty="0"/>
          </a:p>
          <a:p>
            <a:r>
              <a:rPr lang="en-US" dirty="0"/>
              <a:t>Many other vaccines, including the shingles vaccine, are actually covered by the Part D drug benefit, not Medicare Part B.</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12</a:t>
            </a:fld>
            <a:endParaRPr lang="en-US" dirty="0"/>
          </a:p>
        </p:txBody>
      </p:sp>
    </p:spTree>
    <p:extLst>
      <p:ext uri="{BB962C8B-B14F-4D97-AF65-F5344CB8AC3E}">
        <p14:creationId xmlns:p14="http://schemas.microsoft.com/office/powerpoint/2010/main" val="2610597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Medicare does offer very comprehensive coverage if you are enrolled in Parts A and B, it does not cover everything.  Often, individuals are surprised by some of the services Medicare does not cover.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Those services that Medicare does not cover are:</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13</a:t>
            </a:fld>
            <a:endParaRPr lang="en-US" dirty="0"/>
          </a:p>
        </p:txBody>
      </p:sp>
    </p:spTree>
    <p:extLst>
      <p:ext uri="{BB962C8B-B14F-4D97-AF65-F5344CB8AC3E}">
        <p14:creationId xmlns:p14="http://schemas.microsoft.com/office/powerpoint/2010/main" val="4004602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most dental care and dentures,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14</a:t>
            </a:fld>
            <a:endParaRPr lang="en-US" dirty="0"/>
          </a:p>
        </p:txBody>
      </p:sp>
    </p:spTree>
    <p:extLst>
      <p:ext uri="{BB962C8B-B14F-4D97-AF65-F5344CB8AC3E}">
        <p14:creationId xmlns:p14="http://schemas.microsoft.com/office/powerpoint/2010/main" val="875274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eye exams related to the prescribing of glasses or contact lenses (Medicare Part B does cover diseases of the eyes like cataracts, glaucoma, diabetic eye exams and macular degeneration under the Part B Medical benefit),</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15</a:t>
            </a:fld>
            <a:endParaRPr lang="en-US" dirty="0"/>
          </a:p>
        </p:txBody>
      </p:sp>
    </p:spTree>
    <p:extLst>
      <p:ext uri="{BB962C8B-B14F-4D97-AF65-F5344CB8AC3E}">
        <p14:creationId xmlns:p14="http://schemas.microsoft.com/office/powerpoint/2010/main" val="2278974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cosmetic surgery,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16</a:t>
            </a:fld>
            <a:endParaRPr lang="en-US" dirty="0"/>
          </a:p>
        </p:txBody>
      </p:sp>
    </p:spTree>
    <p:extLst>
      <p:ext uri="{BB962C8B-B14F-4D97-AF65-F5344CB8AC3E}">
        <p14:creationId xmlns:p14="http://schemas.microsoft.com/office/powerpoint/2010/main" val="424337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massage therapy,</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17</a:t>
            </a:fld>
            <a:endParaRPr lang="en-US" dirty="0"/>
          </a:p>
        </p:txBody>
      </p:sp>
    </p:spTree>
    <p:extLst>
      <p:ext uri="{BB962C8B-B14F-4D97-AF65-F5344CB8AC3E}">
        <p14:creationId xmlns:p14="http://schemas.microsoft.com/office/powerpoint/2010/main" val="2569688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acupuncture,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18</a:t>
            </a:fld>
            <a:endParaRPr lang="en-US" dirty="0"/>
          </a:p>
        </p:txBody>
      </p:sp>
    </p:spTree>
    <p:extLst>
      <p:ext uri="{BB962C8B-B14F-4D97-AF65-F5344CB8AC3E}">
        <p14:creationId xmlns:p14="http://schemas.microsoft.com/office/powerpoint/2010/main" val="2628416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hearing aids and exams for fitting hearing aids,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19</a:t>
            </a:fld>
            <a:endParaRPr lang="en-US" dirty="0"/>
          </a:p>
        </p:txBody>
      </p:sp>
    </p:spTree>
    <p:extLst>
      <p:ext uri="{BB962C8B-B14F-4D97-AF65-F5344CB8AC3E}">
        <p14:creationId xmlns:p14="http://schemas.microsoft.com/office/powerpoint/2010/main" val="3154051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Long Term Care,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20</a:t>
            </a:fld>
            <a:endParaRPr lang="en-US" dirty="0"/>
          </a:p>
        </p:txBody>
      </p:sp>
    </p:spTree>
    <p:extLst>
      <p:ext uri="{BB962C8B-B14F-4D97-AF65-F5344CB8AC3E}">
        <p14:creationId xmlns:p14="http://schemas.microsoft.com/office/powerpoint/2010/main" val="174352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presentation today, we will cover the following topics:</a:t>
            </a:r>
          </a:p>
          <a:p>
            <a:endParaRPr lang="en-US" dirty="0"/>
          </a:p>
          <a:p>
            <a:r>
              <a:rPr lang="en-US" dirty="0"/>
              <a:t>* What is Medicare</a:t>
            </a:r>
          </a:p>
          <a:p>
            <a:r>
              <a:rPr lang="en-US" dirty="0"/>
              <a:t>* Enrolling in Medicare</a:t>
            </a:r>
          </a:p>
          <a:p>
            <a:r>
              <a:rPr lang="en-US" dirty="0"/>
              <a:t>* Medicare coverage options (Plans)</a:t>
            </a:r>
          </a:p>
          <a:p>
            <a:r>
              <a:rPr lang="en-US" dirty="0"/>
              <a:t>* HSAs and Medicare </a:t>
            </a:r>
          </a:p>
          <a:p>
            <a:pPr marL="0" indent="0">
              <a:buFont typeface="Arial" panose="020B0604020202020204" pitchFamily="34" charset="0"/>
              <a:buNone/>
            </a:pPr>
            <a:r>
              <a:rPr lang="en-US" dirty="0"/>
              <a:t>* And finally, Medicare marketing rules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Please feel free to ask any questions during the presentation and stop me if any of the material does not make sense.</a:t>
            </a:r>
          </a:p>
        </p:txBody>
      </p:sp>
      <p:sp>
        <p:nvSpPr>
          <p:cNvPr id="4" name="Slide Number Placeholder 3"/>
          <p:cNvSpPr>
            <a:spLocks noGrp="1"/>
          </p:cNvSpPr>
          <p:nvPr>
            <p:ph type="sldNum" sz="quarter" idx="5"/>
          </p:nvPr>
        </p:nvSpPr>
        <p:spPr/>
        <p:txBody>
          <a:bodyPr/>
          <a:lstStyle/>
          <a:p>
            <a:fld id="{80A35C80-DA11-4995-9735-5F56A741FD35}" type="slidenum">
              <a:rPr lang="en-US" smtClean="0"/>
              <a:t>2</a:t>
            </a:fld>
            <a:endParaRPr lang="en-US" dirty="0"/>
          </a:p>
        </p:txBody>
      </p:sp>
    </p:spTree>
    <p:extLst>
      <p:ext uri="{BB962C8B-B14F-4D97-AF65-F5344CB8AC3E}">
        <p14:creationId xmlns:p14="http://schemas.microsoft.com/office/powerpoint/2010/main" val="3666442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concierge care, boutique medicine, platinum service or direct care.  Essentially arrangements where you pay a physician an annual fee for visits, also known as a private contract, are not covered by Medicare.</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21</a:t>
            </a:fld>
            <a:endParaRPr lang="en-US" dirty="0"/>
          </a:p>
        </p:txBody>
      </p:sp>
    </p:spTree>
    <p:extLst>
      <p:ext uri="{BB962C8B-B14F-4D97-AF65-F5344CB8AC3E}">
        <p14:creationId xmlns:p14="http://schemas.microsoft.com/office/powerpoint/2010/main" val="2883803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Medicare likes to say you get Part A for free, this is not really true.  While you worked, both you and your employer paid a Medicare tax.  This tax is paid to the Medicare Part A trust fund.  For individuals who paid at least 40 quarters of Social Security and Medicare taxes, there is no premium for Medicare Part A once you enroll.  This is estimated to be almost 99% of Medicare beneficiaries.  If you had less than 40 quarters of work credited to Social Security, you would pay $278 or $505 monthly for Part A depending on how long you paid Medicare taxes.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23</a:t>
            </a:fld>
            <a:endParaRPr lang="en-US" dirty="0"/>
          </a:p>
        </p:txBody>
      </p:sp>
    </p:spTree>
    <p:extLst>
      <p:ext uri="{BB962C8B-B14F-4D97-AF65-F5344CB8AC3E}">
        <p14:creationId xmlns:p14="http://schemas.microsoft.com/office/powerpoint/2010/main" val="3223551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Medicare Part B has a premium that you pay once you enroll in Medicare Part B.  The Standard premium for 2024 is $174.70.  It increases in any year that Social Security has a cost-of-living adjustment.  The Part B Standard Premium is per-person and paid by anyone who makes less than $103,000 filing taxes as a single and under $206,000 filing taxes as a couple.  Individuals making more than this amount of income will be subject to the Income Related Monthly Adjustment Amount (IRMAA) and will pay a higher Part B Premium.</a:t>
            </a:r>
          </a:p>
          <a:p>
            <a:endParaRPr lang="en-US" dirty="0"/>
          </a:p>
          <a:p>
            <a:r>
              <a:rPr lang="en-US" dirty="0"/>
              <a:t>NOTE:  There is a separate table for individuals who are married and filing separately.</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24</a:t>
            </a:fld>
            <a:endParaRPr lang="en-US" dirty="0"/>
          </a:p>
        </p:txBody>
      </p:sp>
    </p:spTree>
    <p:extLst>
      <p:ext uri="{BB962C8B-B14F-4D97-AF65-F5344CB8AC3E}">
        <p14:creationId xmlns:p14="http://schemas.microsoft.com/office/powerpoint/2010/main" val="2805445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initial IRMAA determination can be appealed in certain circumstances.  Once you receive the initial determination, you can appeal the additional IRMAA amount if you have experienced any of the following life-changing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death of a spouse, marriage, divorce or annulment, you or your spouse stopped working or reduced the number of hours you are working, had an involuntary loss of an income producing property due to natural disaster, disease, fraud or other circumstances, loss of a pension, receipt of a settlement payment from a current or former employer die to the employer’s closure or bankruptcy.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also appeal the initial IRMAA determination if you can prove that Social Security used incorrect income information to make the determination, like if you files an amended tax return and they used the non-amended return in the determination, or you have a more recent tax return that shows you are receiving a lower income than previously reported.</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25</a:t>
            </a:fld>
            <a:endParaRPr lang="en-US" dirty="0"/>
          </a:p>
        </p:txBody>
      </p:sp>
    </p:spTree>
    <p:extLst>
      <p:ext uri="{BB962C8B-B14F-4D97-AF65-F5344CB8AC3E}">
        <p14:creationId xmlns:p14="http://schemas.microsoft.com/office/powerpoint/2010/main" val="2878609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certain times you may enroll in Medicare, and we want to go over each one individually</a:t>
            </a:r>
          </a:p>
        </p:txBody>
      </p:sp>
      <p:sp>
        <p:nvSpPr>
          <p:cNvPr id="4" name="Slide Number Placeholder 3"/>
          <p:cNvSpPr>
            <a:spLocks noGrp="1"/>
          </p:cNvSpPr>
          <p:nvPr>
            <p:ph type="sldNum" sz="quarter" idx="5"/>
          </p:nvPr>
        </p:nvSpPr>
        <p:spPr/>
        <p:txBody>
          <a:bodyPr/>
          <a:lstStyle/>
          <a:p>
            <a:fld id="{80A35C80-DA11-4995-9735-5F56A741FD35}" type="slidenum">
              <a:rPr lang="en-US" smtClean="0"/>
              <a:t>26</a:t>
            </a:fld>
            <a:endParaRPr lang="en-US" dirty="0"/>
          </a:p>
        </p:txBody>
      </p:sp>
    </p:spTree>
    <p:extLst>
      <p:ext uri="{BB962C8B-B14F-4D97-AF65-F5344CB8AC3E}">
        <p14:creationId xmlns:p14="http://schemas.microsoft.com/office/powerpoint/2010/main" val="1746805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is the Initial Enrollment Period (IEP). This is time sensitive and begins * three months before the month you turn age 65, the month you turn 65 and the three months after you turn age 65. If your date of birth is the first of the month, your IEP begins one month earlier.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 are eligible for Medicare before the age of 65 due to disability, your IEP begins * three months before your 25</a:t>
            </a:r>
            <a:r>
              <a:rPr lang="en-US" baseline="30000" dirty="0"/>
              <a:t>th</a:t>
            </a:r>
            <a:r>
              <a:rPr lang="en-US" dirty="0"/>
              <a:t> * month of Social Security Disability payments, includes the 25</a:t>
            </a:r>
            <a:r>
              <a:rPr lang="en-US" baseline="30000" dirty="0"/>
              <a:t>th</a:t>
            </a:r>
            <a:r>
              <a:rPr lang="en-US" dirty="0"/>
              <a:t> month of Social Security disability payments and *  the three months after your 25</a:t>
            </a:r>
            <a:r>
              <a:rPr lang="en-US" baseline="30000" dirty="0"/>
              <a:t>th</a:t>
            </a:r>
            <a:r>
              <a:rPr lang="en-US" dirty="0"/>
              <a:t> month of SSDI payments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27</a:t>
            </a:fld>
            <a:endParaRPr lang="en-US" dirty="0"/>
          </a:p>
        </p:txBody>
      </p:sp>
    </p:spTree>
    <p:extLst>
      <p:ext uri="{BB962C8B-B14F-4D97-AF65-F5344CB8AC3E}">
        <p14:creationId xmlns:p14="http://schemas.microsoft.com/office/powerpoint/2010/main" val="2228224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Initial Enrollment Period (IEP)is time sensitive and begins * three months before the month you turn age 65, the month you turn 65 and the three months after you turn age 65.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 are eligible for Medicare before the age of 65 due to disability, your IEP begins * three months before your 25</a:t>
            </a:r>
            <a:r>
              <a:rPr lang="en-US" baseline="30000" dirty="0"/>
              <a:t>th</a:t>
            </a:r>
            <a:r>
              <a:rPr lang="en-US" dirty="0"/>
              <a:t> * month of Social Security Disability payments, includes the 25</a:t>
            </a:r>
            <a:r>
              <a:rPr lang="en-US" baseline="30000" dirty="0"/>
              <a:t>th</a:t>
            </a:r>
            <a:r>
              <a:rPr lang="en-US" dirty="0"/>
              <a:t> month of Social Security disability payments and *  the three months after your 25</a:t>
            </a:r>
            <a:r>
              <a:rPr lang="en-US" baseline="30000" dirty="0"/>
              <a:t>th</a:t>
            </a:r>
            <a:r>
              <a:rPr lang="en-US" dirty="0"/>
              <a:t> month of SSDI payments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28</a:t>
            </a:fld>
            <a:endParaRPr lang="en-US" dirty="0"/>
          </a:p>
        </p:txBody>
      </p:sp>
    </p:spTree>
    <p:extLst>
      <p:ext uri="{BB962C8B-B14F-4D97-AF65-F5344CB8AC3E}">
        <p14:creationId xmlns:p14="http://schemas.microsoft.com/office/powerpoint/2010/main" val="3562950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Initial Enrollment Period (IEP)is time sensitive and begins * three months before the month you turn age 65, the month you turn 65 and the three months after you turn age 65.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 are eligible for Medicare before the age of 65 due to disability, your IEP begins * three months before your 25</a:t>
            </a:r>
            <a:r>
              <a:rPr lang="en-US" baseline="30000" dirty="0"/>
              <a:t>th</a:t>
            </a:r>
            <a:r>
              <a:rPr lang="en-US" dirty="0"/>
              <a:t> * month of Social Security Disability payments, includes the 25</a:t>
            </a:r>
            <a:r>
              <a:rPr lang="en-US" baseline="30000" dirty="0"/>
              <a:t>th</a:t>
            </a:r>
            <a:r>
              <a:rPr lang="en-US" dirty="0"/>
              <a:t> month of Social Security disability payments and *  the three months after your 25</a:t>
            </a:r>
            <a:r>
              <a:rPr lang="en-US" baseline="30000" dirty="0"/>
              <a:t>th</a:t>
            </a:r>
            <a:r>
              <a:rPr lang="en-US" dirty="0"/>
              <a:t> month of SSDI payments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29</a:t>
            </a:fld>
            <a:endParaRPr lang="en-US" dirty="0"/>
          </a:p>
        </p:txBody>
      </p:sp>
    </p:spTree>
    <p:extLst>
      <p:ext uri="{BB962C8B-B14F-4D97-AF65-F5344CB8AC3E}">
        <p14:creationId xmlns:p14="http://schemas.microsoft.com/office/powerpoint/2010/main" val="3953734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Initial Enrollment Period (IEP)is time sensitive and begins * three months before the month you turn age 65, the month you turn 65 and the three months after you turn age 65.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 are eligible for Medicare before the age of 65 due to disability, your IEP begins * three months before your 25</a:t>
            </a:r>
            <a:r>
              <a:rPr lang="en-US" baseline="30000" dirty="0"/>
              <a:t>th</a:t>
            </a:r>
            <a:r>
              <a:rPr lang="en-US" dirty="0"/>
              <a:t> * month of Social Security Disability payments, includes the 25</a:t>
            </a:r>
            <a:r>
              <a:rPr lang="en-US" baseline="30000" dirty="0"/>
              <a:t>th</a:t>
            </a:r>
            <a:r>
              <a:rPr lang="en-US" dirty="0"/>
              <a:t> month of Social Security disability payments and *  the three months after your 25</a:t>
            </a:r>
            <a:r>
              <a:rPr lang="en-US" baseline="30000" dirty="0"/>
              <a:t>th</a:t>
            </a:r>
            <a:r>
              <a:rPr lang="en-US" dirty="0"/>
              <a:t> month of SSDI payments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30</a:t>
            </a:fld>
            <a:endParaRPr lang="en-US" dirty="0"/>
          </a:p>
        </p:txBody>
      </p:sp>
    </p:spTree>
    <p:extLst>
      <p:ext uri="{BB962C8B-B14F-4D97-AF65-F5344CB8AC3E}">
        <p14:creationId xmlns:p14="http://schemas.microsoft.com/office/powerpoint/2010/main" val="1868607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5"/>
                </a:solidFill>
              </a:rPr>
              <a:t>After the IEP is over you </a:t>
            </a:r>
            <a:r>
              <a:rPr lang="en-US" baseline="0" dirty="0">
                <a:solidFill>
                  <a:schemeClr val="accent5"/>
                </a:solidFill>
              </a:rPr>
              <a:t>may have the chance to sign up for Medicare during a special enrollment period. </a:t>
            </a:r>
            <a:r>
              <a:rPr lang="en-US" dirty="0">
                <a:solidFill>
                  <a:schemeClr val="accent5"/>
                </a:solidFill>
              </a:rPr>
              <a:t>An </a:t>
            </a:r>
            <a:r>
              <a:rPr lang="en-US" b="1" dirty="0">
                <a:solidFill>
                  <a:schemeClr val="accent5"/>
                </a:solidFill>
              </a:rPr>
              <a:t>SEP</a:t>
            </a:r>
            <a:r>
              <a:rPr lang="en-US" dirty="0">
                <a:solidFill>
                  <a:schemeClr val="accent5"/>
                </a:solidFill>
              </a:rPr>
              <a:t> when leaving Employer Group Health Plan (EGHP) allows beneficiaries to enroll into Part B outside of the regular enrollment periods. </a:t>
            </a:r>
          </a:p>
          <a:p>
            <a:endParaRPr lang="en-US" dirty="0"/>
          </a:p>
          <a:p>
            <a:pPr lvl="1"/>
            <a:r>
              <a:rPr lang="en-US" dirty="0"/>
              <a:t>After age 65, anytime you are still covered by a large group health plan</a:t>
            </a:r>
          </a:p>
          <a:p>
            <a:pPr lvl="1"/>
            <a:r>
              <a:rPr lang="en-US" dirty="0"/>
              <a:t>During the eight-month period that begins the * month after the employment ends or the coverage ends, whichever happens first</a:t>
            </a:r>
          </a:p>
          <a:p>
            <a:pPr lvl="1"/>
            <a:r>
              <a:rPr lang="en-US" dirty="0"/>
              <a:t>NOTE: COBRA and retiree health insurance do not count as current employer coverage</a:t>
            </a:r>
          </a:p>
        </p:txBody>
      </p:sp>
      <p:sp>
        <p:nvSpPr>
          <p:cNvPr id="4" name="Slide Number Placeholder 3"/>
          <p:cNvSpPr>
            <a:spLocks noGrp="1"/>
          </p:cNvSpPr>
          <p:nvPr>
            <p:ph type="sldNum" sz="quarter" idx="5"/>
          </p:nvPr>
        </p:nvSpPr>
        <p:spPr/>
        <p:txBody>
          <a:bodyPr/>
          <a:lstStyle/>
          <a:p>
            <a:fld id="{80A35C80-DA11-4995-9735-5F56A741FD35}" type="slidenum">
              <a:rPr lang="en-US" smtClean="0"/>
              <a:t>31</a:t>
            </a:fld>
            <a:endParaRPr lang="en-US" dirty="0"/>
          </a:p>
        </p:txBody>
      </p:sp>
    </p:spTree>
    <p:extLst>
      <p:ext uri="{BB962C8B-B14F-4D97-AF65-F5344CB8AC3E}">
        <p14:creationId xmlns:p14="http://schemas.microsoft.com/office/powerpoint/2010/main" val="800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is a Federal Health Insurance program created in 1965 under the Great Society Programs of the Lyndon Johnson Administration. It is administered by the centers for Medicare and Medicaid services (or CMS) and </a:t>
            </a:r>
            <a:r>
              <a:rPr lang="en-US" sz="1200" dirty="0"/>
              <a:t>is the foundation upon which healthcare rests for most retirees.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 to Medicare, only 48% of individuals over the age of 65 had health insurance.  Currently, after Medicare, roughly 98 percent of seniors over the age of 65 have health insurance.</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Medicare trivia: </a:t>
            </a:r>
            <a:r>
              <a:rPr lang="en-US" dirty="0"/>
              <a:t>Former President Harry S. Truman was the first American to receive a Medicare card.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a:t>
            </a:fld>
            <a:endParaRPr lang="en-US" dirty="0"/>
          </a:p>
        </p:txBody>
      </p:sp>
    </p:spTree>
    <p:extLst>
      <p:ext uri="{BB962C8B-B14F-4D97-AF65-F5344CB8AC3E}">
        <p14:creationId xmlns:p14="http://schemas.microsoft.com/office/powerpoint/2010/main" val="3054363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5"/>
                </a:solidFill>
              </a:rPr>
              <a:t>After the IEP is over you </a:t>
            </a:r>
            <a:r>
              <a:rPr lang="en-US" baseline="0" dirty="0">
                <a:solidFill>
                  <a:schemeClr val="accent5"/>
                </a:solidFill>
              </a:rPr>
              <a:t>may have the chance to sign up for Medicare during a special enrollment period. </a:t>
            </a:r>
            <a:r>
              <a:rPr lang="en-US" dirty="0">
                <a:solidFill>
                  <a:schemeClr val="accent5"/>
                </a:solidFill>
              </a:rPr>
              <a:t>An </a:t>
            </a:r>
            <a:r>
              <a:rPr lang="en-US" b="1" dirty="0">
                <a:solidFill>
                  <a:schemeClr val="accent5"/>
                </a:solidFill>
              </a:rPr>
              <a:t>SEP</a:t>
            </a:r>
            <a:r>
              <a:rPr lang="en-US" dirty="0">
                <a:solidFill>
                  <a:schemeClr val="accent5"/>
                </a:solidFill>
              </a:rPr>
              <a:t> is available when leaving an Employer Group Health Plan (EGHP) allows beneficiaries to enroll into Part B outside of the regular enrollment periods. </a:t>
            </a:r>
          </a:p>
          <a:p>
            <a:endParaRPr lang="en-US" dirty="0"/>
          </a:p>
          <a:p>
            <a:pPr lvl="1"/>
            <a:r>
              <a:rPr lang="en-US" dirty="0"/>
              <a:t>After age 65, anytime you are still covered by a large group health plan (a plan where the sponsoring company has at least 20 employees)</a:t>
            </a:r>
          </a:p>
          <a:p>
            <a:pPr lvl="1"/>
            <a:r>
              <a:rPr lang="en-US" dirty="0"/>
              <a:t>During the eight-month period that begins the * month after the employment ends or the coverage ends, whichever happens first</a:t>
            </a:r>
          </a:p>
          <a:p>
            <a:pPr lvl="1"/>
            <a:r>
              <a:rPr lang="en-US" dirty="0"/>
              <a:t>NOTE: COBRA and retiree health insurance do not count as current employer coverage</a:t>
            </a:r>
          </a:p>
        </p:txBody>
      </p:sp>
      <p:sp>
        <p:nvSpPr>
          <p:cNvPr id="4" name="Slide Number Placeholder 3"/>
          <p:cNvSpPr>
            <a:spLocks noGrp="1"/>
          </p:cNvSpPr>
          <p:nvPr>
            <p:ph type="sldNum" sz="quarter" idx="5"/>
          </p:nvPr>
        </p:nvSpPr>
        <p:spPr/>
        <p:txBody>
          <a:bodyPr/>
          <a:lstStyle/>
          <a:p>
            <a:fld id="{80A35C80-DA11-4995-9735-5F56A741FD35}" type="slidenum">
              <a:rPr lang="en-US" smtClean="0"/>
              <a:t>32</a:t>
            </a:fld>
            <a:endParaRPr lang="en-US" dirty="0"/>
          </a:p>
        </p:txBody>
      </p:sp>
    </p:spTree>
    <p:extLst>
      <p:ext uri="{BB962C8B-B14F-4D97-AF65-F5344CB8AC3E}">
        <p14:creationId xmlns:p14="http://schemas.microsoft.com/office/powerpoint/2010/main" val="4093496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chemeClr val="accent5"/>
                </a:solidFill>
              </a:rPr>
              <a:t>You can sign up for Part A and/or Part B during the </a:t>
            </a:r>
            <a:r>
              <a:rPr lang="en-US" b="1" dirty="0">
                <a:solidFill>
                  <a:schemeClr val="accent5"/>
                </a:solidFill>
              </a:rPr>
              <a:t>GEP</a:t>
            </a:r>
            <a:r>
              <a:rPr lang="en-US" dirty="0">
                <a:solidFill>
                  <a:schemeClr val="accent5"/>
                </a:solidFill>
              </a:rPr>
              <a:t> between *  </a:t>
            </a:r>
            <a:r>
              <a:rPr lang="en-US" b="1" dirty="0">
                <a:solidFill>
                  <a:schemeClr val="accent5"/>
                </a:solidFill>
              </a:rPr>
              <a:t>January 1</a:t>
            </a:r>
            <a:r>
              <a:rPr lang="en-US" b="1" baseline="30000" dirty="0">
                <a:solidFill>
                  <a:schemeClr val="accent5"/>
                </a:solidFill>
              </a:rPr>
              <a:t>st</a:t>
            </a:r>
            <a:r>
              <a:rPr lang="en-US" b="1" dirty="0">
                <a:solidFill>
                  <a:schemeClr val="accent5"/>
                </a:solidFill>
              </a:rPr>
              <a:t> - March 31</a:t>
            </a:r>
            <a:r>
              <a:rPr lang="en-US" b="1" baseline="30000" dirty="0">
                <a:solidFill>
                  <a:schemeClr val="accent5"/>
                </a:solidFill>
              </a:rPr>
              <a:t>st</a:t>
            </a:r>
            <a:r>
              <a:rPr lang="en-US" b="1" dirty="0">
                <a:solidFill>
                  <a:schemeClr val="accent5"/>
                </a:solidFill>
              </a:rPr>
              <a:t> </a:t>
            </a:r>
            <a:r>
              <a:rPr lang="en-US" dirty="0">
                <a:solidFill>
                  <a:schemeClr val="accent5"/>
                </a:solidFill>
              </a:rPr>
              <a:t>each year if both of these apply:</a:t>
            </a:r>
          </a:p>
          <a:p>
            <a:pPr lvl="1"/>
            <a:r>
              <a:rPr lang="en-US" dirty="0">
                <a:solidFill>
                  <a:schemeClr val="accent5"/>
                </a:solidFill>
              </a:rPr>
              <a:t>You didn't sign up when you were first eligible.</a:t>
            </a:r>
          </a:p>
          <a:p>
            <a:pPr lvl="1"/>
            <a:r>
              <a:rPr lang="en-US" dirty="0">
                <a:solidFill>
                  <a:schemeClr val="accent5"/>
                </a:solidFill>
              </a:rPr>
              <a:t>You aren’t eligible for a Special Enrollment Period</a:t>
            </a:r>
          </a:p>
          <a:p>
            <a:pPr lvl="0" algn="l"/>
            <a:endParaRPr lang="en-US" dirty="0">
              <a:solidFill>
                <a:schemeClr val="accent5"/>
              </a:solidFill>
            </a:endParaRPr>
          </a:p>
          <a:p>
            <a:pPr lvl="0" algn="l"/>
            <a:r>
              <a:rPr lang="en-US" dirty="0">
                <a:solidFill>
                  <a:schemeClr val="accent5"/>
                </a:solidFill>
              </a:rPr>
              <a:t>With a GEP,</a:t>
            </a:r>
            <a:r>
              <a:rPr lang="en-US" baseline="0" dirty="0">
                <a:solidFill>
                  <a:schemeClr val="accent5"/>
                </a:solidFill>
              </a:rPr>
              <a:t> * </a:t>
            </a:r>
            <a:r>
              <a:rPr lang="en-US" dirty="0">
                <a:solidFill>
                  <a:schemeClr val="accent5"/>
                </a:solidFill>
              </a:rPr>
              <a:t>coverage will begin </a:t>
            </a:r>
            <a:r>
              <a:rPr lang="en-US" b="1" dirty="0">
                <a:solidFill>
                  <a:schemeClr val="accent5"/>
                </a:solidFill>
              </a:rPr>
              <a:t>the first of the month after enrollment.</a:t>
            </a:r>
            <a:endParaRPr lang="en-US" dirty="0">
              <a:solidFill>
                <a:schemeClr val="accent5"/>
              </a:solidFill>
            </a:endParaRPr>
          </a:p>
          <a:p>
            <a:pPr lvl="1" algn="l"/>
            <a:r>
              <a:rPr lang="en-US" dirty="0">
                <a:solidFill>
                  <a:schemeClr val="accent5"/>
                </a:solidFill>
              </a:rPr>
              <a:t>You must pay premiums for Part A and/or Part B. </a:t>
            </a:r>
          </a:p>
          <a:p>
            <a:pPr lvl="1" algn="l"/>
            <a:r>
              <a:rPr lang="en-US" dirty="0">
                <a:solidFill>
                  <a:schemeClr val="accent5"/>
                </a:solidFill>
              </a:rPr>
              <a:t>You may have to pay a higher premium for late enrollment in Part A and/or a higher premium for late enrollment in Part B.</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33</a:t>
            </a:fld>
            <a:endParaRPr lang="en-US" dirty="0"/>
          </a:p>
        </p:txBody>
      </p:sp>
    </p:spTree>
    <p:extLst>
      <p:ext uri="{BB962C8B-B14F-4D97-AF65-F5344CB8AC3E}">
        <p14:creationId xmlns:p14="http://schemas.microsoft.com/office/powerpoint/2010/main" val="30586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some situations, individuals may be enrolled in Medicare coverage automatically.  * If you are already receiving Social Security benefits when you turn age 65, you will automatically be enrolled in Medicare Part A and Part B.  Also, if you are under age 65 and have been receiving Social Security benefits for 24 months you will automatically be enrolled in Medicare Part A and Part 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 are not receiving Social Security benefits, but other wise qualify for coverage, you must contact Social Security and affirmatively enroll in Medicare.  Also, if you have End Stage Renal Disease (ESRD) or ALS (Lou Gehrig’s disease) you must affirmatively enroll in Medicare.</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34</a:t>
            </a:fld>
            <a:endParaRPr lang="en-US" dirty="0"/>
          </a:p>
        </p:txBody>
      </p:sp>
    </p:spTree>
    <p:extLst>
      <p:ext uri="{BB962C8B-B14F-4D97-AF65-F5344CB8AC3E}">
        <p14:creationId xmlns:p14="http://schemas.microsoft.com/office/powerpoint/2010/main" val="342778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certain individuals that must enroll in Medicare when they turn 65 or they risk losing benefits or having late enrollment penalties.</a:t>
            </a:r>
          </a:p>
          <a:p>
            <a:endParaRPr lang="en-US" dirty="0"/>
          </a:p>
          <a:p>
            <a:r>
              <a:rPr lang="en-US" dirty="0"/>
              <a:t> individuals without coverage should enroll in Medicare when they are first eligible at age 65, those who are between medical coverage and individuals who are on a short-term  medical plans should also enroll because otherwise late enrollment penalties may apply.</a:t>
            </a:r>
          </a:p>
          <a:p>
            <a:endParaRPr lang="en-US" dirty="0"/>
          </a:p>
          <a:p>
            <a:r>
              <a:rPr lang="en-US" dirty="0"/>
              <a:t>individuals with small group coverage, meaning groups with less than 20 employees in the company that generally don't offer COBRA continuation. Medicare is primary on these groups and failure to enroll will substantially reduce individuals' coverage under the group plan, which would be secondary to Medicare.</a:t>
            </a:r>
          </a:p>
          <a:p>
            <a:endParaRPr lang="en-US" dirty="0"/>
          </a:p>
          <a:p>
            <a:r>
              <a:rPr lang="en-US" dirty="0"/>
              <a:t>Individuals in Marketplace plans also need to enroll in Medicare when they first turn 65 because marketplace plans are not designed for those with Medicare. Any tax credits or advanced premium tax credits (APTC) you are eligible for end when you are eligible for premium-free Medicare Part A and those tax credits received after the eligibility for premium-free Medicare Part A and age 65 will need to be paid back to the federal government when taxes are filed. Additionally, individuals on marketplace plans that don't enroll in Medicare are subject to late enrollment penalties for not enrolling on time.</a:t>
            </a:r>
          </a:p>
        </p:txBody>
      </p:sp>
      <p:sp>
        <p:nvSpPr>
          <p:cNvPr id="4" name="Slide Number Placeholder 3"/>
          <p:cNvSpPr>
            <a:spLocks noGrp="1"/>
          </p:cNvSpPr>
          <p:nvPr>
            <p:ph type="sldNum" sz="quarter" idx="5"/>
          </p:nvPr>
        </p:nvSpPr>
        <p:spPr/>
        <p:txBody>
          <a:bodyPr/>
          <a:lstStyle/>
          <a:p>
            <a:fld id="{80A35C80-DA11-4995-9735-5F56A741FD35}" type="slidenum">
              <a:rPr lang="en-US" smtClean="0"/>
              <a:t>36</a:t>
            </a:fld>
            <a:endParaRPr lang="en-US" dirty="0"/>
          </a:p>
        </p:txBody>
      </p:sp>
    </p:spTree>
    <p:extLst>
      <p:ext uri="{BB962C8B-B14F-4D97-AF65-F5344CB8AC3E}">
        <p14:creationId xmlns:p14="http://schemas.microsoft.com/office/powerpoint/2010/main" val="4031637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who have large group coverage (not through an ICHRA) may be able to  *  delay their Medicare enrollments if they would like to stay on their large group health coverage.  These individuals can enroll in Medicare later through an SEP and will not be required to pay a Late Enrollment Penalty (LEP) for Part B.  Keep in mind that individual who are receiving Social Security benefits (either SSDI or retirement benefits) will be automatically enrolled in Part A and Part B.  If you have large group health insurance coverage (not through an ICHRA) you can follow the instructions on your Medicare card and decline the Part B coverage and not pay the Part B premium until you lose eligibility for the large group health plan.  Enrollment in Medicare Part A cannot be undone if you are receiving Social Security benefits.  If you are not receiving Social Security benefits, you can delay your Medicare enrollment by simply not signing up.</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37</a:t>
            </a:fld>
            <a:endParaRPr lang="en-US" dirty="0"/>
          </a:p>
        </p:txBody>
      </p:sp>
    </p:spTree>
    <p:extLst>
      <p:ext uri="{BB962C8B-B14F-4D97-AF65-F5344CB8AC3E}">
        <p14:creationId xmlns:p14="http://schemas.microsoft.com/office/powerpoint/2010/main" val="2960526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can delay enrollment into Medicare without a late enrollment penalty if they meet the following criteria; they are actively employed,  covered by a group health plan and that group health plan has more than 20 employees that employment is from your current employment or the employment of your spouse these individually their Medicare enrollment and will get an SCP while they were on that large group health plan and for up to 8 months after they leave the employer coverage to enroll in Medicare without a penalty Please note that this is only eligible to your spouse and this late enrollment does not extend to individuals in domestic partnerships who have domestic partner benefits through an employer group plan</a:t>
            </a:r>
          </a:p>
        </p:txBody>
      </p:sp>
      <p:sp>
        <p:nvSpPr>
          <p:cNvPr id="4" name="Slide Number Placeholder 3"/>
          <p:cNvSpPr>
            <a:spLocks noGrp="1"/>
          </p:cNvSpPr>
          <p:nvPr>
            <p:ph type="sldNum" sz="quarter" idx="5"/>
          </p:nvPr>
        </p:nvSpPr>
        <p:spPr/>
        <p:txBody>
          <a:bodyPr/>
          <a:lstStyle/>
          <a:p>
            <a:fld id="{80A35C80-DA11-4995-9735-5F56A741FD35}" type="slidenum">
              <a:rPr lang="en-US" smtClean="0"/>
              <a:t>38</a:t>
            </a:fld>
            <a:endParaRPr lang="en-US" dirty="0"/>
          </a:p>
        </p:txBody>
      </p:sp>
    </p:spTree>
    <p:extLst>
      <p:ext uri="{BB962C8B-B14F-4D97-AF65-F5344CB8AC3E}">
        <p14:creationId xmlns:p14="http://schemas.microsoft.com/office/powerpoint/2010/main" val="1601742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A coverage is effective the first  *  of the month in the month you turn age 65 if you applied in any of the  *  three months before you turn age 65.  For individuals whose date of birth is on the first day of the month, your Medicare Part A will be effective the first of the prior month if you enrolled in the three months prior to turning age 65.  If you enroll in Medicare after the month you turn age 65, you part A will be retroactive up to, but not more  *   than six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B coverage effective dates are the first of the month after you apply, with the exception of the first two months of the IEP.</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39</a:t>
            </a:fld>
            <a:endParaRPr lang="en-US" dirty="0"/>
          </a:p>
        </p:txBody>
      </p:sp>
    </p:spTree>
    <p:extLst>
      <p:ext uri="{BB962C8B-B14F-4D97-AF65-F5344CB8AC3E}">
        <p14:creationId xmlns:p14="http://schemas.microsoft.com/office/powerpoint/2010/main" val="520073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Benes act which started January 1, 2023 changed the dates when coverage starts, making the process simpler to explain and understand for all involved. </a:t>
            </a:r>
          </a:p>
        </p:txBody>
      </p:sp>
      <p:sp>
        <p:nvSpPr>
          <p:cNvPr id="4" name="Slide Number Placeholder 3"/>
          <p:cNvSpPr>
            <a:spLocks noGrp="1"/>
          </p:cNvSpPr>
          <p:nvPr>
            <p:ph type="sldNum" sz="quarter" idx="5"/>
          </p:nvPr>
        </p:nvSpPr>
        <p:spPr/>
        <p:txBody>
          <a:bodyPr/>
          <a:lstStyle/>
          <a:p>
            <a:fld id="{80A35C80-DA11-4995-9735-5F56A741FD35}" type="slidenum">
              <a:rPr lang="en-US" smtClean="0"/>
              <a:t>40</a:t>
            </a:fld>
            <a:endParaRPr lang="en-US" dirty="0"/>
          </a:p>
        </p:txBody>
      </p:sp>
    </p:spTree>
    <p:extLst>
      <p:ext uri="{BB962C8B-B14F-4D97-AF65-F5344CB8AC3E}">
        <p14:creationId xmlns:p14="http://schemas.microsoft.com/office/powerpoint/2010/main" val="1830137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who pays first when you stay on the coverage you may have through an employer. </a:t>
            </a:r>
          </a:p>
        </p:txBody>
      </p:sp>
      <p:sp>
        <p:nvSpPr>
          <p:cNvPr id="4" name="Slide Number Placeholder 3"/>
          <p:cNvSpPr>
            <a:spLocks noGrp="1"/>
          </p:cNvSpPr>
          <p:nvPr>
            <p:ph type="sldNum" sz="quarter" idx="5"/>
          </p:nvPr>
        </p:nvSpPr>
        <p:spPr/>
        <p:txBody>
          <a:bodyPr/>
          <a:lstStyle/>
          <a:p>
            <a:fld id="{80A35C80-DA11-4995-9735-5F56A741FD35}" type="slidenum">
              <a:rPr lang="en-US" smtClean="0"/>
              <a:t>41</a:t>
            </a:fld>
            <a:endParaRPr lang="en-US" dirty="0"/>
          </a:p>
        </p:txBody>
      </p:sp>
    </p:spTree>
    <p:extLst>
      <p:ext uri="{BB962C8B-B14F-4D97-AF65-F5344CB8AC3E}">
        <p14:creationId xmlns:p14="http://schemas.microsoft.com/office/powerpoint/2010/main" val="2212389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a group has less than 20 employees, Medicare pays first, and the health insurance carrier pays second.  It does not matter if the employees are full or part time.  In this size group, the employee must enroll in Medicare even if they decide to stay on the group plan, because Medicare is the primary payer.</a:t>
            </a:r>
          </a:p>
          <a:p>
            <a:endParaRPr lang="en-US" sz="1200" dirty="0"/>
          </a:p>
          <a:p>
            <a:r>
              <a:rPr lang="en-US" sz="1200" dirty="0"/>
              <a:t>When a group has more than 20 eligible employees, the health insurance carrier pays first, and Medicare pays second.  In this size group, an employee can delay Medicare enrollment because the group plan pays first</a:t>
            </a:r>
          </a:p>
          <a:p>
            <a:endParaRPr lang="en-US" sz="1200" dirty="0"/>
          </a:p>
          <a:p>
            <a:r>
              <a:rPr lang="en-US" sz="1200" dirty="0"/>
              <a:t>Please note, this is based on the number of employees, NOT on the number who participates in coverage. </a:t>
            </a:r>
          </a:p>
          <a:p>
            <a:endParaRPr lang="en-US" sz="1200" dirty="0"/>
          </a:p>
          <a:p>
            <a:r>
              <a:rPr lang="en-US" sz="1200" dirty="0"/>
              <a:t>We do have a job aid to list all the possible scenarios of payment pertaining to other reasoning for members.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42</a:t>
            </a:fld>
            <a:endParaRPr lang="en-US" dirty="0"/>
          </a:p>
        </p:txBody>
      </p:sp>
    </p:spTree>
    <p:extLst>
      <p:ext uri="{BB962C8B-B14F-4D97-AF65-F5344CB8AC3E}">
        <p14:creationId xmlns:p14="http://schemas.microsoft.com/office/powerpoint/2010/main" val="308116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Medicare provides coverage for three key groups of people</a:t>
            </a:r>
          </a:p>
          <a:p>
            <a:pPr lvl="1"/>
            <a:r>
              <a:rPr lang="en-US" sz="1200" dirty="0"/>
              <a:t>* Individuals 65 years of age and older (roughly 80% of beneficiaries)</a:t>
            </a:r>
          </a:p>
          <a:p>
            <a:pPr lvl="1"/>
            <a:r>
              <a:rPr lang="en-US" sz="1200" dirty="0"/>
              <a:t>* Expanded in 1972 to cover people under age 65 with certain disabilities</a:t>
            </a:r>
          </a:p>
          <a:p>
            <a:pPr lvl="1"/>
            <a:r>
              <a:rPr lang="en-US" sz="1200" dirty="0"/>
              <a:t>* Individuals of any age with End-State Renal Disease (ESRD) and ALS (Lou Gehrig's Disease)</a:t>
            </a:r>
          </a:p>
          <a:p>
            <a:endParaRPr lang="en-US" sz="1200" dirty="0"/>
          </a:p>
          <a:p>
            <a:r>
              <a:rPr lang="en-US" sz="1200" dirty="0"/>
              <a:t>Medicare enrollment is done by</a:t>
            </a:r>
          </a:p>
          <a:p>
            <a:pPr lvl="1"/>
            <a:r>
              <a:rPr lang="en-US" sz="1200" dirty="0"/>
              <a:t>The Social Security Administration (SSA) for most</a:t>
            </a:r>
          </a:p>
          <a:p>
            <a:pPr lvl="1"/>
            <a:r>
              <a:rPr lang="en-US" sz="1200" dirty="0"/>
              <a:t>The Railroad Retirement Board (RRB) for railroad retirees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4</a:t>
            </a:fld>
            <a:endParaRPr lang="en-US" dirty="0"/>
          </a:p>
        </p:txBody>
      </p:sp>
    </p:spTree>
    <p:extLst>
      <p:ext uri="{BB962C8B-B14F-4D97-AF65-F5344CB8AC3E}">
        <p14:creationId xmlns:p14="http://schemas.microsoft.com/office/powerpoint/2010/main" val="34775817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Medicare rules, individuals who do not enroll in a * timely fashion and who don’t have large group health insurance can be subject to a Late Enrollment Penalty  *  (LEP) under both Medicare Part B and Medicare Part D.  The Part B late enrollment penalty * is 10% of the Part B premium for each twelve-month period that a person is eligible for Medicare and did not enroll.  The penalty remains for as long as you are on Medicare Part B.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Part D penalty is 1% of the national base beneficiary premium (about $34.70 in 2024) for each month that you were eligible for Medicare and did not have “creditable prescription drug coverage” which means prescription drug coverage at least as good as the standard Medicare Part D benefit.  CMS will calculate the penalty and send you a notice.  *  penalties will be deducted from your Social Security benefits if you are receiving Social Security.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Late enrollment penalties can be avoided. *  If not enrolling in Medicare when the client first turns 65 because they are staying on group coverage, penalties can be avoided if;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coverage is through a large group plan with 20 or more employees,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from active employment or the active employment of a spouse,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coverage includes “creditable prescription drug coverage”, which is coverage as good as the standard Medicare Part D benefit (including VA prescription benefits)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sign up for Medicare Part B and Part D during the SEP when first losing group coverage.</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43</a:t>
            </a:fld>
            <a:endParaRPr lang="en-US" dirty="0"/>
          </a:p>
        </p:txBody>
      </p:sp>
    </p:spTree>
    <p:extLst>
      <p:ext uri="{BB962C8B-B14F-4D97-AF65-F5344CB8AC3E}">
        <p14:creationId xmlns:p14="http://schemas.microsoft.com/office/powerpoint/2010/main" val="1831405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give you a quick review the cost sharing requirements for parts A and B.</a:t>
            </a:r>
          </a:p>
        </p:txBody>
      </p:sp>
      <p:sp>
        <p:nvSpPr>
          <p:cNvPr id="4" name="Slide Number Placeholder 3"/>
          <p:cNvSpPr>
            <a:spLocks noGrp="1"/>
          </p:cNvSpPr>
          <p:nvPr>
            <p:ph type="sldNum" sz="quarter" idx="5"/>
          </p:nvPr>
        </p:nvSpPr>
        <p:spPr/>
        <p:txBody>
          <a:bodyPr/>
          <a:lstStyle/>
          <a:p>
            <a:fld id="{80A35C80-DA11-4995-9735-5F56A741FD35}" type="slidenum">
              <a:rPr lang="en-US" smtClean="0"/>
              <a:t>44</a:t>
            </a:fld>
            <a:endParaRPr lang="en-US" dirty="0"/>
          </a:p>
        </p:txBody>
      </p:sp>
    </p:spTree>
    <p:extLst>
      <p:ext uri="{BB962C8B-B14F-4D97-AF65-F5344CB8AC3E}">
        <p14:creationId xmlns:p14="http://schemas.microsoft.com/office/powerpoint/2010/main" val="617953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 above is a quick review of the  2024 deductibles, coinsurance and copays you are responsible for under Original Medicare Part A.  Please also keep in mind that original Medicare has no coverage for outpatient prescription drugs.  </a:t>
            </a:r>
            <a:r>
              <a:rPr lang="en-US"/>
              <a:t>99</a:t>
            </a:r>
            <a:r>
              <a:rPr lang="en-US" dirty="0"/>
              <a:t>% of Medicare </a:t>
            </a:r>
            <a:r>
              <a:rPr lang="en-US"/>
              <a:t>eligible individuals </a:t>
            </a:r>
            <a:r>
              <a:rPr lang="en-US" dirty="0"/>
              <a:t>do not pay a Part A premium because they paid Medicare taxes while </a:t>
            </a:r>
            <a:r>
              <a:rPr lang="en-US"/>
              <a:t>the worked.</a:t>
            </a:r>
            <a:endParaRPr lang="en-US" dirty="0"/>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45</a:t>
            </a:fld>
            <a:endParaRPr lang="en-US" dirty="0"/>
          </a:p>
        </p:txBody>
      </p:sp>
    </p:spTree>
    <p:extLst>
      <p:ext uri="{BB962C8B-B14F-4D97-AF65-F5344CB8AC3E}">
        <p14:creationId xmlns:p14="http://schemas.microsoft.com/office/powerpoint/2010/main" val="3283963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premiums and deductibles for part B</a:t>
            </a:r>
          </a:p>
        </p:txBody>
      </p:sp>
      <p:sp>
        <p:nvSpPr>
          <p:cNvPr id="4" name="Slide Number Placeholder 3"/>
          <p:cNvSpPr>
            <a:spLocks noGrp="1"/>
          </p:cNvSpPr>
          <p:nvPr>
            <p:ph type="sldNum" sz="quarter" idx="5"/>
          </p:nvPr>
        </p:nvSpPr>
        <p:spPr/>
        <p:txBody>
          <a:bodyPr/>
          <a:lstStyle/>
          <a:p>
            <a:fld id="{80A35C80-DA11-4995-9735-5F56A741FD35}" type="slidenum">
              <a:rPr lang="en-US" smtClean="0"/>
              <a:t>46</a:t>
            </a:fld>
            <a:endParaRPr lang="en-US" dirty="0"/>
          </a:p>
        </p:txBody>
      </p:sp>
    </p:spTree>
    <p:extLst>
      <p:ext uri="{BB962C8B-B14F-4D97-AF65-F5344CB8AC3E}">
        <p14:creationId xmlns:p14="http://schemas.microsoft.com/office/powerpoint/2010/main" val="3044885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receive marketing materials from Medicare carriers, virtually everything being sent out is going to be for one of three products; a Medicare Supplement or Medigap policy, a Medicare Part D prescription drug plan, or a Medicare Advantage plan.  When choosing your supplemental coverage, clients have two options.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 a Medigap plan to cover your portion of medical expenses under original Medicare and a Part D drug plan to cover outpatient prescription drugs.  Under this option, you would choose a Medigap plan issue by a private insurance company and a Part D drug plan to cover drug costs, also issued by a private insurance company that may not be the same one chosen for your Medigap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option, * which is becoming more popular, is a Medicare Advantage policy, which combines Part A and B benefits as well as the prescription drug coverage under one plan, also issued by a private insurance company.  Medicare advantage plans are becoming more popular because they often offer additional benefits that are not covered by Medicare Part A or Part B.  These options are exclusive.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clients cannot have a Medigap plan and a Medicare Advantage plan or a Medicare Advantage plan and separate Part D drug card (except in certain rare situations).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47</a:t>
            </a:fld>
            <a:endParaRPr lang="en-US" dirty="0"/>
          </a:p>
        </p:txBody>
      </p:sp>
    </p:spTree>
    <p:extLst>
      <p:ext uri="{BB962C8B-B14F-4D97-AF65-F5344CB8AC3E}">
        <p14:creationId xmlns:p14="http://schemas.microsoft.com/office/powerpoint/2010/main" val="2036984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options of coverage when you become eligible for Medicare. </a:t>
            </a:r>
          </a:p>
        </p:txBody>
      </p:sp>
      <p:sp>
        <p:nvSpPr>
          <p:cNvPr id="4" name="Slide Number Placeholder 3"/>
          <p:cNvSpPr>
            <a:spLocks noGrp="1"/>
          </p:cNvSpPr>
          <p:nvPr>
            <p:ph type="sldNum" sz="quarter" idx="5"/>
          </p:nvPr>
        </p:nvSpPr>
        <p:spPr/>
        <p:txBody>
          <a:bodyPr/>
          <a:lstStyle/>
          <a:p>
            <a:fld id="{80A35C80-DA11-4995-9735-5F56A741FD35}" type="slidenum">
              <a:rPr lang="en-US" smtClean="0"/>
              <a:t>48</a:t>
            </a:fld>
            <a:endParaRPr lang="en-US" dirty="0"/>
          </a:p>
        </p:txBody>
      </p:sp>
    </p:spTree>
    <p:extLst>
      <p:ext uri="{BB962C8B-B14F-4D97-AF65-F5344CB8AC3E}">
        <p14:creationId xmlns:p14="http://schemas.microsoft.com/office/powerpoint/2010/main" val="2319855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Medigap policies provide health insurance coverage sold by private companies that pay many  * deductibles, copays and copayments that Medicare Part A and Part B beneficiaries are responsible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most states (47 to be exact) the benefit plans are standardized by letters.  In these 47 states, plan benefits are the same from state to state and carrier to carrier.  Premiums for the plans vary based on plan letter, insurance company and locations (often ZIP Code).  These policies are age rated in Michigan but can be community rated in other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Medigap Open Enrollment Period –* is a time when no carrier can turn you down because of Medical issues. This happens once in a lifetime.  This enrollment period begins when a client has first signed up for Medicare Part B and is age 65 or older. *   This OEP lasts for six months.  Once started, it cannot be delayed or repeated.  Medigap plans provide nationwide coverage from any physician that accepts Original Medicare.  Generally, this provides a very broad network of doctors, hospitals, and facilities nationwide.</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50</a:t>
            </a:fld>
            <a:endParaRPr lang="en-US" dirty="0"/>
          </a:p>
        </p:txBody>
      </p:sp>
    </p:spTree>
    <p:extLst>
      <p:ext uri="{BB962C8B-B14F-4D97-AF65-F5344CB8AC3E}">
        <p14:creationId xmlns:p14="http://schemas.microsoft.com/office/powerpoint/2010/main" val="28012127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shows the ten Standardized Medicare Supplement plans identified by letter and shows their corresponding benefits.  You will notice the asterisk on Plans C and F.  Due to the Medicare Access and CHIP Reauthorization Act of 2015, anyone newly eligible for Medicare on or after January 1</a:t>
            </a:r>
            <a:r>
              <a:rPr lang="en-US" baseline="30000" dirty="0"/>
              <a:t>st</a:t>
            </a:r>
            <a:r>
              <a:rPr lang="en-US" dirty="0"/>
              <a:t> of 2020 is not eligible to purchase a Plan C or Plan F Medigap plan.  However, individuals eligible for Medicare before this date can still purchase a Plan C or Plan F if they have a Medicare Open Enrollment Period available to them or they can pass the carrier’s underwriting guidelines.  The most popular Medigap plan currently and the one that offers the highest level of benefits is the Plan G.</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51</a:t>
            </a:fld>
            <a:endParaRPr lang="en-US" dirty="0"/>
          </a:p>
        </p:txBody>
      </p:sp>
    </p:spTree>
    <p:extLst>
      <p:ext uri="{BB962C8B-B14F-4D97-AF65-F5344CB8AC3E}">
        <p14:creationId xmlns:p14="http://schemas.microsoft.com/office/powerpoint/2010/main" val="25628180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Medicare Part D program began on January 1, 2006.  *  This was the first time Medicare beneficiaries had coverage for a wide variety of outpatient prescription drugs.    These plans are sold by private insurance companies and are purchased in addition *  to Part A and/or Part B.  The Part D program was designed to cover prescription drug costs through either a standalone Part D plan or a Medicare Advantage Plan.  There is extra help for individuals with modest incomes to help cover plan premiums and copays.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plans can be changed each year, without underwriting during the Annual Election Period (AEP) that runs from October 15</a:t>
            </a:r>
            <a:r>
              <a:rPr lang="en-US" baseline="30000" dirty="0"/>
              <a:t>th</a:t>
            </a:r>
            <a:r>
              <a:rPr lang="en-US" dirty="0"/>
              <a:t> to December 7</a:t>
            </a:r>
            <a:r>
              <a:rPr lang="en-US" baseline="30000" dirty="0"/>
              <a:t>th</a:t>
            </a:r>
            <a:r>
              <a:rPr lang="en-US" dirty="0"/>
              <a:t>.  All plans have a formulary  * – or list of covered drugs – that can vary from plan to plan.  Medicare does not require plans to cover all prescription medications.  Medicare requires plans to cover drugs in certain categories and the carriers can negotiate with manufacturers for the drugs in those categories they choose to cover on their formularies.  Plans can also require Prior Authorization for certain medications (PA), limit how much of a drug can be dispensed, know as a Quantity Limit (QL) and have step therapy requirements to use a less expensive tier of a medication before moving to a more expensive tier.</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52</a:t>
            </a:fld>
            <a:endParaRPr lang="en-US" dirty="0"/>
          </a:p>
        </p:txBody>
      </p:sp>
    </p:spTree>
    <p:extLst>
      <p:ext uri="{BB962C8B-B14F-4D97-AF65-F5344CB8AC3E}">
        <p14:creationId xmlns:p14="http://schemas.microsoft.com/office/powerpoint/2010/main" val="20757440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D plans have standard benefit models.  Each stage of coverage has a limit, after which you progress to the next level.  As you progress from one level to another, the costs you pay for your drugs will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amounts are indexed for inflation each year.  Some plans, * not all, may impose a deductible up front.  For 2024, this amount cannot be more than $545.00.  On some plans, this is waived for some of the generic drug tiers.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deductible is satisfied, *  you will progress to the initial coverage stage, where you will have a flat dollar or percentage copayment or coinsurance on a medication, which will vary by drug tier.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your True Out Of Pocket (TROOP) reaches $5,030.00, *  you would enter the coverage gap stage.  TROOP is the amount you pay for your drugs as your out-of-pocket cost added to what the plan pays on your behalf for the medications you take.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reach a TROOP of $8,000.00 * you reach the catastrophic drug stage where you will no longer pay copayments or coinsurance for your medications.</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54</a:t>
            </a:fld>
            <a:endParaRPr lang="en-US" dirty="0"/>
          </a:p>
        </p:txBody>
      </p:sp>
    </p:spTree>
    <p:extLst>
      <p:ext uri="{BB962C8B-B14F-4D97-AF65-F5344CB8AC3E}">
        <p14:creationId xmlns:p14="http://schemas.microsoft.com/office/powerpoint/2010/main" val="209428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has four parts; Part A, Part B, Part C and Part D.  These should not be confused with the Medicare Supplemental plans, also identified by letters later in this presentation. </a:t>
            </a:r>
          </a:p>
        </p:txBody>
      </p:sp>
      <p:sp>
        <p:nvSpPr>
          <p:cNvPr id="4" name="Slide Number Placeholder 3"/>
          <p:cNvSpPr>
            <a:spLocks noGrp="1"/>
          </p:cNvSpPr>
          <p:nvPr>
            <p:ph type="sldNum" sz="quarter" idx="5"/>
          </p:nvPr>
        </p:nvSpPr>
        <p:spPr/>
        <p:txBody>
          <a:bodyPr/>
          <a:lstStyle/>
          <a:p>
            <a:fld id="{80A35C80-DA11-4995-9735-5F56A741FD35}" type="slidenum">
              <a:rPr lang="en-US" smtClean="0"/>
              <a:t>5</a:t>
            </a:fld>
            <a:endParaRPr lang="en-US" dirty="0"/>
          </a:p>
        </p:txBody>
      </p:sp>
    </p:spTree>
    <p:extLst>
      <p:ext uri="{BB962C8B-B14F-4D97-AF65-F5344CB8AC3E}">
        <p14:creationId xmlns:p14="http://schemas.microsoft.com/office/powerpoint/2010/main" val="1008670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 D plans have monthly premiums that vary by plan, deductibles, copays and coinsurance on medications.  We previously talked about IRMAA of high-income earners.  In addition to paying an additional amount on Medicare Part B, individuals subject to IRMAA are also charged an additional amount on their Medicare Part D coverage.  The same income information is used to calculate IRMAA on both Part B and Part D.  This additional amount is paid directly to Social Security or taken out of your Social Security benefit.</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55</a:t>
            </a:fld>
            <a:endParaRPr lang="en-US" dirty="0"/>
          </a:p>
        </p:txBody>
      </p:sp>
    </p:spTree>
    <p:extLst>
      <p:ext uri="{BB962C8B-B14F-4D97-AF65-F5344CB8AC3E}">
        <p14:creationId xmlns:p14="http://schemas.microsoft.com/office/powerpoint/2010/main" val="27945958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Advantage plans are offered by private health insurance companies under a contract with Medicare. Medicare Advantage plans are required to cover all part A and Part B services at least as well as original Medicare covers them but adds additional benefits like an annual limit on out of pocket costs for Medicare Part A and Part B often they add prescription drug coverage in the case of an MA Ed plan they can also provide you with extras like dental vision hearing coverage and over the counter card Wellness services transportation benefits and care coordination that are not available under Medicare supplements and original Medicare. These are different than Medicare supplements because Medicare does not pay providers directly under these plans Medicare plays pays the Medicare Advantage plan you enroll in and the advantage plan then pays the providers that you see under the plan.  These plans use a network of providers that are contracted with the carrier and are required to provide nationwide coverage for ER,  urgent care, and renal dialysis are required on all Medicare plans regardless of the network arrangements these plans are an all-in-one alternative to original Medicare and you must continue to be enrolled in Medicare parts A and parts B and pay your Part B premium to remain enrolled in a Medicare Advantage plan. These plans are area rated generally by county and state not by age so they don't tend to get more expensive as a Medicare beneficiary gets older.</a:t>
            </a:r>
          </a:p>
        </p:txBody>
      </p:sp>
      <p:sp>
        <p:nvSpPr>
          <p:cNvPr id="4" name="Slide Number Placeholder 3"/>
          <p:cNvSpPr>
            <a:spLocks noGrp="1"/>
          </p:cNvSpPr>
          <p:nvPr>
            <p:ph type="sldNum" sz="quarter" idx="5"/>
          </p:nvPr>
        </p:nvSpPr>
        <p:spPr/>
        <p:txBody>
          <a:bodyPr/>
          <a:lstStyle/>
          <a:p>
            <a:fld id="{80A35C80-DA11-4995-9735-5F56A741FD35}" type="slidenum">
              <a:rPr lang="en-US" smtClean="0"/>
              <a:t>56</a:t>
            </a:fld>
            <a:endParaRPr lang="en-US" dirty="0"/>
          </a:p>
        </p:txBody>
      </p:sp>
    </p:spTree>
    <p:extLst>
      <p:ext uri="{BB962C8B-B14F-4D97-AF65-F5344CB8AC3E}">
        <p14:creationId xmlns:p14="http://schemas.microsoft.com/office/powerpoint/2010/main" val="10538210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C, better known as Medicare Advantage plans are another way to get and supplement, your Medicare benefits.  If you have received information in the mail that has HMO, HMO-POS or PPO listed on the plan materials, they are Medicare Advantage Plans.  These plans provide your Medicare Part A and Part B benefits through a private insurance plans.  These plan contract with a network of physicians to provided these services.  The networks plans use can vary.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A Health Maintenance Organization (HMO) network requires that you use doctors in the network, will often require a referral to see a specialist withing the network and does not offer out-of-network benefits.  However, these plans can have higher levels of benefits and lower costs than other plan types.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A Health Maintenance Organization with a Point of Service option (HMO-POS) plan will require you use contracted physicians within the network but give you some benefits if you go out of the contracted network, but you may be required to pay higher copays and coinsurance if you seek care outside of the network.  Different HMO-POS plans may have dollar limits on the amount of care you can receive out of network.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A Preferred Provider Organization (PPO) plan offer the widest network.  These plans often do not require referrals to specialists in the network and don’t limit the dollar amount of services you can get outside the network, but again you will have to pay more out of pocket for care outside the plans contracted network.</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57</a:t>
            </a:fld>
            <a:endParaRPr lang="en-US" dirty="0"/>
          </a:p>
        </p:txBody>
      </p:sp>
    </p:spTree>
    <p:extLst>
      <p:ext uri="{BB962C8B-B14F-4D97-AF65-F5344CB8AC3E}">
        <p14:creationId xmlns:p14="http://schemas.microsoft.com/office/powerpoint/2010/main" val="34302435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Advantage Plans and Medicare Part D plans have enrollment periods that determine when you can enroll in the plans.  Some of these will seem familiar, as they follow some of the Medicare enrollment period rules we discussed earlier.  Generally, when you would be eligible to enroll in Medicare, you have a corresponding period to enroll in a Medicare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are first eligible for Medicare, * you have the Initial Coverage Election Period (ICEP) that gives you the ability to enroll in a Medicare Advantage or Part D plan.  The ICEP occurs during the three months before you turn age 65, the month you turn 65 and the three months after you turn age 65.  During the ICEP you can enroll in the Medicare Advantage or Medicare Part D plan of your choice.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year, you have the right to enroll or change plans *  during the Annual Election Period (AEP).  Any plan change you make during the AEP becomes effective on January 1</a:t>
            </a:r>
            <a:r>
              <a:rPr lang="en-US" baseline="30000" dirty="0"/>
              <a:t>st</a:t>
            </a:r>
            <a:r>
              <a:rPr lang="en-US" dirty="0"/>
              <a:t> of the following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on a Medicare Advantage Plan January 1</a:t>
            </a:r>
            <a:r>
              <a:rPr lang="en-US" baseline="30000" dirty="0"/>
              <a:t>st</a:t>
            </a:r>
            <a:r>
              <a:rPr lang="en-US" dirty="0"/>
              <a:t>,  * you can change to another MAPD plan, or go back to original Medicare and enroll in a Part D plan between January 1</a:t>
            </a:r>
            <a:r>
              <a:rPr lang="en-US" baseline="30000" dirty="0"/>
              <a:t>st</a:t>
            </a:r>
            <a:r>
              <a:rPr lang="en-US" dirty="0"/>
              <a:t> and March 31</a:t>
            </a:r>
            <a:r>
              <a:rPr lang="en-US" baseline="30000" dirty="0"/>
              <a:t>st</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58</a:t>
            </a:fld>
            <a:endParaRPr lang="en-US" dirty="0"/>
          </a:p>
        </p:txBody>
      </p:sp>
    </p:spTree>
    <p:extLst>
      <p:ext uri="{BB962C8B-B14F-4D97-AF65-F5344CB8AC3E}">
        <p14:creationId xmlns:p14="http://schemas.microsoft.com/office/powerpoint/2010/main" val="39071348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also allows for a Special Enrollment Period (SEP) to enroll in Medicare Advantage, medigap and Part D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begins when you have a life event that allows an exception to the previously discussed enrollment periods.  You are allowed a special enrollment period for the following events; *</a:t>
            </a:r>
          </a:p>
          <a:p>
            <a:pPr lvl="2"/>
            <a:r>
              <a:rPr lang="en-US" dirty="0"/>
              <a:t>Losing employer group coverage (including COBRA coverage)</a:t>
            </a:r>
          </a:p>
          <a:p>
            <a:pPr lvl="2"/>
            <a:r>
              <a:rPr lang="en-US" dirty="0"/>
              <a:t>Moving outside of your current plan’s service area</a:t>
            </a:r>
          </a:p>
          <a:p>
            <a:pPr lvl="2"/>
            <a:r>
              <a:rPr lang="en-US" dirty="0"/>
              <a:t>Getting both Medicare and Medicaid</a:t>
            </a:r>
          </a:p>
          <a:p>
            <a:pPr lvl="2"/>
            <a:r>
              <a:rPr lang="en-US" dirty="0"/>
              <a:t>Being assigned a Medicare Part D plan by the government</a:t>
            </a:r>
          </a:p>
          <a:p>
            <a:pPr lvl="2"/>
            <a:r>
              <a:rPr lang="en-US" dirty="0"/>
              <a:t>Losing eligibility for state medical assistance programs</a:t>
            </a:r>
          </a:p>
          <a:p>
            <a:pPr lvl="2"/>
            <a:r>
              <a:rPr lang="en-US" dirty="0"/>
              <a:t>Moving into or out of an institution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SEP allows you to join or change your Medicare Advantage or Part D plan.  *</a:t>
            </a:r>
          </a:p>
        </p:txBody>
      </p:sp>
      <p:sp>
        <p:nvSpPr>
          <p:cNvPr id="4" name="Slide Number Placeholder 3"/>
          <p:cNvSpPr>
            <a:spLocks noGrp="1"/>
          </p:cNvSpPr>
          <p:nvPr>
            <p:ph type="sldNum" sz="quarter" idx="5"/>
          </p:nvPr>
        </p:nvSpPr>
        <p:spPr/>
        <p:txBody>
          <a:bodyPr/>
          <a:lstStyle/>
          <a:p>
            <a:fld id="{80A35C80-DA11-4995-9735-5F56A741FD35}" type="slidenum">
              <a:rPr lang="en-US" smtClean="0"/>
              <a:t>59</a:t>
            </a:fld>
            <a:endParaRPr lang="en-US" dirty="0"/>
          </a:p>
        </p:txBody>
      </p:sp>
    </p:spTree>
    <p:extLst>
      <p:ext uri="{BB962C8B-B14F-4D97-AF65-F5344CB8AC3E}">
        <p14:creationId xmlns:p14="http://schemas.microsoft.com/office/powerpoint/2010/main" val="1618250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Your SEP will last two months from the date of the qualifying life event</a:t>
            </a:r>
          </a:p>
        </p:txBody>
      </p:sp>
      <p:sp>
        <p:nvSpPr>
          <p:cNvPr id="4" name="Slide Number Placeholder 3"/>
          <p:cNvSpPr>
            <a:spLocks noGrp="1"/>
          </p:cNvSpPr>
          <p:nvPr>
            <p:ph type="sldNum" sz="quarter" idx="5"/>
          </p:nvPr>
        </p:nvSpPr>
        <p:spPr/>
        <p:txBody>
          <a:bodyPr/>
          <a:lstStyle/>
          <a:p>
            <a:fld id="{80A35C80-DA11-4995-9735-5F56A741FD35}" type="slidenum">
              <a:rPr lang="en-US" smtClean="0"/>
              <a:t>60</a:t>
            </a:fld>
            <a:endParaRPr lang="en-US" dirty="0"/>
          </a:p>
        </p:txBody>
      </p:sp>
    </p:spTree>
    <p:extLst>
      <p:ext uri="{BB962C8B-B14F-4D97-AF65-F5344CB8AC3E}">
        <p14:creationId xmlns:p14="http://schemas.microsoft.com/office/powerpoint/2010/main" val="18033309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notice that we did not discuss enrollment periods for Medicare Supplement plans.  You can get access to a Medicare Supplement plan on a guaranteed issue basis if you involuntarily lose employer group coverage and you are over the age of 65, like when someone retires. So, Unlike regular Medicare, Medigap is open for * enrollment all year long after enrolling in Original Medicare </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61</a:t>
            </a:fld>
            <a:endParaRPr lang="en-US" dirty="0"/>
          </a:p>
        </p:txBody>
      </p:sp>
    </p:spTree>
    <p:extLst>
      <p:ext uri="{BB962C8B-B14F-4D97-AF65-F5344CB8AC3E}">
        <p14:creationId xmlns:p14="http://schemas.microsoft.com/office/powerpoint/2010/main" val="10595883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employers are offering Health Savings Account health insurance plans to employees.  These plans pair a qualified High Deductible Health Plan (HDHP) with a tax-deductible saving account that allows the enrollee and their employers to make tax-free contributions to pay of health expenses.  Many employers have erroneously told employees over the age of 65 that they are not eligible for these group plans.  This is not correct.  If you are entitled to Medicare, but meet all the following conditions, you can still make * contributions and receive an employer contribution for a group HSA plan.  Your employer must have more than 20 employees.  You must enroll in the group HDHP.  You are not collecting Social Security Benefits and you are not enrolled in Medicare Part A or Part B.  If you want to continue to contribute to your HSA, you should not apply for Medicare, Social Security or Railroad Retirement benefits (RRB).</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62</a:t>
            </a:fld>
            <a:endParaRPr lang="en-US" dirty="0"/>
          </a:p>
        </p:txBody>
      </p:sp>
    </p:spTree>
    <p:extLst>
      <p:ext uri="{BB962C8B-B14F-4D97-AF65-F5344CB8AC3E}">
        <p14:creationId xmlns:p14="http://schemas.microsoft.com/office/powerpoint/2010/main" val="1543342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Complaints regarding Marketing calls for Medicare plan have increased in the past few years.  There are companies that do not follow the appropriate rules.  Let’s review the rules on marketing Medicare plans so you can understand what is allowed.  </a:t>
            </a:r>
          </a:p>
        </p:txBody>
      </p:sp>
      <p:sp>
        <p:nvSpPr>
          <p:cNvPr id="4" name="Slide Number Placeholder 3"/>
          <p:cNvSpPr>
            <a:spLocks noGrp="1"/>
          </p:cNvSpPr>
          <p:nvPr>
            <p:ph type="sldNum" sz="quarter" idx="5"/>
          </p:nvPr>
        </p:nvSpPr>
        <p:spPr/>
        <p:txBody>
          <a:bodyPr/>
          <a:lstStyle/>
          <a:p>
            <a:fld id="{80A35C80-DA11-4995-9735-5F56A741FD35}" type="slidenum">
              <a:rPr lang="en-US" smtClean="0"/>
              <a:t>63</a:t>
            </a:fld>
            <a:endParaRPr lang="en-US" dirty="0"/>
          </a:p>
        </p:txBody>
      </p:sp>
    </p:spTree>
    <p:extLst>
      <p:ext uri="{BB962C8B-B14F-4D97-AF65-F5344CB8AC3E}">
        <p14:creationId xmlns:p14="http://schemas.microsoft.com/office/powerpoint/2010/main" val="36070019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Many Medicare beneficiaries get lots of phone calls during the annual election period each year. It's helpful to understand what is and is not allowed when it comes to marketing Medicare policies to Medicare beneficiaries Let's look at what is not allowed; door to door solicitation including leaving leaflets on someone's house or on someone's car is not allowed, approaching potential enrollees in areas that you are getting health care services such as waiting for a prescription at the pharmacy or waiting to be seen at a doctor or a clinic are also not allowed. Phone or text solicitation without your prior granting of permission to contact is also not allowed and being approached in a public areas like parking lots is not allowed as well.  Plan representative cannot threaten you with the loss of benefits if you don't act immediately and enroll in a Medicare and all high-pressure sales tactics are banned.  Also, you cannot be offered cash or gifts in exchange for enrolling in a plan.</a:t>
            </a:r>
          </a:p>
          <a:p>
            <a:pPr lvl="1"/>
            <a:endParaRPr lang="en-US" dirty="0"/>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64</a:t>
            </a:fld>
            <a:endParaRPr lang="en-US" dirty="0"/>
          </a:p>
        </p:txBody>
      </p:sp>
    </p:spTree>
    <p:extLst>
      <p:ext uri="{BB962C8B-B14F-4D97-AF65-F5344CB8AC3E}">
        <p14:creationId xmlns:p14="http://schemas.microsoft.com/office/powerpoint/2010/main" val="379353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into high-level detail and each part of Medicare:</a:t>
            </a:r>
          </a:p>
          <a:p>
            <a:endParaRPr lang="en-US" dirty="0"/>
          </a:p>
          <a:p>
            <a:r>
              <a:rPr lang="en-US" dirty="0"/>
              <a:t>* Part A covers inpatient care, home health care, and hospice. It is managed by the federal government and is part of what is referred to as Original Medicare. </a:t>
            </a:r>
          </a:p>
          <a:p>
            <a:endParaRPr lang="en-US" dirty="0"/>
          </a:p>
          <a:p>
            <a:r>
              <a:rPr lang="en-US" dirty="0"/>
              <a:t>* Part B covers outpatient service by doctors and medical care, like doctors' office visits and outpatient therapies. It is also administered by the federal government and is included in Original Medicare. </a:t>
            </a:r>
          </a:p>
          <a:p>
            <a:endParaRPr lang="en-US" dirty="0"/>
          </a:p>
          <a:p>
            <a:r>
              <a:rPr lang="en-US" dirty="0"/>
              <a:t>* Part C is Medicare Advantage plans provided by private insurance companies with Medicare approved benefits. You must have Medicare Part A and B to enroll in an MA plan. These plans usually have lower deductibles and copays than Medicare and often include additional benefits. </a:t>
            </a:r>
          </a:p>
          <a:p>
            <a:endParaRPr lang="en-US" dirty="0"/>
          </a:p>
          <a:p>
            <a:r>
              <a:rPr lang="en-US" dirty="0"/>
              <a:t>* Part D is prescription drug coverage also provided by private insurance companies. You must have Medicare Part A OR Part B to enroll. Medicare Part D is the Medicare Prescription drug benefit that was passed into law in 2003 as part of the Medicare Modernization Act of 2003 and went into effect on January 1, 2006.  The Part D program provides drug coverage to approximately three-quarters of Medicare beneficiaries.</a:t>
            </a:r>
          </a:p>
        </p:txBody>
      </p:sp>
      <p:sp>
        <p:nvSpPr>
          <p:cNvPr id="4" name="Slide Number Placeholder 3"/>
          <p:cNvSpPr>
            <a:spLocks noGrp="1"/>
          </p:cNvSpPr>
          <p:nvPr>
            <p:ph type="sldNum" sz="quarter" idx="5"/>
          </p:nvPr>
        </p:nvSpPr>
        <p:spPr/>
        <p:txBody>
          <a:bodyPr/>
          <a:lstStyle/>
          <a:p>
            <a:fld id="{80A35C80-DA11-4995-9735-5F56A741FD35}" type="slidenum">
              <a:rPr lang="en-US" smtClean="0"/>
              <a:t>6</a:t>
            </a:fld>
            <a:endParaRPr lang="en-US" dirty="0"/>
          </a:p>
        </p:txBody>
      </p:sp>
    </p:spTree>
    <p:extLst>
      <p:ext uri="{BB962C8B-B14F-4D97-AF65-F5344CB8AC3E}">
        <p14:creationId xmlns:p14="http://schemas.microsoft.com/office/powerpoint/2010/main" val="23584979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regard to individuals marketing Medicare there are some red flags to be aware of anyone arriving unannounced at your door is a red flag this is not permitted under Medicare marketing rules additionally anyone that would ask you for your Medicare number Social Security number or date of birth to quote a plan or talk to you about plan information this is problematic as well because that personal information is not required to talk with you about planned benefits or Medicare plans online ads or calls offering extra benefits to seniors these are often solicitations where when you provide your name and e-mail address you are granting the entity running that ad to contact you and sometimes to allow them to sell your contact information to other Medicare entities that will call you to market plans so oftentimes on these online ads it's best not to provide that information again anyone trying to provide a high pressure sales tactic telling you have to do now you have to act now or you have to enroll in the plan now or you're going to face financial calamity or lose Medicare benefits this is simply not true and this is a red flag for that representative and then anyone saying or implying they are from Medicare employed by Medicare or Medicare recommends the plan that they're selling these are red flags as well Medicare will never reach out to you and Medicare will never contact a beneficiary and recommend enrollment in any type of Medicare plan there are some marketing practices that are allowed under the current rules contacting a current client of an agency so if your property and casualty agency also writes Medicare they're allowed to contact you to let you know that they do write Medicare plans if you don't want them to continue contacting them you may simply ask them not to contact you further they can send plan information through the mail the United states Postal Service many of you will get lots of solicitations via postal mail during AEP and those are permitted unsolicited emails if the e-mail message contains a way to opt out of future emails so if the e-mail message can be sent to you and it has an unsubscribe feature in it that is acceptable as well under mounted care marketing rules and then your current plan may contact you for the purposes of plan maintenance or to talk with you about other plan options they may have in their portfolio these items are allowed</a:t>
            </a:r>
          </a:p>
        </p:txBody>
      </p:sp>
      <p:sp>
        <p:nvSpPr>
          <p:cNvPr id="4" name="Slide Number Placeholder 3"/>
          <p:cNvSpPr>
            <a:spLocks noGrp="1"/>
          </p:cNvSpPr>
          <p:nvPr>
            <p:ph type="sldNum" sz="quarter" idx="5"/>
          </p:nvPr>
        </p:nvSpPr>
        <p:spPr/>
        <p:txBody>
          <a:bodyPr/>
          <a:lstStyle/>
          <a:p>
            <a:fld id="{80A35C80-DA11-4995-9735-5F56A741FD35}" type="slidenum">
              <a:rPr lang="en-US" smtClean="0"/>
              <a:t>65</a:t>
            </a:fld>
            <a:endParaRPr lang="en-US" dirty="0"/>
          </a:p>
        </p:txBody>
      </p:sp>
    </p:spTree>
    <p:extLst>
      <p:ext uri="{BB962C8B-B14F-4D97-AF65-F5344CB8AC3E}">
        <p14:creationId xmlns:p14="http://schemas.microsoft.com/office/powerpoint/2010/main" val="23819190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good tips regarding Medicare marketing you may want to keep in mind if you're getting Medicare marketing calls first of all do not answer the call do not engage with them if you can avoid it if you have someone that's consistently soliciting you in an unprofessional or inappropriate manner attempt to get a carrier name that they represent and a national producer number which is an identifying number that all agents and brokers providing Medicare coverage are assigned and other contact information you can then file a complaint with the senior Medicare patrol the senior Medicare patrol is a division of the Medicare Medicaid assistance program which is a state federal partnership that helps individuals enroll in Medicare plans in Michigan they can be reached at 866-642-4767 and they can assist you in determining whether an appropriate contact that you had was inappropriate and assist you in filing a claim additionally you can report unsolicited contact to a Medicare carrier, as all carriers have a compliance department to deal with non-compliance sales contacts.</a:t>
            </a:r>
          </a:p>
        </p:txBody>
      </p:sp>
      <p:sp>
        <p:nvSpPr>
          <p:cNvPr id="4" name="Slide Number Placeholder 3"/>
          <p:cNvSpPr>
            <a:spLocks noGrp="1"/>
          </p:cNvSpPr>
          <p:nvPr>
            <p:ph type="sldNum" sz="quarter" idx="5"/>
          </p:nvPr>
        </p:nvSpPr>
        <p:spPr/>
        <p:txBody>
          <a:bodyPr/>
          <a:lstStyle/>
          <a:p>
            <a:fld id="{80A35C80-DA11-4995-9735-5F56A741FD35}" type="slidenum">
              <a:rPr lang="en-US" smtClean="0"/>
              <a:t>66</a:t>
            </a:fld>
            <a:endParaRPr lang="en-US" dirty="0"/>
          </a:p>
        </p:txBody>
      </p:sp>
    </p:spTree>
    <p:extLst>
      <p:ext uri="{BB962C8B-B14F-4D97-AF65-F5344CB8AC3E}">
        <p14:creationId xmlns:p14="http://schemas.microsoft.com/office/powerpoint/2010/main" val="31906226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brings with it a number of decision about how and when to enroll and what additional coverage you may need to supplement Original Medicare.  We are here to assist you in making a successful transition to Medicare.  If you’d like to have a one-on-one conversation with someone from our team to answer any Medicare enrollment of coverage questions please send a request email * to &lt;agent email&gt;.</a:t>
            </a:r>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69</a:t>
            </a:fld>
            <a:endParaRPr lang="en-US"/>
          </a:p>
        </p:txBody>
      </p:sp>
    </p:spTree>
    <p:extLst>
      <p:ext uri="{BB962C8B-B14F-4D97-AF65-F5344CB8AC3E}">
        <p14:creationId xmlns:p14="http://schemas.microsoft.com/office/powerpoint/2010/main" val="22143800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this presentation.   Does anyone have any questions?  If you would like to contact me personally to ask any questions, my contact information is on the slide, and I will stay for a few minutes after the presentation if you have any questions.</a:t>
            </a:r>
          </a:p>
        </p:txBody>
      </p:sp>
      <p:sp>
        <p:nvSpPr>
          <p:cNvPr id="4" name="Slide Number Placeholder 3"/>
          <p:cNvSpPr>
            <a:spLocks noGrp="1"/>
          </p:cNvSpPr>
          <p:nvPr>
            <p:ph type="sldNum" sz="quarter" idx="5"/>
          </p:nvPr>
        </p:nvSpPr>
        <p:spPr/>
        <p:txBody>
          <a:bodyPr/>
          <a:lstStyle/>
          <a:p>
            <a:fld id="{80A35C80-DA11-4995-9735-5F56A741FD35}" type="slidenum">
              <a:rPr lang="en-US" smtClean="0"/>
              <a:t>69</a:t>
            </a:fld>
            <a:endParaRPr lang="en-US"/>
          </a:p>
        </p:txBody>
      </p:sp>
    </p:spTree>
    <p:extLst>
      <p:ext uri="{BB962C8B-B14F-4D97-AF65-F5344CB8AC3E}">
        <p14:creationId xmlns:p14="http://schemas.microsoft.com/office/powerpoint/2010/main" val="342150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7</a:t>
            </a:fld>
            <a:endParaRPr lang="en-US" dirty="0"/>
          </a:p>
        </p:txBody>
      </p:sp>
    </p:spTree>
    <p:extLst>
      <p:ext uri="{BB962C8B-B14F-4D97-AF65-F5344CB8AC3E}">
        <p14:creationId xmlns:p14="http://schemas.microsoft.com/office/powerpoint/2010/main" val="18919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A is part of what is known as Original Medicare. </a:t>
            </a:r>
          </a:p>
          <a:p>
            <a:endParaRPr lang="en-US" dirty="0"/>
          </a:p>
          <a:p>
            <a:r>
              <a:rPr lang="en-US" dirty="0"/>
              <a:t>Among a few other things, Medicare part a covers</a:t>
            </a:r>
          </a:p>
          <a:p>
            <a:r>
              <a:rPr lang="en-US" dirty="0"/>
              <a:t> * In-patient hospital care</a:t>
            </a:r>
          </a:p>
          <a:p>
            <a:r>
              <a:rPr lang="en-US" dirty="0"/>
              <a:t> * Skilled nursing facility</a:t>
            </a:r>
          </a:p>
          <a:p>
            <a:r>
              <a:rPr lang="en-US" dirty="0"/>
              <a:t> * Home health care</a:t>
            </a:r>
          </a:p>
          <a:p>
            <a:r>
              <a:rPr lang="en-US" dirty="0"/>
              <a:t> * Hospice care</a:t>
            </a:r>
          </a:p>
          <a:p>
            <a:endParaRPr lang="en-US" dirty="0"/>
          </a:p>
          <a:p>
            <a:r>
              <a:rPr lang="en-US" dirty="0"/>
              <a:t>Most people do not pay a premium for Part A.</a:t>
            </a:r>
          </a:p>
          <a:p>
            <a:r>
              <a:rPr lang="en-US" dirty="0"/>
              <a:t>Those with less than 10 years of Medicare-covered employment, can pay a premium to get Part A.  For 2024 if you have 30, but less than 40 quarters of Social Security credit you would pay $278 monthly for Part A. If you have less than 30 quarters of credit, you would pay $505.</a:t>
            </a:r>
          </a:p>
          <a:p>
            <a:endParaRPr lang="en-US" dirty="0"/>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8</a:t>
            </a:fld>
            <a:endParaRPr lang="en-US" dirty="0"/>
          </a:p>
        </p:txBody>
      </p:sp>
    </p:spTree>
    <p:extLst>
      <p:ext uri="{BB962C8B-B14F-4D97-AF65-F5344CB8AC3E}">
        <p14:creationId xmlns:p14="http://schemas.microsoft.com/office/powerpoint/2010/main" val="20219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all parts of original Medicare, beneficiaries are responsible for all cost-sharing.  Under Medicare part A for 2024, clients would pay the following copays or coinsurance for an inpatient hospital stay.  *  These are the amounts for each “benefit period” under original Medicare.  A benefit period begins on the day you are admitted to an inpatient facility and ends 60 days after you no longer receive treatment.  Medicare Part A does not have a limit on the number of “benefit periods” one could have during a year.  Therefore, Medicare Part A does not have a cap on these expenses.  Medicare Part A has a deductible of $1,632.00.  This deductible covers your first 60 days of inpatient services.  If you are in an inpatient facility for longer than 60 days, you would owe a coinsurance of $408 per day for days 61 through 90.  Beginning on day 90, you would begin using your 60 “Lifetime Reserve Days”.  Each of those is $816 each.  Once the “Lifetime reserve days are exhausted, they are never restored.  Regular days are replaced with each new benefit period.  But, Once you lose all the “Lifetime Reserve Days”, the Medicare beneficiary would be responsible for all the cost of a continued inpatient stay.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 A also has cost sharing for Skilled nursing facility care and hospice care.  Medicare does cover Skilled Nursing Facility Care *  after a three-day hospital stay.  The first 20 days are covered at no additional copay.  Days 21 through 100 will cost the Medicare beneficiary $204.00 per day.  It is also important to note, Part A does not cover custodial or long-term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does cover Hospice Care. *  There is no copay for end-of-life care in a Medicare-approved facility (which can also be in your own home).  However, Medicare does not cover the cost of room in board at a Hospice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0A35C80-DA11-4995-9735-5F56A741FD35}" type="slidenum">
              <a:rPr lang="en-US" smtClean="0"/>
              <a:t>9</a:t>
            </a:fld>
            <a:endParaRPr lang="en-US" dirty="0"/>
          </a:p>
        </p:txBody>
      </p:sp>
    </p:spTree>
    <p:extLst>
      <p:ext uri="{BB962C8B-B14F-4D97-AF65-F5344CB8AC3E}">
        <p14:creationId xmlns:p14="http://schemas.microsoft.com/office/powerpoint/2010/main" val="1505176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A71184-7319-4DF6-A55C-9C91A6745CFB}"/>
              </a:ext>
            </a:extLst>
          </p:cNvPr>
          <p:cNvSpPr/>
          <p:nvPr userDrawn="1"/>
        </p:nvSpPr>
        <p:spPr>
          <a:xfrm>
            <a:off x="255104" y="268357"/>
            <a:ext cx="11715116" cy="6314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1BC4B07C-2B01-4ECA-BDD1-3B4B2F1CA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9873" y="1020644"/>
            <a:ext cx="2131893" cy="437094"/>
          </a:xfrm>
          <a:prstGeom prst="rect">
            <a:avLst/>
          </a:prstGeom>
        </p:spPr>
      </p:pic>
      <p:sp>
        <p:nvSpPr>
          <p:cNvPr id="2" name="Title 1">
            <a:extLst>
              <a:ext uri="{FF2B5EF4-FFF2-40B4-BE49-F238E27FC236}">
                <a16:creationId xmlns:a16="http://schemas.microsoft.com/office/drawing/2014/main" id="{737D147F-5A75-40B6-996F-2B9F84578625}"/>
              </a:ext>
            </a:extLst>
          </p:cNvPr>
          <p:cNvSpPr>
            <a:spLocks noGrp="1"/>
          </p:cNvSpPr>
          <p:nvPr>
            <p:ph type="ctrTitle" hasCustomPrompt="1"/>
          </p:nvPr>
        </p:nvSpPr>
        <p:spPr>
          <a:xfrm>
            <a:off x="513976" y="2301080"/>
            <a:ext cx="7904467" cy="1909763"/>
          </a:xfrm>
        </p:spPr>
        <p:txBody>
          <a:bodyPr anchor="b"/>
          <a:lstStyle>
            <a:lvl1pPr algn="l">
              <a:defRPr sz="4800">
                <a:solidFill>
                  <a:schemeClr val="bg1"/>
                </a:solidFill>
              </a:defRPr>
            </a:lvl1pPr>
          </a:lstStyle>
          <a:p>
            <a:r>
              <a:rPr lang="en-US" dirty="0"/>
              <a:t>Click to edit Master</a:t>
            </a:r>
            <a:br>
              <a:rPr lang="en-US" dirty="0"/>
            </a:br>
            <a:r>
              <a:rPr lang="en-US" dirty="0"/>
              <a:t>title style</a:t>
            </a:r>
          </a:p>
        </p:txBody>
      </p:sp>
      <p:sp>
        <p:nvSpPr>
          <p:cNvPr id="3" name="Subtitle 2">
            <a:extLst>
              <a:ext uri="{FF2B5EF4-FFF2-40B4-BE49-F238E27FC236}">
                <a16:creationId xmlns:a16="http://schemas.microsoft.com/office/drawing/2014/main" id="{A055A2AE-EFC6-47C5-A727-94A0ACB2A4AF}"/>
              </a:ext>
            </a:extLst>
          </p:cNvPr>
          <p:cNvSpPr>
            <a:spLocks noGrp="1"/>
          </p:cNvSpPr>
          <p:nvPr>
            <p:ph type="subTitle" idx="1"/>
          </p:nvPr>
        </p:nvSpPr>
        <p:spPr>
          <a:xfrm>
            <a:off x="513976" y="4289333"/>
            <a:ext cx="5032189" cy="712974"/>
          </a:xfrm>
        </p:spPr>
        <p:txBody>
          <a:bodyPr>
            <a:normAutofit/>
          </a:bodyPr>
          <a:lstStyle>
            <a:lvl1pPr marL="0" indent="0" algn="l">
              <a:buNone/>
              <a:defRPr sz="2000">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5155A9D-1F7F-4AC0-97F2-5208BC91CA4E}"/>
              </a:ext>
            </a:extLst>
          </p:cNvPr>
          <p:cNvSpPr>
            <a:spLocks noGrp="1"/>
          </p:cNvSpPr>
          <p:nvPr>
            <p:ph type="dt" sz="half" idx="10"/>
          </p:nvPr>
        </p:nvSpPr>
        <p:spPr>
          <a:xfrm>
            <a:off x="513976" y="1896710"/>
            <a:ext cx="1579867" cy="365125"/>
          </a:xfrm>
          <a:solidFill>
            <a:schemeClr val="accent4"/>
          </a:solidFill>
        </p:spPr>
        <p:txBody>
          <a:bodyPr lIns="182880" anchor="ctr"/>
          <a:lstStyle>
            <a:lvl1pPr>
              <a:defRPr sz="1100">
                <a:solidFill>
                  <a:schemeClr val="bg1"/>
                </a:solidFill>
              </a:defRPr>
            </a:lvl1pPr>
          </a:lstStyle>
          <a:p>
            <a:pPr algn="ctr"/>
            <a:fld id="{5D773D5F-706D-4455-ABB6-81922F403278}" type="datetime1">
              <a:rPr lang="en-US" smtClean="0"/>
              <a:t>11/13/2023</a:t>
            </a:fld>
            <a:endParaRPr lang="en-US" dirty="0"/>
          </a:p>
        </p:txBody>
      </p:sp>
      <p:sp>
        <p:nvSpPr>
          <p:cNvPr id="5" name="Footer Placeholder 4">
            <a:extLst>
              <a:ext uri="{FF2B5EF4-FFF2-40B4-BE49-F238E27FC236}">
                <a16:creationId xmlns:a16="http://schemas.microsoft.com/office/drawing/2014/main" id="{0B7C1B0A-0347-4F0E-9A20-230528E1A3B1}"/>
              </a:ext>
            </a:extLst>
          </p:cNvPr>
          <p:cNvSpPr>
            <a:spLocks noGrp="1"/>
          </p:cNvSpPr>
          <p:nvPr>
            <p:ph type="ftr" sz="quarter" idx="11"/>
          </p:nvPr>
        </p:nvSpPr>
        <p:spPr>
          <a:xfrm>
            <a:off x="513976" y="6212066"/>
            <a:ext cx="9498836" cy="365125"/>
          </a:xfrm>
        </p:spPr>
        <p:txBody>
          <a:bodyPr/>
          <a:lstStyle>
            <a:lvl1pPr>
              <a:defRPr sz="800">
                <a:solidFill>
                  <a:schemeClr val="tx1">
                    <a:lumMod val="60000"/>
                    <a:lumOff val="40000"/>
                  </a:schemeClr>
                </a:solidFill>
              </a:defRPr>
            </a:lvl1pPr>
          </a:lstStyle>
          <a:p>
            <a:endParaRPr lang="en-US" dirty="0">
              <a:solidFill>
                <a:schemeClr val="tx1">
                  <a:lumMod val="60000"/>
                  <a:lumOff val="40000"/>
                </a:schemeClr>
              </a:solidFill>
            </a:endParaRPr>
          </a:p>
        </p:txBody>
      </p:sp>
      <p:sp>
        <p:nvSpPr>
          <p:cNvPr id="6" name="Slide Number Placeholder 5">
            <a:extLst>
              <a:ext uri="{FF2B5EF4-FFF2-40B4-BE49-F238E27FC236}">
                <a16:creationId xmlns:a16="http://schemas.microsoft.com/office/drawing/2014/main" id="{163476F5-1C7A-4E64-B0E9-7EE66A71A28B}"/>
              </a:ext>
            </a:extLst>
          </p:cNvPr>
          <p:cNvSpPr>
            <a:spLocks noGrp="1"/>
          </p:cNvSpPr>
          <p:nvPr>
            <p:ph type="sldNum" sz="quarter" idx="12"/>
          </p:nvPr>
        </p:nvSpPr>
        <p:spPr>
          <a:xfrm>
            <a:off x="11209282" y="6188220"/>
            <a:ext cx="513716" cy="365125"/>
          </a:xfrm>
        </p:spPr>
        <p:txBody>
          <a:bodyPr lIns="0"/>
          <a:lstStyle>
            <a:lvl1pPr>
              <a:defRPr sz="800">
                <a:solidFill>
                  <a:schemeClr val="tx1">
                    <a:lumMod val="60000"/>
                    <a:lumOff val="40000"/>
                  </a:schemeClr>
                </a:solidFill>
              </a:defRPr>
            </a:lvl1pPr>
          </a:lstStyle>
          <a:p>
            <a:fld id="{E313472D-BFB5-4CCD-ACA0-2399B44D45C6}" type="slidenum">
              <a:rPr lang="en-US" smtClean="0"/>
              <a:pPr/>
              <a:t>‹#›</a:t>
            </a:fld>
            <a:endParaRPr lang="en-US" dirty="0"/>
          </a:p>
        </p:txBody>
      </p:sp>
      <p:sp>
        <p:nvSpPr>
          <p:cNvPr id="10" name="TextBox 9">
            <a:extLst>
              <a:ext uri="{FF2B5EF4-FFF2-40B4-BE49-F238E27FC236}">
                <a16:creationId xmlns:a16="http://schemas.microsoft.com/office/drawing/2014/main" id="{D13BC764-A3AB-432E-B3B5-887903EAF70D}"/>
              </a:ext>
            </a:extLst>
          </p:cNvPr>
          <p:cNvSpPr txBox="1"/>
          <p:nvPr userDrawn="1"/>
        </p:nvSpPr>
        <p:spPr>
          <a:xfrm>
            <a:off x="513976" y="6616304"/>
            <a:ext cx="2066185" cy="215444"/>
          </a:xfrm>
          <a:prstGeom prst="rect">
            <a:avLst/>
          </a:prstGeom>
          <a:noFill/>
        </p:spPr>
        <p:txBody>
          <a:bodyPr wrap="square" rtlCol="0" anchor="b">
            <a:spAutoFit/>
          </a:bodyPr>
          <a:lstStyle/>
          <a:p>
            <a:pPr marL="0" marR="0" algn="l">
              <a:spcBef>
                <a:spcPts val="0"/>
              </a:spcBef>
              <a:spcAft>
                <a:spcPts val="0"/>
              </a:spcAft>
            </a:pPr>
            <a:r>
              <a:rPr lang="en-US" sz="800" b="0" i="0" dirty="0">
                <a:solidFill>
                  <a:schemeClr val="tx1"/>
                </a:solidFill>
                <a:effectLst/>
                <a:latin typeface="Arial" panose="020B0604020202020204" pitchFamily="34" charset="0"/>
              </a:rPr>
              <a:t>© 2023 Nexben, Inc. All rights reserved.</a:t>
            </a:r>
          </a:p>
        </p:txBody>
      </p:sp>
    </p:spTree>
    <p:extLst>
      <p:ext uri="{BB962C8B-B14F-4D97-AF65-F5344CB8AC3E}">
        <p14:creationId xmlns:p14="http://schemas.microsoft.com/office/powerpoint/2010/main" val="376226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D8A237-F8D4-4030-B984-EC620C094D14}"/>
              </a:ext>
            </a:extLst>
          </p:cNvPr>
          <p:cNvSpPr>
            <a:spLocks noGrp="1"/>
          </p:cNvSpPr>
          <p:nvPr>
            <p:ph sz="half" idx="1"/>
          </p:nvPr>
        </p:nvSpPr>
        <p:spPr>
          <a:xfrm>
            <a:off x="5759881" y="2537226"/>
            <a:ext cx="6024615" cy="3688007"/>
          </a:xfrm>
        </p:spPr>
        <p:txBody>
          <a:bodyPr>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10582A-425A-47CE-8EF5-56BAFB2B0599}"/>
              </a:ext>
            </a:extLst>
          </p:cNvPr>
          <p:cNvSpPr>
            <a:spLocks noGrp="1"/>
          </p:cNvSpPr>
          <p:nvPr>
            <p:ph type="dt" sz="half" idx="10"/>
          </p:nvPr>
        </p:nvSpPr>
        <p:spPr/>
        <p:txBody>
          <a:bodyPr lIns="0">
            <a:noAutofit/>
          </a:bodyPr>
          <a:lstStyle>
            <a:lvl1pPr>
              <a:defRPr>
                <a:solidFill>
                  <a:schemeClr val="tx1">
                    <a:lumMod val="60000"/>
                    <a:lumOff val="40000"/>
                  </a:schemeClr>
                </a:solidFill>
              </a:defRPr>
            </a:lvl1pPr>
          </a:lstStyle>
          <a:p>
            <a:fld id="{94EA3FD6-C9FA-4739-8342-6FAC1C0D1C14}" type="datetime1">
              <a:rPr lang="en-US" smtClean="0"/>
              <a:t>11/13/2023</a:t>
            </a:fld>
            <a:endParaRPr lang="en-US" dirty="0"/>
          </a:p>
        </p:txBody>
      </p:sp>
      <p:sp>
        <p:nvSpPr>
          <p:cNvPr id="7" name="Slide Number Placeholder 6">
            <a:extLst>
              <a:ext uri="{FF2B5EF4-FFF2-40B4-BE49-F238E27FC236}">
                <a16:creationId xmlns:a16="http://schemas.microsoft.com/office/drawing/2014/main" id="{44C87995-8BDC-489C-B7DB-70DE3ECDAE66}"/>
              </a:ext>
            </a:extLst>
          </p:cNvPr>
          <p:cNvSpPr>
            <a:spLocks noGrp="1"/>
          </p:cNvSpPr>
          <p:nvPr>
            <p:ph type="sldNum" sz="quarter" idx="12"/>
          </p:nvPr>
        </p:nvSpPr>
        <p:spPr/>
        <p:txBody>
          <a:bodyPr lIns="0">
            <a:noAutofit/>
          </a:bodyPr>
          <a:lstStyle>
            <a:lvl1pPr>
              <a:defRPr>
                <a:solidFill>
                  <a:schemeClr val="tx1">
                    <a:lumMod val="60000"/>
                    <a:lumOff val="40000"/>
                  </a:schemeClr>
                </a:solidFill>
              </a:defRPr>
            </a:lvl1pPr>
          </a:lstStyle>
          <a:p>
            <a:fld id="{E313472D-BFB5-4CCD-ACA0-2399B44D45C6}" type="slidenum">
              <a:rPr lang="en-US" smtClean="0"/>
              <a:pPr/>
              <a:t>‹#›</a:t>
            </a:fld>
            <a:endParaRPr lang="en-US" dirty="0"/>
          </a:p>
        </p:txBody>
      </p:sp>
      <p:sp>
        <p:nvSpPr>
          <p:cNvPr id="10" name="Title 1">
            <a:extLst>
              <a:ext uri="{FF2B5EF4-FFF2-40B4-BE49-F238E27FC236}">
                <a16:creationId xmlns:a16="http://schemas.microsoft.com/office/drawing/2014/main" id="{141FBC0E-ECFA-4D4D-876C-44772543094B}"/>
              </a:ext>
            </a:extLst>
          </p:cNvPr>
          <p:cNvSpPr>
            <a:spLocks noGrp="1"/>
          </p:cNvSpPr>
          <p:nvPr>
            <p:ph type="title" hasCustomPrompt="1"/>
          </p:nvPr>
        </p:nvSpPr>
        <p:spPr>
          <a:xfrm>
            <a:off x="5759880" y="438751"/>
            <a:ext cx="6024616" cy="1945555"/>
          </a:xfrm>
        </p:spPr>
        <p:txBody>
          <a:bodyPr anchor="b">
            <a:noAutofit/>
          </a:bodyPr>
          <a:lstStyle>
            <a:lvl1pPr>
              <a:defRPr sz="4400"/>
            </a:lvl1pPr>
          </a:lstStyle>
          <a:p>
            <a:r>
              <a:rPr lang="en-US" dirty="0"/>
              <a:t>Click to edit Master title style, space for three lines</a:t>
            </a:r>
          </a:p>
        </p:txBody>
      </p:sp>
      <p:sp>
        <p:nvSpPr>
          <p:cNvPr id="11" name="Footer Placeholder 10">
            <a:extLst>
              <a:ext uri="{FF2B5EF4-FFF2-40B4-BE49-F238E27FC236}">
                <a16:creationId xmlns:a16="http://schemas.microsoft.com/office/drawing/2014/main" id="{836DA2B8-AAA9-40B4-87B7-D1C53E901F17}"/>
              </a:ext>
            </a:extLst>
          </p:cNvPr>
          <p:cNvSpPr>
            <a:spLocks noGrp="1"/>
          </p:cNvSpPr>
          <p:nvPr>
            <p:ph type="ftr" sz="quarter" idx="14"/>
          </p:nvPr>
        </p:nvSpPr>
        <p:spPr>
          <a:xfrm>
            <a:off x="5759880" y="6225233"/>
            <a:ext cx="4584456" cy="295693"/>
          </a:xfrm>
        </p:spPr>
        <p:txBody>
          <a:bodyPr/>
          <a:lstStyle/>
          <a:p>
            <a:endParaRPr lang="en-US" sz="800" dirty="0"/>
          </a:p>
        </p:txBody>
      </p:sp>
      <p:sp>
        <p:nvSpPr>
          <p:cNvPr id="9" name="Content Placeholder 2">
            <a:extLst>
              <a:ext uri="{FF2B5EF4-FFF2-40B4-BE49-F238E27FC236}">
                <a16:creationId xmlns:a16="http://schemas.microsoft.com/office/drawing/2014/main" id="{95384959-8A8F-4DFA-A155-D2FF9B0A013F}"/>
              </a:ext>
            </a:extLst>
          </p:cNvPr>
          <p:cNvSpPr>
            <a:spLocks noGrp="1"/>
          </p:cNvSpPr>
          <p:nvPr>
            <p:ph idx="15"/>
          </p:nvPr>
        </p:nvSpPr>
        <p:spPr>
          <a:xfrm>
            <a:off x="0" y="0"/>
            <a:ext cx="5426635" cy="6857999"/>
          </a:xfrm>
          <a:solidFill>
            <a:schemeClr val="accent1"/>
          </a:solidFill>
        </p:spPr>
        <p:txBody>
          <a:bodyPr lIns="548640" tIns="914400" rIns="640080" bIns="914400" anchor="ctr" anchorCtr="0">
            <a:noAutofit/>
          </a:bodyPr>
          <a:lstStyle>
            <a:lvl1pPr marL="173038" indent="-173038">
              <a:buClr>
                <a:schemeClr val="bg1"/>
              </a:buClr>
              <a:defRPr sz="2400">
                <a:solidFill>
                  <a:schemeClr val="bg1"/>
                </a:solidFill>
              </a:defRPr>
            </a:lvl1pPr>
            <a:lvl2pPr marL="514350" indent="-228600">
              <a:buClr>
                <a:schemeClr val="bg1"/>
              </a:buClr>
              <a:defRPr sz="2000">
                <a:solidFill>
                  <a:schemeClr val="bg1"/>
                </a:solidFill>
              </a:defRPr>
            </a:lvl2pPr>
            <a:lvl3pPr marL="741363" indent="-171450">
              <a:buClr>
                <a:schemeClr val="bg1"/>
              </a:buClr>
              <a:defRPr sz="1800">
                <a:solidFill>
                  <a:schemeClr val="bg1"/>
                </a:solidFill>
              </a:defRPr>
            </a:lvl3pPr>
            <a:lvl4pPr marL="1028700" indent="-173038">
              <a:buClr>
                <a:schemeClr val="bg1"/>
              </a:buClr>
              <a:defRPr sz="1600">
                <a:solidFill>
                  <a:schemeClr val="bg1"/>
                </a:solidFill>
              </a:defRPr>
            </a:lvl4pPr>
            <a:lvl5pPr marL="1255713" indent="-173038">
              <a:buClr>
                <a:schemeClr val="bg1"/>
              </a:buCl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8997A648-0E30-4EE6-A38D-241499597B41}"/>
              </a:ext>
            </a:extLst>
          </p:cNvPr>
          <p:cNvSpPr txBox="1"/>
          <p:nvPr userDrawn="1"/>
        </p:nvSpPr>
        <p:spPr>
          <a:xfrm>
            <a:off x="5754065" y="6520926"/>
            <a:ext cx="2066185" cy="215444"/>
          </a:xfrm>
          <a:prstGeom prst="rect">
            <a:avLst/>
          </a:prstGeom>
          <a:noFill/>
        </p:spPr>
        <p:txBody>
          <a:bodyPr wrap="square" rtlCol="0" anchor="b">
            <a:spAutoFit/>
          </a:bodyPr>
          <a:lstStyle/>
          <a:p>
            <a:pPr marL="0" marR="0" algn="l">
              <a:spcBef>
                <a:spcPts val="0"/>
              </a:spcBef>
              <a:spcAft>
                <a:spcPts val="0"/>
              </a:spcAft>
            </a:pPr>
            <a:r>
              <a:rPr lang="en-US" sz="800" b="0" i="0" dirty="0">
                <a:solidFill>
                  <a:schemeClr val="tx1"/>
                </a:solidFill>
                <a:effectLst/>
                <a:latin typeface="Arial" panose="020B0604020202020204" pitchFamily="34" charset="0"/>
              </a:rPr>
              <a:t>© 2023 Nexben, Inc. All rights reserved.</a:t>
            </a:r>
          </a:p>
        </p:txBody>
      </p:sp>
    </p:spTree>
    <p:extLst>
      <p:ext uri="{BB962C8B-B14F-4D97-AF65-F5344CB8AC3E}">
        <p14:creationId xmlns:p14="http://schemas.microsoft.com/office/powerpoint/2010/main" val="156631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73ED31-1BAF-47FC-968C-4E6FE17F0189}"/>
              </a:ext>
            </a:extLst>
          </p:cNvPr>
          <p:cNvSpPr>
            <a:spLocks noGrp="1"/>
          </p:cNvSpPr>
          <p:nvPr>
            <p:ph type="body" idx="1" hasCustomPrompt="1"/>
          </p:nvPr>
        </p:nvSpPr>
        <p:spPr>
          <a:xfrm>
            <a:off x="1096777" y="1813093"/>
            <a:ext cx="4646612" cy="363032"/>
          </a:xfrm>
          <a:solidFill>
            <a:schemeClr val="accent1"/>
          </a:solidFill>
        </p:spPr>
        <p:txBody>
          <a:bodyPr lIns="182880" anchor="ctr">
            <a:noAutofit/>
          </a:bodyPr>
          <a:lstStyle>
            <a:lvl1pPr marL="0" indent="0" algn="l">
              <a:buNone/>
              <a:defRPr lang="en-US" sz="1400" b="1" kern="1200" cap="none" spc="0" baseline="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0"/>
              </a:spcBef>
              <a:buClr>
                <a:schemeClr val="accent1"/>
              </a:buClr>
              <a:buSzPct val="100000"/>
              <a:buFont typeface="Arial" panose="020B0604020202020204" pitchFamily="34" charset="0"/>
              <a:buNone/>
            </a:pPr>
            <a:r>
              <a:rPr lang="en-US" dirty="0"/>
              <a:t>Click to edit master text styles</a:t>
            </a:r>
          </a:p>
        </p:txBody>
      </p:sp>
      <p:sp>
        <p:nvSpPr>
          <p:cNvPr id="4" name="Content Placeholder 3">
            <a:extLst>
              <a:ext uri="{FF2B5EF4-FFF2-40B4-BE49-F238E27FC236}">
                <a16:creationId xmlns:a16="http://schemas.microsoft.com/office/drawing/2014/main" id="{F0FE7603-0F02-472A-8E23-9572C7F2390F}"/>
              </a:ext>
            </a:extLst>
          </p:cNvPr>
          <p:cNvSpPr>
            <a:spLocks noGrp="1"/>
          </p:cNvSpPr>
          <p:nvPr>
            <p:ph sz="half" idx="2"/>
          </p:nvPr>
        </p:nvSpPr>
        <p:spPr>
          <a:xfrm>
            <a:off x="1096777" y="2368513"/>
            <a:ext cx="4646612" cy="3399496"/>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68ED72A-F8E8-4EA4-BDD3-A21E1431FECF}"/>
              </a:ext>
            </a:extLst>
          </p:cNvPr>
          <p:cNvSpPr>
            <a:spLocks noGrp="1"/>
          </p:cNvSpPr>
          <p:nvPr>
            <p:ph type="body" sz="quarter" idx="3" hasCustomPrompt="1"/>
          </p:nvPr>
        </p:nvSpPr>
        <p:spPr>
          <a:xfrm>
            <a:off x="6429188" y="1813093"/>
            <a:ext cx="4669496" cy="363032"/>
          </a:xfrm>
          <a:solidFill>
            <a:schemeClr val="accent2"/>
          </a:solidFill>
        </p:spPr>
        <p:txBody>
          <a:bodyPr lIns="182880" anchor="ctr">
            <a:noAutofit/>
          </a:bodyPr>
          <a:lstStyle>
            <a:lvl1pPr marL="0" indent="0" algn="l">
              <a:buNone/>
              <a:defRPr lang="en-US" sz="1400" b="1" kern="1200" cap="none" spc="0" baseline="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0"/>
              </a:spcBef>
              <a:buClr>
                <a:schemeClr val="accent1"/>
              </a:buClr>
              <a:buSzPct val="100000"/>
              <a:buFont typeface="Arial" panose="020B0604020202020204" pitchFamily="34" charset="0"/>
              <a:buNone/>
            </a:pPr>
            <a:r>
              <a:rPr lang="en-US" dirty="0"/>
              <a:t>Click to edit master text styles</a:t>
            </a:r>
          </a:p>
        </p:txBody>
      </p:sp>
      <p:sp>
        <p:nvSpPr>
          <p:cNvPr id="6" name="Content Placeholder 5">
            <a:extLst>
              <a:ext uri="{FF2B5EF4-FFF2-40B4-BE49-F238E27FC236}">
                <a16:creationId xmlns:a16="http://schemas.microsoft.com/office/drawing/2014/main" id="{AF13720E-CDC6-4375-B473-CA03DD27ADD8}"/>
              </a:ext>
            </a:extLst>
          </p:cNvPr>
          <p:cNvSpPr>
            <a:spLocks noGrp="1"/>
          </p:cNvSpPr>
          <p:nvPr>
            <p:ph sz="quarter" idx="4"/>
          </p:nvPr>
        </p:nvSpPr>
        <p:spPr>
          <a:xfrm>
            <a:off x="6429188" y="2368513"/>
            <a:ext cx="4669496" cy="3399496"/>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04EA11E9-655A-44A5-8DE1-41D88E44ACCE}"/>
              </a:ext>
            </a:extLst>
          </p:cNvPr>
          <p:cNvCxnSpPr>
            <a:cxnSpLocks/>
          </p:cNvCxnSpPr>
          <p:nvPr userDrawn="1"/>
        </p:nvCxnSpPr>
        <p:spPr>
          <a:xfrm>
            <a:off x="6096000" y="1799814"/>
            <a:ext cx="0" cy="394169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921274-9BFD-4EDC-9392-D194881ACB1A}"/>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3" name="Date Placeholder 12">
            <a:extLst>
              <a:ext uri="{FF2B5EF4-FFF2-40B4-BE49-F238E27FC236}">
                <a16:creationId xmlns:a16="http://schemas.microsoft.com/office/drawing/2014/main" id="{7E8A3630-9B8E-4E82-958C-EA537C6554E0}"/>
              </a:ext>
            </a:extLst>
          </p:cNvPr>
          <p:cNvSpPr>
            <a:spLocks noGrp="1"/>
          </p:cNvSpPr>
          <p:nvPr>
            <p:ph type="dt" sz="half" idx="10"/>
          </p:nvPr>
        </p:nvSpPr>
        <p:spPr/>
        <p:txBody>
          <a:bodyPr/>
          <a:lstStyle/>
          <a:p>
            <a:fld id="{E8BC502E-EA5E-4C45-B3A5-04DE8C4A77ED}" type="datetime1">
              <a:rPr lang="en-US" smtClean="0"/>
              <a:t>11/13/2023</a:t>
            </a:fld>
            <a:endParaRPr lang="en-US" sz="800" dirty="0"/>
          </a:p>
        </p:txBody>
      </p:sp>
      <p:sp>
        <p:nvSpPr>
          <p:cNvPr id="14" name="Footer Placeholder 13">
            <a:extLst>
              <a:ext uri="{FF2B5EF4-FFF2-40B4-BE49-F238E27FC236}">
                <a16:creationId xmlns:a16="http://schemas.microsoft.com/office/drawing/2014/main" id="{151967F6-0254-4A7F-8B9B-0B88481426E0}"/>
              </a:ext>
            </a:extLst>
          </p:cNvPr>
          <p:cNvSpPr>
            <a:spLocks noGrp="1"/>
          </p:cNvSpPr>
          <p:nvPr>
            <p:ph type="ftr" sz="quarter" idx="11"/>
          </p:nvPr>
        </p:nvSpPr>
        <p:spPr/>
        <p:txBody>
          <a:bodyPr/>
          <a:lstStyle/>
          <a:p>
            <a:endParaRPr lang="en-US" sz="800" dirty="0"/>
          </a:p>
        </p:txBody>
      </p:sp>
      <p:sp>
        <p:nvSpPr>
          <p:cNvPr id="16" name="Slide Number Placeholder 15">
            <a:extLst>
              <a:ext uri="{FF2B5EF4-FFF2-40B4-BE49-F238E27FC236}">
                <a16:creationId xmlns:a16="http://schemas.microsoft.com/office/drawing/2014/main" id="{92ACE692-05DD-4D9C-AA6D-F23B50AFC86B}"/>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478925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Column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73ED31-1BAF-47FC-968C-4E6FE17F0189}"/>
              </a:ext>
            </a:extLst>
          </p:cNvPr>
          <p:cNvSpPr>
            <a:spLocks noGrp="1"/>
          </p:cNvSpPr>
          <p:nvPr>
            <p:ph type="body" idx="1" hasCustomPrompt="1"/>
          </p:nvPr>
        </p:nvSpPr>
        <p:spPr>
          <a:xfrm>
            <a:off x="670987" y="1795213"/>
            <a:ext cx="3391381" cy="363032"/>
          </a:xfrm>
          <a:solidFill>
            <a:schemeClr val="accent2"/>
          </a:solidFill>
        </p:spPr>
        <p:txBody>
          <a:bodyPr lIns="182880" anchor="ctr">
            <a:noAutofit/>
          </a:bodyPr>
          <a:lstStyle>
            <a:lvl1pPr marL="0" indent="0" algn="ctr">
              <a:lnSpc>
                <a:spcPct val="90000"/>
              </a:lnSpc>
              <a:spcBef>
                <a:spcPts val="0"/>
              </a:spcBef>
              <a:buNone/>
              <a:defRPr sz="1400" b="1" cap="none" spc="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0FE7603-0F02-472A-8E23-9572C7F2390F}"/>
              </a:ext>
            </a:extLst>
          </p:cNvPr>
          <p:cNvSpPr>
            <a:spLocks noGrp="1"/>
          </p:cNvSpPr>
          <p:nvPr>
            <p:ph sz="half" idx="2"/>
          </p:nvPr>
        </p:nvSpPr>
        <p:spPr>
          <a:xfrm>
            <a:off x="670987" y="2158245"/>
            <a:ext cx="3391381" cy="3388866"/>
          </a:xfrm>
          <a:solidFill>
            <a:schemeClr val="bg1">
              <a:lumMod val="95000"/>
            </a:schemeClr>
          </a:solidFill>
          <a:ln>
            <a:noFill/>
          </a:ln>
        </p:spPr>
        <p:txBody>
          <a:bodyPr lIns="182880" tIns="182880" rIns="182880" bIns="182880">
            <a:noAutofit/>
          </a:bodyPr>
          <a:lstStyle>
            <a:lvl1pPr marL="115888" indent="-115888">
              <a:defRPr sz="1600"/>
            </a:lvl1pPr>
            <a:lvl2pPr marL="344488" indent="-171450">
              <a:defRPr sz="1400"/>
            </a:lvl2pPr>
            <a:lvl3pPr marL="512763" indent="-111125">
              <a:defRPr sz="1200"/>
            </a:lvl3pPr>
            <a:lvl4pPr marL="685800" indent="-117475">
              <a:defRPr sz="1100"/>
            </a:lvl4pPr>
            <a:lvl5pPr marL="858838" indent="-115888">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68ED72A-F8E8-4EA4-BDD3-A21E1431FECF}"/>
              </a:ext>
            </a:extLst>
          </p:cNvPr>
          <p:cNvSpPr>
            <a:spLocks noGrp="1"/>
          </p:cNvSpPr>
          <p:nvPr>
            <p:ph type="body" sz="quarter" idx="3" hasCustomPrompt="1"/>
          </p:nvPr>
        </p:nvSpPr>
        <p:spPr>
          <a:xfrm>
            <a:off x="4396570" y="1795213"/>
            <a:ext cx="3408083" cy="363032"/>
          </a:xfrm>
          <a:solidFill>
            <a:schemeClr val="accent1"/>
          </a:solidFill>
        </p:spPr>
        <p:txBody>
          <a:bodyPr lIns="182880" anchor="ctr">
            <a:noAutofit/>
          </a:bodyPr>
          <a:lstStyle>
            <a:lvl1pPr marL="0" indent="0" algn="ctr">
              <a:lnSpc>
                <a:spcPct val="90000"/>
              </a:lnSpc>
              <a:spcBef>
                <a:spcPts val="0"/>
              </a:spcBef>
              <a:buNone/>
              <a:defRPr sz="1400" b="1" cap="none" spc="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4">
            <a:extLst>
              <a:ext uri="{FF2B5EF4-FFF2-40B4-BE49-F238E27FC236}">
                <a16:creationId xmlns:a16="http://schemas.microsoft.com/office/drawing/2014/main" id="{6D1C2BBA-E13B-4CF0-903C-2277124182A9}"/>
              </a:ext>
            </a:extLst>
          </p:cNvPr>
          <p:cNvSpPr>
            <a:spLocks noGrp="1"/>
          </p:cNvSpPr>
          <p:nvPr>
            <p:ph type="body" sz="quarter" idx="13" hasCustomPrompt="1"/>
          </p:nvPr>
        </p:nvSpPr>
        <p:spPr>
          <a:xfrm>
            <a:off x="8122154" y="1807133"/>
            <a:ext cx="3408083" cy="363032"/>
          </a:xfrm>
          <a:solidFill>
            <a:schemeClr val="tx2"/>
          </a:solidFill>
        </p:spPr>
        <p:txBody>
          <a:bodyPr lIns="182880" anchor="ctr">
            <a:noAutofit/>
          </a:bodyPr>
          <a:lstStyle>
            <a:lvl1pPr marL="0" indent="0" algn="ctr">
              <a:buNone/>
              <a:defRPr lang="en-US" sz="1400" b="1" kern="1200" cap="none" spc="0" baseline="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a:extLst>
              <a:ext uri="{FF2B5EF4-FFF2-40B4-BE49-F238E27FC236}">
                <a16:creationId xmlns:a16="http://schemas.microsoft.com/office/drawing/2014/main" id="{726AED03-4257-4AEC-9B08-40E28E896644}"/>
              </a:ext>
            </a:extLst>
          </p:cNvPr>
          <p:cNvSpPr>
            <a:spLocks noGrp="1"/>
          </p:cNvSpPr>
          <p:nvPr>
            <p:ph sz="half" idx="14"/>
          </p:nvPr>
        </p:nvSpPr>
        <p:spPr>
          <a:xfrm>
            <a:off x="4404920" y="2158245"/>
            <a:ext cx="3391381" cy="3388866"/>
          </a:xfrm>
          <a:solidFill>
            <a:schemeClr val="bg1">
              <a:lumMod val="95000"/>
            </a:schemeClr>
          </a:solidFill>
          <a:ln>
            <a:noFill/>
          </a:ln>
        </p:spPr>
        <p:txBody>
          <a:bodyPr lIns="182880" tIns="182880" rIns="182880" bIns="182880">
            <a:noAutofit/>
          </a:bodyPr>
          <a:lstStyle>
            <a:lvl1pPr marL="115888" indent="-115888">
              <a:defRPr sz="1600"/>
            </a:lvl1pPr>
            <a:lvl2pPr marL="344488" indent="-171450">
              <a:defRPr sz="1400"/>
            </a:lvl2pPr>
            <a:lvl3pPr marL="512763" indent="-111125">
              <a:defRPr sz="1200"/>
            </a:lvl3pPr>
            <a:lvl4pPr marL="685800" indent="-117475">
              <a:defRPr sz="1100"/>
            </a:lvl4pPr>
            <a:lvl5pPr marL="858838" indent="-115888">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a:extLst>
              <a:ext uri="{FF2B5EF4-FFF2-40B4-BE49-F238E27FC236}">
                <a16:creationId xmlns:a16="http://schemas.microsoft.com/office/drawing/2014/main" id="{2136991B-01C5-437F-8191-3BAA80237B93}"/>
              </a:ext>
            </a:extLst>
          </p:cNvPr>
          <p:cNvSpPr>
            <a:spLocks noGrp="1"/>
          </p:cNvSpPr>
          <p:nvPr>
            <p:ph sz="half" idx="15"/>
          </p:nvPr>
        </p:nvSpPr>
        <p:spPr>
          <a:xfrm>
            <a:off x="8128780" y="2170165"/>
            <a:ext cx="3391381" cy="3388866"/>
          </a:xfrm>
          <a:solidFill>
            <a:schemeClr val="bg1">
              <a:lumMod val="95000"/>
            </a:schemeClr>
          </a:solidFill>
          <a:ln>
            <a:noFill/>
          </a:ln>
        </p:spPr>
        <p:txBody>
          <a:bodyPr lIns="182880" tIns="182880" rIns="182880" bIns="182880">
            <a:noAutofit/>
          </a:bodyPr>
          <a:lstStyle>
            <a:lvl1pPr marL="115888" indent="-115888">
              <a:defRPr sz="1600"/>
            </a:lvl1pPr>
            <a:lvl2pPr marL="344488" indent="-171450">
              <a:defRPr sz="1400"/>
            </a:lvl2pPr>
            <a:lvl3pPr marL="512763" indent="-111125">
              <a:defRPr sz="1200"/>
            </a:lvl3pPr>
            <a:lvl4pPr marL="685800" indent="-117475">
              <a:defRPr sz="1100"/>
            </a:lvl4pPr>
            <a:lvl5pPr marL="858838" indent="-115888">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7398C57B-4E86-455F-8BED-9C11B009A95B}"/>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0713F8F2-B3A9-428D-BC2E-B4DCFF627232}"/>
              </a:ext>
            </a:extLst>
          </p:cNvPr>
          <p:cNvSpPr>
            <a:spLocks noGrp="1"/>
          </p:cNvSpPr>
          <p:nvPr>
            <p:ph type="dt" sz="half" idx="16"/>
          </p:nvPr>
        </p:nvSpPr>
        <p:spPr/>
        <p:txBody>
          <a:bodyPr/>
          <a:lstStyle/>
          <a:p>
            <a:fld id="{2B8EE277-CDC6-48B1-A5E4-B3D10ED5012A}" type="datetime1">
              <a:rPr lang="en-US" smtClean="0"/>
              <a:t>11/13/2023</a:t>
            </a:fld>
            <a:endParaRPr lang="en-US" sz="800" dirty="0"/>
          </a:p>
        </p:txBody>
      </p:sp>
      <p:sp>
        <p:nvSpPr>
          <p:cNvPr id="17" name="Footer Placeholder 16">
            <a:extLst>
              <a:ext uri="{FF2B5EF4-FFF2-40B4-BE49-F238E27FC236}">
                <a16:creationId xmlns:a16="http://schemas.microsoft.com/office/drawing/2014/main" id="{C46F6BF9-C5DA-4E3B-95D5-C2562F9B2BAD}"/>
              </a:ext>
            </a:extLst>
          </p:cNvPr>
          <p:cNvSpPr>
            <a:spLocks noGrp="1"/>
          </p:cNvSpPr>
          <p:nvPr>
            <p:ph type="ftr" sz="quarter" idx="17"/>
          </p:nvPr>
        </p:nvSpPr>
        <p:spPr/>
        <p:txBody>
          <a:bodyPr/>
          <a:lstStyle/>
          <a:p>
            <a:endParaRPr lang="en-US" sz="800" dirty="0"/>
          </a:p>
        </p:txBody>
      </p:sp>
      <p:sp>
        <p:nvSpPr>
          <p:cNvPr id="18" name="Slide Number Placeholder 17">
            <a:extLst>
              <a:ext uri="{FF2B5EF4-FFF2-40B4-BE49-F238E27FC236}">
                <a16:creationId xmlns:a16="http://schemas.microsoft.com/office/drawing/2014/main" id="{A87EEC25-C99B-443B-8FCF-505506626190}"/>
              </a:ext>
            </a:extLst>
          </p:cNvPr>
          <p:cNvSpPr>
            <a:spLocks noGrp="1"/>
          </p:cNvSpPr>
          <p:nvPr>
            <p:ph type="sldNum" sz="quarter" idx="18"/>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106559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F09E-B885-4C48-BD72-D1B09003DBA4}"/>
              </a:ext>
            </a:extLst>
          </p:cNvPr>
          <p:cNvSpPr>
            <a:spLocks noGrp="1"/>
          </p:cNvSpPr>
          <p:nvPr>
            <p:ph type="title"/>
          </p:nvPr>
        </p:nvSpPr>
        <p:spPr>
          <a:xfrm>
            <a:off x="708752" y="561787"/>
            <a:ext cx="3720028" cy="5319059"/>
          </a:xfrm>
        </p:spPr>
        <p:txBody>
          <a:bodyPr anchor="ct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0698FEA-A65D-47CB-ABB1-0844C685FBFA}"/>
              </a:ext>
            </a:extLst>
          </p:cNvPr>
          <p:cNvSpPr>
            <a:spLocks noGrp="1"/>
          </p:cNvSpPr>
          <p:nvPr>
            <p:ph idx="1"/>
          </p:nvPr>
        </p:nvSpPr>
        <p:spPr>
          <a:xfrm>
            <a:off x="4876800" y="561788"/>
            <a:ext cx="6837081" cy="5319059"/>
          </a:xfrm>
          <a:noFill/>
          <a:ln>
            <a:noFill/>
          </a:ln>
        </p:spPr>
        <p:txBody>
          <a:bodyPr lIns="548640" tIns="45720" rIns="640080" bIns="45720" anchor="ctr">
            <a:noAutofit/>
          </a:bodyPr>
          <a:lstStyle>
            <a:lvl1pPr marL="228600" indent="-228600">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BABA829-D945-408C-AA88-F3AD0B553A5E}"/>
              </a:ext>
            </a:extLst>
          </p:cNvPr>
          <p:cNvSpPr>
            <a:spLocks noGrp="1"/>
          </p:cNvSpPr>
          <p:nvPr>
            <p:ph type="dt" sz="half" idx="10"/>
          </p:nvPr>
        </p:nvSpPr>
        <p:spPr/>
        <p:txBody>
          <a:bodyPr/>
          <a:lstStyle/>
          <a:p>
            <a:fld id="{1814D4E9-2EC6-4A8D-B16F-A2CEE228C3D8}" type="datetime1">
              <a:rPr lang="en-US" smtClean="0"/>
              <a:t>11/13/2023</a:t>
            </a:fld>
            <a:endParaRPr lang="en-US" sz="800" dirty="0"/>
          </a:p>
        </p:txBody>
      </p:sp>
      <p:sp>
        <p:nvSpPr>
          <p:cNvPr id="8" name="Footer Placeholder 7">
            <a:extLst>
              <a:ext uri="{FF2B5EF4-FFF2-40B4-BE49-F238E27FC236}">
                <a16:creationId xmlns:a16="http://schemas.microsoft.com/office/drawing/2014/main" id="{049FEBD1-F689-4D78-869A-144CEE512790}"/>
              </a:ext>
            </a:extLst>
          </p:cNvPr>
          <p:cNvSpPr>
            <a:spLocks noGrp="1"/>
          </p:cNvSpPr>
          <p:nvPr>
            <p:ph type="ftr" sz="quarter" idx="11"/>
          </p:nvPr>
        </p:nvSpPr>
        <p:spPr/>
        <p:txBody>
          <a:bodyPr/>
          <a:lstStyle/>
          <a:p>
            <a:endParaRPr lang="en-US" sz="800" dirty="0"/>
          </a:p>
        </p:txBody>
      </p:sp>
      <p:sp>
        <p:nvSpPr>
          <p:cNvPr id="9" name="Slide Number Placeholder 8">
            <a:extLst>
              <a:ext uri="{FF2B5EF4-FFF2-40B4-BE49-F238E27FC236}">
                <a16:creationId xmlns:a16="http://schemas.microsoft.com/office/drawing/2014/main" id="{091DCE0D-94A1-4265-95B7-B462B977DF16}"/>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2789056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A4E45B8-F851-4601-AFFE-235774A42D1B}"/>
              </a:ext>
            </a:extLst>
          </p:cNvPr>
          <p:cNvSpPr>
            <a:spLocks noGrp="1"/>
          </p:cNvSpPr>
          <p:nvPr>
            <p:ph type="dt" sz="half" idx="10"/>
          </p:nvPr>
        </p:nvSpPr>
        <p:spPr/>
        <p:txBody>
          <a:bodyPr/>
          <a:lstStyle/>
          <a:p>
            <a:fld id="{600DA011-139B-4C6E-B683-4999BEC0B426}" type="datetime1">
              <a:rPr lang="en-US" smtClean="0"/>
              <a:t>11/13/2023</a:t>
            </a:fld>
            <a:endParaRPr lang="en-US" sz="800" dirty="0"/>
          </a:p>
        </p:txBody>
      </p:sp>
      <p:sp>
        <p:nvSpPr>
          <p:cNvPr id="6" name="Footer Placeholder 5">
            <a:extLst>
              <a:ext uri="{FF2B5EF4-FFF2-40B4-BE49-F238E27FC236}">
                <a16:creationId xmlns:a16="http://schemas.microsoft.com/office/drawing/2014/main" id="{ACD3601E-FF66-4B6A-8967-611558DCA969}"/>
              </a:ext>
            </a:extLst>
          </p:cNvPr>
          <p:cNvSpPr>
            <a:spLocks noGrp="1"/>
          </p:cNvSpPr>
          <p:nvPr>
            <p:ph type="ftr" sz="quarter" idx="11"/>
          </p:nvPr>
        </p:nvSpPr>
        <p:spPr/>
        <p:txBody>
          <a:bodyPr/>
          <a:lstStyle/>
          <a:p>
            <a:endParaRPr lang="en-US" sz="800" dirty="0"/>
          </a:p>
        </p:txBody>
      </p:sp>
      <p:sp>
        <p:nvSpPr>
          <p:cNvPr id="7" name="Slide Number Placeholder 6">
            <a:extLst>
              <a:ext uri="{FF2B5EF4-FFF2-40B4-BE49-F238E27FC236}">
                <a16:creationId xmlns:a16="http://schemas.microsoft.com/office/drawing/2014/main" id="{0BDD8154-8969-44F1-B4E0-DA592A631247}"/>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6678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88F24C-F92E-4D97-A4D1-FD2F7F7EA5BE}"/>
              </a:ext>
            </a:extLst>
          </p:cNvPr>
          <p:cNvSpPr>
            <a:spLocks noGrp="1"/>
          </p:cNvSpPr>
          <p:nvPr>
            <p:ph sz="quarter" idx="13"/>
          </p:nvPr>
        </p:nvSpPr>
        <p:spPr>
          <a:xfrm>
            <a:off x="0" y="0"/>
            <a:ext cx="12192000" cy="6858000"/>
          </a:xfrm>
          <a:solidFill>
            <a:schemeClr val="bg2"/>
          </a:solidFill>
        </p:spPr>
        <p:txBody>
          <a:bodyPr/>
          <a:lstStyle/>
          <a:p>
            <a:pPr lvl="0"/>
            <a:r>
              <a:rPr lang="en-US"/>
              <a:t>Click to edit Master text styles</a:t>
            </a:r>
          </a:p>
        </p:txBody>
      </p:sp>
      <p:sp>
        <p:nvSpPr>
          <p:cNvPr id="8" name="Title 1">
            <a:extLst>
              <a:ext uri="{FF2B5EF4-FFF2-40B4-BE49-F238E27FC236}">
                <a16:creationId xmlns:a16="http://schemas.microsoft.com/office/drawing/2014/main" id="{219162B8-4BA3-423C-AB85-F739DB56468F}"/>
              </a:ext>
            </a:extLst>
          </p:cNvPr>
          <p:cNvSpPr>
            <a:spLocks noGrp="1"/>
          </p:cNvSpPr>
          <p:nvPr>
            <p:ph type="title" hasCustomPrompt="1"/>
          </p:nvPr>
        </p:nvSpPr>
        <p:spPr>
          <a:xfrm>
            <a:off x="891759" y="1946495"/>
            <a:ext cx="10408482" cy="2146695"/>
          </a:xfrm>
          <a:noFill/>
        </p:spPr>
        <p:txBody>
          <a:bodyPr lIns="365760" tIns="365760" rIns="365760" bIns="365760" anchor="ctr">
            <a:noAutofit/>
          </a:bodyPr>
          <a:lstStyle>
            <a:lvl1pPr algn="ctr">
              <a:defRPr sz="4400" b="1"/>
            </a:lvl1pPr>
          </a:lstStyle>
          <a:p>
            <a:r>
              <a:rPr lang="en-US" dirty="0"/>
              <a:t>Quote or Callout</a:t>
            </a:r>
          </a:p>
        </p:txBody>
      </p:sp>
      <p:sp>
        <p:nvSpPr>
          <p:cNvPr id="2" name="Date Placeholder 1">
            <a:extLst>
              <a:ext uri="{FF2B5EF4-FFF2-40B4-BE49-F238E27FC236}">
                <a16:creationId xmlns:a16="http://schemas.microsoft.com/office/drawing/2014/main" id="{ADC3974A-7AD6-41F6-89F7-6D8A04FA28A8}"/>
              </a:ext>
            </a:extLst>
          </p:cNvPr>
          <p:cNvSpPr>
            <a:spLocks noGrp="1"/>
          </p:cNvSpPr>
          <p:nvPr>
            <p:ph type="dt" sz="half" idx="10"/>
          </p:nvPr>
        </p:nvSpPr>
        <p:spPr/>
        <p:txBody>
          <a:bodyPr/>
          <a:lstStyle/>
          <a:p>
            <a:fld id="{A5375923-DABC-4ACA-95C5-9D9C501661DA}" type="datetime1">
              <a:rPr lang="en-US" smtClean="0"/>
              <a:t>11/13/2023</a:t>
            </a:fld>
            <a:endParaRPr lang="en-US" sz="800" dirty="0"/>
          </a:p>
        </p:txBody>
      </p:sp>
      <p:sp>
        <p:nvSpPr>
          <p:cNvPr id="9" name="Footer Placeholder 8">
            <a:extLst>
              <a:ext uri="{FF2B5EF4-FFF2-40B4-BE49-F238E27FC236}">
                <a16:creationId xmlns:a16="http://schemas.microsoft.com/office/drawing/2014/main" id="{F86DA5BC-74B5-4784-A601-29A5F3ED6DD2}"/>
              </a:ext>
            </a:extLst>
          </p:cNvPr>
          <p:cNvSpPr>
            <a:spLocks noGrp="1"/>
          </p:cNvSpPr>
          <p:nvPr>
            <p:ph type="ftr" sz="quarter" idx="11"/>
          </p:nvPr>
        </p:nvSpPr>
        <p:spPr/>
        <p:txBody>
          <a:bodyPr/>
          <a:lstStyle/>
          <a:p>
            <a:endParaRPr lang="en-US" sz="800" dirty="0"/>
          </a:p>
        </p:txBody>
      </p:sp>
      <p:sp>
        <p:nvSpPr>
          <p:cNvPr id="10" name="Slide Number Placeholder 9">
            <a:extLst>
              <a:ext uri="{FF2B5EF4-FFF2-40B4-BE49-F238E27FC236}">
                <a16:creationId xmlns:a16="http://schemas.microsoft.com/office/drawing/2014/main" id="{706CE953-0778-4E2E-A43C-A9C14DA58E7E}"/>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
        <p:nvSpPr>
          <p:cNvPr id="11" name="TextBox 10">
            <a:extLst>
              <a:ext uri="{FF2B5EF4-FFF2-40B4-BE49-F238E27FC236}">
                <a16:creationId xmlns:a16="http://schemas.microsoft.com/office/drawing/2014/main" id="{DCD0581B-EAD1-43A8-8BC2-819F63BC597B}"/>
              </a:ext>
            </a:extLst>
          </p:cNvPr>
          <p:cNvSpPr txBox="1"/>
          <p:nvPr userDrawn="1"/>
        </p:nvSpPr>
        <p:spPr>
          <a:xfrm>
            <a:off x="12309987" y="2512142"/>
            <a:ext cx="1347019" cy="707886"/>
          </a:xfrm>
          <a:prstGeom prst="rect">
            <a:avLst/>
          </a:prstGeom>
          <a:noFill/>
        </p:spPr>
        <p:txBody>
          <a:bodyPr wrap="square" rtlCol="0">
            <a:spAutoFit/>
          </a:bodyPr>
          <a:lstStyle/>
          <a:p>
            <a:pPr algn="l"/>
            <a:r>
              <a:rPr lang="en-US" sz="1000" dirty="0">
                <a:solidFill>
                  <a:schemeClr val="tx2"/>
                </a:solidFill>
              </a:rPr>
              <a:t>FYI: You can change the color of the large background box.</a:t>
            </a:r>
          </a:p>
        </p:txBody>
      </p:sp>
      <p:sp>
        <p:nvSpPr>
          <p:cNvPr id="7" name="Text Placeholder 6">
            <a:extLst>
              <a:ext uri="{FF2B5EF4-FFF2-40B4-BE49-F238E27FC236}">
                <a16:creationId xmlns:a16="http://schemas.microsoft.com/office/drawing/2014/main" id="{12851883-634E-410F-812B-DAB4791D1626}"/>
              </a:ext>
            </a:extLst>
          </p:cNvPr>
          <p:cNvSpPr>
            <a:spLocks noGrp="1"/>
          </p:cNvSpPr>
          <p:nvPr>
            <p:ph type="body" sz="quarter" idx="14" hasCustomPrompt="1"/>
          </p:nvPr>
        </p:nvSpPr>
        <p:spPr>
          <a:xfrm>
            <a:off x="877888" y="4100513"/>
            <a:ext cx="10433050" cy="314325"/>
          </a:xfrm>
        </p:spPr>
        <p:txBody>
          <a:bodyPr/>
          <a:lstStyle>
            <a:lvl1pPr marL="0" indent="0" algn="ctr">
              <a:buNone/>
              <a:defRPr sz="1600" b="1">
                <a:solidFill>
                  <a:schemeClr val="tx1"/>
                </a:solidFill>
              </a:defRPr>
            </a:lvl1pPr>
          </a:lstStyle>
          <a:p>
            <a:pPr lvl="0"/>
            <a:r>
              <a:rPr lang="en-US" dirty="0"/>
              <a:t>QUOTE CREDIT</a:t>
            </a:r>
          </a:p>
        </p:txBody>
      </p:sp>
    </p:spTree>
    <p:extLst>
      <p:ext uri="{BB962C8B-B14F-4D97-AF65-F5344CB8AC3E}">
        <p14:creationId xmlns:p14="http://schemas.microsoft.com/office/powerpoint/2010/main" val="125974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A71184-7319-4DF6-A55C-9C91A6745CFB}"/>
              </a:ext>
            </a:extLst>
          </p:cNvPr>
          <p:cNvSpPr/>
          <p:nvPr userDrawn="1"/>
        </p:nvSpPr>
        <p:spPr>
          <a:xfrm>
            <a:off x="267018" y="262531"/>
            <a:ext cx="11715116" cy="6314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E4E1CF0-9B72-430A-B2B8-3A61A7655E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35848" y="4250289"/>
            <a:ext cx="3720304" cy="762760"/>
          </a:xfrm>
          <a:prstGeom prst="rect">
            <a:avLst/>
          </a:prstGeom>
        </p:spPr>
      </p:pic>
      <p:sp>
        <p:nvSpPr>
          <p:cNvPr id="2" name="Title 1">
            <a:extLst>
              <a:ext uri="{FF2B5EF4-FFF2-40B4-BE49-F238E27FC236}">
                <a16:creationId xmlns:a16="http://schemas.microsoft.com/office/drawing/2014/main" id="{737D147F-5A75-40B6-996F-2B9F84578625}"/>
              </a:ext>
            </a:extLst>
          </p:cNvPr>
          <p:cNvSpPr>
            <a:spLocks noGrp="1"/>
          </p:cNvSpPr>
          <p:nvPr>
            <p:ph type="ctrTitle" hasCustomPrompt="1"/>
          </p:nvPr>
        </p:nvSpPr>
        <p:spPr>
          <a:xfrm>
            <a:off x="2143766" y="879904"/>
            <a:ext cx="7904467" cy="1909763"/>
          </a:xfrm>
        </p:spPr>
        <p:txBody>
          <a:bodyPr anchor="b"/>
          <a:lstStyle>
            <a:lvl1pPr algn="ctr">
              <a:defRPr sz="48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A055A2AE-EFC6-47C5-A727-94A0ACB2A4AF}"/>
              </a:ext>
            </a:extLst>
          </p:cNvPr>
          <p:cNvSpPr>
            <a:spLocks noGrp="1"/>
          </p:cNvSpPr>
          <p:nvPr>
            <p:ph type="subTitle" idx="1" hasCustomPrompt="1"/>
          </p:nvPr>
        </p:nvSpPr>
        <p:spPr>
          <a:xfrm>
            <a:off x="3579905" y="2868157"/>
            <a:ext cx="5032189" cy="712974"/>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Questions?</a:t>
            </a:r>
          </a:p>
        </p:txBody>
      </p:sp>
      <p:sp>
        <p:nvSpPr>
          <p:cNvPr id="5" name="Footer Placeholder 4">
            <a:extLst>
              <a:ext uri="{FF2B5EF4-FFF2-40B4-BE49-F238E27FC236}">
                <a16:creationId xmlns:a16="http://schemas.microsoft.com/office/drawing/2014/main" id="{0B7C1B0A-0347-4F0E-9A20-230528E1A3B1}"/>
              </a:ext>
            </a:extLst>
          </p:cNvPr>
          <p:cNvSpPr>
            <a:spLocks noGrp="1"/>
          </p:cNvSpPr>
          <p:nvPr>
            <p:ph type="ftr" sz="quarter" idx="11"/>
          </p:nvPr>
        </p:nvSpPr>
        <p:spPr>
          <a:xfrm>
            <a:off x="513976" y="6212066"/>
            <a:ext cx="9498836" cy="365125"/>
          </a:xfrm>
        </p:spPr>
        <p:txBody>
          <a:bodyPr/>
          <a:lstStyle>
            <a:lvl1pPr>
              <a:defRPr sz="800">
                <a:solidFill>
                  <a:schemeClr val="bg2"/>
                </a:solidFill>
              </a:defRPr>
            </a:lvl1pPr>
          </a:lstStyle>
          <a:p>
            <a:endParaRPr lang="en-US" dirty="0">
              <a:solidFill>
                <a:schemeClr val="bg2"/>
              </a:solidFill>
            </a:endParaRPr>
          </a:p>
        </p:txBody>
      </p:sp>
      <p:sp>
        <p:nvSpPr>
          <p:cNvPr id="6" name="Slide Number Placeholder 5">
            <a:extLst>
              <a:ext uri="{FF2B5EF4-FFF2-40B4-BE49-F238E27FC236}">
                <a16:creationId xmlns:a16="http://schemas.microsoft.com/office/drawing/2014/main" id="{163476F5-1C7A-4E64-B0E9-7EE66A71A28B}"/>
              </a:ext>
            </a:extLst>
          </p:cNvPr>
          <p:cNvSpPr>
            <a:spLocks noGrp="1"/>
          </p:cNvSpPr>
          <p:nvPr>
            <p:ph type="sldNum" sz="quarter" idx="12"/>
          </p:nvPr>
        </p:nvSpPr>
        <p:spPr>
          <a:xfrm>
            <a:off x="11209282" y="6188220"/>
            <a:ext cx="513716" cy="365125"/>
          </a:xfrm>
        </p:spPr>
        <p:txBody>
          <a:bodyPr lIns="0"/>
          <a:lstStyle>
            <a:lvl1pPr>
              <a:defRPr sz="800">
                <a:solidFill>
                  <a:schemeClr val="bg2"/>
                </a:solidFill>
              </a:defRPr>
            </a:lvl1pPr>
          </a:lstStyle>
          <a:p>
            <a:fld id="{E313472D-BFB5-4CCD-ACA0-2399B44D45C6}" type="slidenum">
              <a:rPr lang="en-US" smtClean="0"/>
              <a:pPr/>
              <a:t>‹#›</a:t>
            </a:fld>
            <a:endParaRPr lang="en-US" dirty="0"/>
          </a:p>
        </p:txBody>
      </p:sp>
      <p:sp>
        <p:nvSpPr>
          <p:cNvPr id="8" name="TextBox 7">
            <a:extLst>
              <a:ext uri="{FF2B5EF4-FFF2-40B4-BE49-F238E27FC236}">
                <a16:creationId xmlns:a16="http://schemas.microsoft.com/office/drawing/2014/main" id="{362EA007-BC65-47DB-8564-D8424AA5FDD0}"/>
              </a:ext>
            </a:extLst>
          </p:cNvPr>
          <p:cNvSpPr txBox="1"/>
          <p:nvPr userDrawn="1"/>
        </p:nvSpPr>
        <p:spPr>
          <a:xfrm>
            <a:off x="513976" y="6616304"/>
            <a:ext cx="2066185" cy="215444"/>
          </a:xfrm>
          <a:prstGeom prst="rect">
            <a:avLst/>
          </a:prstGeom>
          <a:noFill/>
        </p:spPr>
        <p:txBody>
          <a:bodyPr wrap="square" rtlCol="0" anchor="b">
            <a:spAutoFit/>
          </a:bodyPr>
          <a:lstStyle/>
          <a:p>
            <a:pPr marL="0" marR="0" algn="l">
              <a:spcBef>
                <a:spcPts val="0"/>
              </a:spcBef>
              <a:spcAft>
                <a:spcPts val="0"/>
              </a:spcAft>
            </a:pPr>
            <a:r>
              <a:rPr lang="en-US" sz="800" b="0" i="0" dirty="0">
                <a:solidFill>
                  <a:schemeClr val="tx1"/>
                </a:solidFill>
                <a:effectLst/>
                <a:latin typeface="Arial" panose="020B0604020202020204" pitchFamily="34" charset="0"/>
              </a:rPr>
              <a:t>© 2023 Nexben, Inc. All rights reserved.</a:t>
            </a:r>
          </a:p>
        </p:txBody>
      </p:sp>
    </p:spTree>
    <p:extLst>
      <p:ext uri="{BB962C8B-B14F-4D97-AF65-F5344CB8AC3E}">
        <p14:creationId xmlns:p14="http://schemas.microsoft.com/office/powerpoint/2010/main" val="75666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FB6E-D5F9-448D-8B86-C881B9AF66D1}"/>
              </a:ext>
            </a:extLst>
          </p:cNvPr>
          <p:cNvSpPr>
            <a:spLocks noGrp="1"/>
          </p:cNvSpPr>
          <p:nvPr>
            <p:ph type="title"/>
          </p:nvPr>
        </p:nvSpPr>
        <p:spPr/>
        <p:txBody>
          <a:bodyPr>
            <a:noAutofit/>
          </a:bodyPr>
          <a:lstStyle/>
          <a:p>
            <a:r>
              <a:rPr lang="en-US"/>
              <a:t>Click to edit Master title style</a:t>
            </a:r>
          </a:p>
        </p:txBody>
      </p:sp>
      <p:sp>
        <p:nvSpPr>
          <p:cNvPr id="3" name="Vertical Text Placeholder 2">
            <a:extLst>
              <a:ext uri="{FF2B5EF4-FFF2-40B4-BE49-F238E27FC236}">
                <a16:creationId xmlns:a16="http://schemas.microsoft.com/office/drawing/2014/main" id="{AF5A531D-EAA0-4470-9519-1FB81B40991C}"/>
              </a:ext>
            </a:extLst>
          </p:cNvPr>
          <p:cNvSpPr>
            <a:spLocks noGrp="1"/>
          </p:cNvSpPr>
          <p:nvPr>
            <p:ph type="body" orient="vert" idx="1"/>
          </p:nvPr>
        </p:nvSpPr>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ED111C-C904-4EF5-8640-EFCEC5FB982E}"/>
              </a:ext>
            </a:extLst>
          </p:cNvPr>
          <p:cNvSpPr>
            <a:spLocks noGrp="1"/>
          </p:cNvSpPr>
          <p:nvPr>
            <p:ph type="dt" sz="half" idx="10"/>
          </p:nvPr>
        </p:nvSpPr>
        <p:spPr/>
        <p:txBody>
          <a:bodyPr/>
          <a:lstStyle/>
          <a:p>
            <a:fld id="{23CD023C-C730-496B-BB89-140CB1BE5FF6}" type="datetime1">
              <a:rPr lang="en-US" smtClean="0"/>
              <a:t>11/13/2023</a:t>
            </a:fld>
            <a:endParaRPr lang="en-US" sz="800" dirty="0"/>
          </a:p>
        </p:txBody>
      </p:sp>
      <p:sp>
        <p:nvSpPr>
          <p:cNvPr id="8" name="Footer Placeholder 7">
            <a:extLst>
              <a:ext uri="{FF2B5EF4-FFF2-40B4-BE49-F238E27FC236}">
                <a16:creationId xmlns:a16="http://schemas.microsoft.com/office/drawing/2014/main" id="{5CEB9CC3-C571-4396-9DD6-12FE51528F61}"/>
              </a:ext>
            </a:extLst>
          </p:cNvPr>
          <p:cNvSpPr>
            <a:spLocks noGrp="1"/>
          </p:cNvSpPr>
          <p:nvPr>
            <p:ph type="ftr" sz="quarter" idx="11"/>
          </p:nvPr>
        </p:nvSpPr>
        <p:spPr/>
        <p:txBody>
          <a:bodyPr/>
          <a:lstStyle/>
          <a:p>
            <a:endParaRPr lang="en-US" sz="800" dirty="0"/>
          </a:p>
        </p:txBody>
      </p:sp>
      <p:sp>
        <p:nvSpPr>
          <p:cNvPr id="9" name="Slide Number Placeholder 8">
            <a:extLst>
              <a:ext uri="{FF2B5EF4-FFF2-40B4-BE49-F238E27FC236}">
                <a16:creationId xmlns:a16="http://schemas.microsoft.com/office/drawing/2014/main" id="{DC5EF385-9FB5-424F-BE66-7DB8323ECDFD}"/>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527496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C6007-5C8C-42E6-9B0D-37E64B2CEBC3}"/>
              </a:ext>
            </a:extLst>
          </p:cNvPr>
          <p:cNvSpPr>
            <a:spLocks noGrp="1"/>
          </p:cNvSpPr>
          <p:nvPr>
            <p:ph type="title" orient="vert"/>
          </p:nvPr>
        </p:nvSpPr>
        <p:spPr>
          <a:xfrm>
            <a:off x="8724900" y="365125"/>
            <a:ext cx="2628900" cy="5811838"/>
          </a:xfrm>
        </p:spPr>
        <p:txBody>
          <a:bodyPr vert="eaVert">
            <a:noAutofit/>
          </a:bodyPr>
          <a:lstStyle/>
          <a:p>
            <a:r>
              <a:rPr lang="en-US"/>
              <a:t>Click to edit Master title style</a:t>
            </a:r>
          </a:p>
        </p:txBody>
      </p:sp>
      <p:sp>
        <p:nvSpPr>
          <p:cNvPr id="3" name="Vertical Text Placeholder 2">
            <a:extLst>
              <a:ext uri="{FF2B5EF4-FFF2-40B4-BE49-F238E27FC236}">
                <a16:creationId xmlns:a16="http://schemas.microsoft.com/office/drawing/2014/main" id="{4F5767EF-9E0C-4221-BA1F-147A1E09FA85}"/>
              </a:ext>
            </a:extLst>
          </p:cNvPr>
          <p:cNvSpPr>
            <a:spLocks noGrp="1"/>
          </p:cNvSpPr>
          <p:nvPr>
            <p:ph type="body" orient="vert" idx="1"/>
          </p:nvPr>
        </p:nvSpPr>
        <p:spPr>
          <a:xfrm>
            <a:off x="838200" y="365125"/>
            <a:ext cx="7734300" cy="5811838"/>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65590-6D5E-444D-870B-944C81273F8A}"/>
              </a:ext>
            </a:extLst>
          </p:cNvPr>
          <p:cNvSpPr>
            <a:spLocks noGrp="1"/>
          </p:cNvSpPr>
          <p:nvPr>
            <p:ph type="dt" sz="half" idx="10"/>
          </p:nvPr>
        </p:nvSpPr>
        <p:spPr/>
        <p:txBody>
          <a:bodyPr/>
          <a:lstStyle/>
          <a:p>
            <a:fld id="{0C7C99BA-94F2-4524-87F4-C7E10A140F52}" type="datetime1">
              <a:rPr lang="en-US" smtClean="0"/>
              <a:t>11/13/2023</a:t>
            </a:fld>
            <a:endParaRPr lang="en-US" sz="800" dirty="0"/>
          </a:p>
        </p:txBody>
      </p:sp>
      <p:sp>
        <p:nvSpPr>
          <p:cNvPr id="8" name="Footer Placeholder 7">
            <a:extLst>
              <a:ext uri="{FF2B5EF4-FFF2-40B4-BE49-F238E27FC236}">
                <a16:creationId xmlns:a16="http://schemas.microsoft.com/office/drawing/2014/main" id="{717CE3B9-1B1E-4E23-A67C-000D91017D2D}"/>
              </a:ext>
            </a:extLst>
          </p:cNvPr>
          <p:cNvSpPr>
            <a:spLocks noGrp="1"/>
          </p:cNvSpPr>
          <p:nvPr>
            <p:ph type="ftr" sz="quarter" idx="11"/>
          </p:nvPr>
        </p:nvSpPr>
        <p:spPr/>
        <p:txBody>
          <a:bodyPr/>
          <a:lstStyle/>
          <a:p>
            <a:endParaRPr lang="en-US" sz="800" dirty="0"/>
          </a:p>
        </p:txBody>
      </p:sp>
      <p:sp>
        <p:nvSpPr>
          <p:cNvPr id="9" name="Slide Number Placeholder 8">
            <a:extLst>
              <a:ext uri="{FF2B5EF4-FFF2-40B4-BE49-F238E27FC236}">
                <a16:creationId xmlns:a16="http://schemas.microsoft.com/office/drawing/2014/main" id="{2215DA6C-31A3-4611-8BF1-A534BFB3AA04}"/>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971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C858-9B85-4C56-BB7C-5F40EEAAB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95E4BD-C344-475D-8D4D-96C572C65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DE3C3E-DCC4-4ADA-AB11-2FCB6E59EFE4}"/>
              </a:ext>
            </a:extLst>
          </p:cNvPr>
          <p:cNvSpPr>
            <a:spLocks noGrp="1"/>
          </p:cNvSpPr>
          <p:nvPr>
            <p:ph type="dt" sz="half" idx="10"/>
          </p:nvPr>
        </p:nvSpPr>
        <p:spPr/>
        <p:txBody>
          <a:bodyPr lIns="0"/>
          <a:lstStyle/>
          <a:p>
            <a:fld id="{EC450901-D6C6-455D-BF49-8DB72E3F3B9D}" type="datetime1">
              <a:rPr lang="en-US" smtClean="0"/>
              <a:t>11/13/2023</a:t>
            </a:fld>
            <a:endParaRPr lang="en-US" dirty="0"/>
          </a:p>
        </p:txBody>
      </p:sp>
      <p:sp>
        <p:nvSpPr>
          <p:cNvPr id="5" name="Footer Placeholder 4">
            <a:extLst>
              <a:ext uri="{FF2B5EF4-FFF2-40B4-BE49-F238E27FC236}">
                <a16:creationId xmlns:a16="http://schemas.microsoft.com/office/drawing/2014/main" id="{A31D9C4F-A459-4936-9D38-C596EB381B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FEF55D-E426-4A19-A1CA-1211A037B7D4}"/>
              </a:ext>
            </a:extLst>
          </p:cNvPr>
          <p:cNvSpPr>
            <a:spLocks noGrp="1"/>
          </p:cNvSpPr>
          <p:nvPr>
            <p:ph type="sldNum" sz="quarter" idx="12"/>
          </p:nvPr>
        </p:nvSpPr>
        <p:spPr/>
        <p:txBody>
          <a:bodyPr lIns="0"/>
          <a:lstStyle/>
          <a:p>
            <a:fld id="{E313472D-BFB5-4CCD-ACA0-2399B44D45C6}" type="slidenum">
              <a:rPr lang="en-US" smtClean="0"/>
              <a:t>‹#›</a:t>
            </a:fld>
            <a:endParaRPr lang="en-US" dirty="0"/>
          </a:p>
        </p:txBody>
      </p:sp>
    </p:spTree>
    <p:extLst>
      <p:ext uri="{BB962C8B-B14F-4D97-AF65-F5344CB8AC3E}">
        <p14:creationId xmlns:p14="http://schemas.microsoft.com/office/powerpoint/2010/main" val="289221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ABCC4-7C0A-4244-A973-D6B63265031C}"/>
              </a:ext>
            </a:extLst>
          </p:cNvPr>
          <p:cNvSpPr/>
          <p:nvPr userDrawn="1"/>
        </p:nvSpPr>
        <p:spPr>
          <a:xfrm>
            <a:off x="376187" y="384313"/>
            <a:ext cx="11461318" cy="5952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1D69DF38-8D04-4C9F-9C09-0C54DED34580}"/>
              </a:ext>
            </a:extLst>
          </p:cNvPr>
          <p:cNvSpPr>
            <a:spLocks noGrp="1"/>
          </p:cNvSpPr>
          <p:nvPr>
            <p:ph sz="quarter" idx="14" hasCustomPrompt="1"/>
          </p:nvPr>
        </p:nvSpPr>
        <p:spPr>
          <a:xfrm>
            <a:off x="7205663" y="1349375"/>
            <a:ext cx="3511550" cy="3841750"/>
          </a:xfrm>
        </p:spPr>
        <p:txBody>
          <a:bodyPr anchor="ctr"/>
          <a:lstStyle>
            <a:lvl1pPr algn="ctr">
              <a:buNone/>
              <a:defRPr/>
            </a:lvl1pPr>
          </a:lstStyle>
          <a:p>
            <a:pPr lvl="0"/>
            <a:r>
              <a:rPr lang="en-US" dirty="0"/>
              <a:t>Add icon here if applicable</a:t>
            </a:r>
          </a:p>
        </p:txBody>
      </p:sp>
      <p:sp>
        <p:nvSpPr>
          <p:cNvPr id="2" name="Title 1">
            <a:extLst>
              <a:ext uri="{FF2B5EF4-FFF2-40B4-BE49-F238E27FC236}">
                <a16:creationId xmlns:a16="http://schemas.microsoft.com/office/drawing/2014/main" id="{A46FB3A0-1E72-48E7-B47E-07AA1B6B32B6}"/>
              </a:ext>
            </a:extLst>
          </p:cNvPr>
          <p:cNvSpPr>
            <a:spLocks noGrp="1"/>
          </p:cNvSpPr>
          <p:nvPr>
            <p:ph type="title" hasCustomPrompt="1"/>
          </p:nvPr>
        </p:nvSpPr>
        <p:spPr>
          <a:xfrm>
            <a:off x="1241998" y="1785665"/>
            <a:ext cx="4864848" cy="1697317"/>
          </a:xfrm>
          <a:noFill/>
        </p:spPr>
        <p:txBody>
          <a:bodyPr lIns="91440" tIns="45720" rIns="91440" bIns="45720" anchor="b">
            <a:normAutofit/>
          </a:bodyPr>
          <a:lstStyle>
            <a:lvl1pPr algn="l">
              <a:defRPr sz="4800">
                <a:solidFill>
                  <a:schemeClr val="bg1"/>
                </a:solidFill>
                <a:latin typeface="+mn-lt"/>
              </a:defRPr>
            </a:lvl1pPr>
          </a:lstStyle>
          <a:p>
            <a:r>
              <a:rPr lang="en-US" dirty="0"/>
              <a:t>Click to add title</a:t>
            </a:r>
          </a:p>
        </p:txBody>
      </p:sp>
      <p:sp>
        <p:nvSpPr>
          <p:cNvPr id="3" name="Text Placeholder 2">
            <a:extLst>
              <a:ext uri="{FF2B5EF4-FFF2-40B4-BE49-F238E27FC236}">
                <a16:creationId xmlns:a16="http://schemas.microsoft.com/office/drawing/2014/main" id="{52E74FA7-FB01-4612-B1A7-AD0C2E0F6110}"/>
              </a:ext>
            </a:extLst>
          </p:cNvPr>
          <p:cNvSpPr>
            <a:spLocks noGrp="1"/>
          </p:cNvSpPr>
          <p:nvPr>
            <p:ph type="body" idx="1"/>
          </p:nvPr>
        </p:nvSpPr>
        <p:spPr>
          <a:xfrm>
            <a:off x="1241998" y="3657560"/>
            <a:ext cx="4864847" cy="988793"/>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92F357C1-C034-46B0-9E50-A89D701B44EE}"/>
              </a:ext>
            </a:extLst>
          </p:cNvPr>
          <p:cNvSpPr>
            <a:spLocks noGrp="1"/>
          </p:cNvSpPr>
          <p:nvPr>
            <p:ph type="dt" sz="half" idx="10"/>
          </p:nvPr>
        </p:nvSpPr>
        <p:spPr/>
        <p:txBody>
          <a:bodyPr/>
          <a:lstStyle/>
          <a:p>
            <a:fld id="{5DE432DC-D654-4488-A197-F79622DEA2BA}" type="datetime1">
              <a:rPr lang="en-US" smtClean="0"/>
              <a:t>11/13/2023</a:t>
            </a:fld>
            <a:endParaRPr lang="en-US" sz="800" dirty="0"/>
          </a:p>
        </p:txBody>
      </p:sp>
      <p:sp>
        <p:nvSpPr>
          <p:cNvPr id="10" name="Footer Placeholder 9">
            <a:extLst>
              <a:ext uri="{FF2B5EF4-FFF2-40B4-BE49-F238E27FC236}">
                <a16:creationId xmlns:a16="http://schemas.microsoft.com/office/drawing/2014/main" id="{384C87A7-8DDA-4F1B-8096-A5B9034CD84B}"/>
              </a:ext>
            </a:extLst>
          </p:cNvPr>
          <p:cNvSpPr>
            <a:spLocks noGrp="1"/>
          </p:cNvSpPr>
          <p:nvPr>
            <p:ph type="ftr" sz="quarter" idx="11"/>
          </p:nvPr>
        </p:nvSpPr>
        <p:spPr/>
        <p:txBody>
          <a:bodyPr/>
          <a:lstStyle/>
          <a:p>
            <a:endParaRPr lang="en-US" sz="800" dirty="0"/>
          </a:p>
        </p:txBody>
      </p:sp>
      <p:sp>
        <p:nvSpPr>
          <p:cNvPr id="12" name="Slide Number Placeholder 11">
            <a:extLst>
              <a:ext uri="{FF2B5EF4-FFF2-40B4-BE49-F238E27FC236}">
                <a16:creationId xmlns:a16="http://schemas.microsoft.com/office/drawing/2014/main" id="{73647442-3C21-4D3C-9545-3344B0E5039C}"/>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
        <p:nvSpPr>
          <p:cNvPr id="11" name="TextBox 10">
            <a:extLst>
              <a:ext uri="{FF2B5EF4-FFF2-40B4-BE49-F238E27FC236}">
                <a16:creationId xmlns:a16="http://schemas.microsoft.com/office/drawing/2014/main" id="{9E955033-D0A1-4729-890F-947993186DAC}"/>
              </a:ext>
            </a:extLst>
          </p:cNvPr>
          <p:cNvSpPr txBox="1"/>
          <p:nvPr userDrawn="1"/>
        </p:nvSpPr>
        <p:spPr>
          <a:xfrm>
            <a:off x="12290322" y="927083"/>
            <a:ext cx="1347019" cy="2554545"/>
          </a:xfrm>
          <a:prstGeom prst="rect">
            <a:avLst/>
          </a:prstGeom>
          <a:noFill/>
        </p:spPr>
        <p:txBody>
          <a:bodyPr wrap="square" rtlCol="0">
            <a:spAutoFit/>
          </a:bodyPr>
          <a:lstStyle/>
          <a:p>
            <a:pPr algn="l"/>
            <a:r>
              <a:rPr lang="en-US" sz="1000" dirty="0"/>
              <a:t>To add an icon to this slide, choose the button on the second row, all the way to the right (duck with leaf). Browse from PowerPoint’s library and insert. </a:t>
            </a:r>
          </a:p>
          <a:p>
            <a:pPr algn="l"/>
            <a:endParaRPr lang="en-US" sz="1000" dirty="0"/>
          </a:p>
          <a:p>
            <a:pPr algn="l"/>
            <a:r>
              <a:rPr lang="en-US" sz="1000" dirty="0"/>
              <a:t>You will need to enlarge the icon to make it fit in the space nicely, and change the Fill Color to white.</a:t>
            </a:r>
          </a:p>
        </p:txBody>
      </p:sp>
    </p:spTree>
    <p:extLst>
      <p:ext uri="{BB962C8B-B14F-4D97-AF65-F5344CB8AC3E}">
        <p14:creationId xmlns:p14="http://schemas.microsoft.com/office/powerpoint/2010/main" val="375880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ABCC4-7C0A-4244-A973-D6B63265031C}"/>
              </a:ext>
            </a:extLst>
          </p:cNvPr>
          <p:cNvSpPr/>
          <p:nvPr userDrawn="1"/>
        </p:nvSpPr>
        <p:spPr>
          <a:xfrm>
            <a:off x="376187" y="384313"/>
            <a:ext cx="11461318" cy="5952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1D69DF38-8D04-4C9F-9C09-0C54DED34580}"/>
              </a:ext>
            </a:extLst>
          </p:cNvPr>
          <p:cNvSpPr>
            <a:spLocks noGrp="1"/>
          </p:cNvSpPr>
          <p:nvPr>
            <p:ph sz="quarter" idx="14" hasCustomPrompt="1"/>
          </p:nvPr>
        </p:nvSpPr>
        <p:spPr>
          <a:xfrm>
            <a:off x="7205663" y="1349375"/>
            <a:ext cx="3511550" cy="3841750"/>
          </a:xfrm>
        </p:spPr>
        <p:txBody>
          <a:bodyPr anchor="ctr"/>
          <a:lstStyle>
            <a:lvl1pPr algn="ctr">
              <a:buNone/>
              <a:defRPr/>
            </a:lvl1pPr>
          </a:lstStyle>
          <a:p>
            <a:pPr lvl="0"/>
            <a:r>
              <a:rPr lang="en-US" dirty="0"/>
              <a:t>Add icon here if applicable</a:t>
            </a:r>
          </a:p>
        </p:txBody>
      </p:sp>
      <p:sp>
        <p:nvSpPr>
          <p:cNvPr id="2" name="Title 1">
            <a:extLst>
              <a:ext uri="{FF2B5EF4-FFF2-40B4-BE49-F238E27FC236}">
                <a16:creationId xmlns:a16="http://schemas.microsoft.com/office/drawing/2014/main" id="{A46FB3A0-1E72-48E7-B47E-07AA1B6B32B6}"/>
              </a:ext>
            </a:extLst>
          </p:cNvPr>
          <p:cNvSpPr>
            <a:spLocks noGrp="1"/>
          </p:cNvSpPr>
          <p:nvPr>
            <p:ph type="title" hasCustomPrompt="1"/>
          </p:nvPr>
        </p:nvSpPr>
        <p:spPr>
          <a:xfrm>
            <a:off x="1241998" y="1785665"/>
            <a:ext cx="4864848" cy="1697317"/>
          </a:xfrm>
          <a:noFill/>
        </p:spPr>
        <p:txBody>
          <a:bodyPr lIns="91440" tIns="45720" rIns="91440" bIns="45720" anchor="b">
            <a:normAutofit/>
          </a:bodyPr>
          <a:lstStyle>
            <a:lvl1pPr algn="l">
              <a:defRPr sz="4800">
                <a:solidFill>
                  <a:schemeClr val="bg1"/>
                </a:solidFill>
                <a:latin typeface="+mn-lt"/>
              </a:defRPr>
            </a:lvl1pPr>
          </a:lstStyle>
          <a:p>
            <a:r>
              <a:rPr lang="en-US" dirty="0"/>
              <a:t>Click to add title</a:t>
            </a:r>
          </a:p>
        </p:txBody>
      </p:sp>
      <p:sp>
        <p:nvSpPr>
          <p:cNvPr id="3" name="Text Placeholder 2">
            <a:extLst>
              <a:ext uri="{FF2B5EF4-FFF2-40B4-BE49-F238E27FC236}">
                <a16:creationId xmlns:a16="http://schemas.microsoft.com/office/drawing/2014/main" id="{52E74FA7-FB01-4612-B1A7-AD0C2E0F6110}"/>
              </a:ext>
            </a:extLst>
          </p:cNvPr>
          <p:cNvSpPr>
            <a:spLocks noGrp="1"/>
          </p:cNvSpPr>
          <p:nvPr>
            <p:ph type="body" idx="1"/>
          </p:nvPr>
        </p:nvSpPr>
        <p:spPr>
          <a:xfrm>
            <a:off x="1241998" y="3657560"/>
            <a:ext cx="4864847" cy="988793"/>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92F357C1-C034-46B0-9E50-A89D701B44EE}"/>
              </a:ext>
            </a:extLst>
          </p:cNvPr>
          <p:cNvSpPr>
            <a:spLocks noGrp="1"/>
          </p:cNvSpPr>
          <p:nvPr>
            <p:ph type="dt" sz="half" idx="10"/>
          </p:nvPr>
        </p:nvSpPr>
        <p:spPr/>
        <p:txBody>
          <a:bodyPr/>
          <a:lstStyle/>
          <a:p>
            <a:fld id="{C3712201-C000-472D-80E6-79E4E2E3D905}" type="datetime1">
              <a:rPr lang="en-US" smtClean="0"/>
              <a:t>11/13/2023</a:t>
            </a:fld>
            <a:endParaRPr lang="en-US" sz="800" dirty="0"/>
          </a:p>
        </p:txBody>
      </p:sp>
      <p:sp>
        <p:nvSpPr>
          <p:cNvPr id="10" name="Footer Placeholder 9">
            <a:extLst>
              <a:ext uri="{FF2B5EF4-FFF2-40B4-BE49-F238E27FC236}">
                <a16:creationId xmlns:a16="http://schemas.microsoft.com/office/drawing/2014/main" id="{384C87A7-8DDA-4F1B-8096-A5B9034CD84B}"/>
              </a:ext>
            </a:extLst>
          </p:cNvPr>
          <p:cNvSpPr>
            <a:spLocks noGrp="1"/>
          </p:cNvSpPr>
          <p:nvPr>
            <p:ph type="ftr" sz="quarter" idx="11"/>
          </p:nvPr>
        </p:nvSpPr>
        <p:spPr/>
        <p:txBody>
          <a:bodyPr/>
          <a:lstStyle/>
          <a:p>
            <a:endParaRPr lang="en-US" sz="800" dirty="0"/>
          </a:p>
        </p:txBody>
      </p:sp>
      <p:sp>
        <p:nvSpPr>
          <p:cNvPr id="12" name="Slide Number Placeholder 11">
            <a:extLst>
              <a:ext uri="{FF2B5EF4-FFF2-40B4-BE49-F238E27FC236}">
                <a16:creationId xmlns:a16="http://schemas.microsoft.com/office/drawing/2014/main" id="{73647442-3C21-4D3C-9545-3344B0E5039C}"/>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305099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ABCC4-7C0A-4244-A973-D6B63265031C}"/>
              </a:ext>
            </a:extLst>
          </p:cNvPr>
          <p:cNvSpPr/>
          <p:nvPr userDrawn="1"/>
        </p:nvSpPr>
        <p:spPr>
          <a:xfrm>
            <a:off x="376187" y="384313"/>
            <a:ext cx="11461318" cy="5952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1D69DF38-8D04-4C9F-9C09-0C54DED34580}"/>
              </a:ext>
            </a:extLst>
          </p:cNvPr>
          <p:cNvSpPr>
            <a:spLocks noGrp="1"/>
          </p:cNvSpPr>
          <p:nvPr>
            <p:ph sz="quarter" idx="14" hasCustomPrompt="1"/>
          </p:nvPr>
        </p:nvSpPr>
        <p:spPr>
          <a:xfrm>
            <a:off x="7205663" y="1349375"/>
            <a:ext cx="3511550" cy="3841750"/>
          </a:xfrm>
        </p:spPr>
        <p:txBody>
          <a:bodyPr anchor="ctr"/>
          <a:lstStyle>
            <a:lvl1pPr algn="ctr">
              <a:buNone/>
              <a:defRPr/>
            </a:lvl1pPr>
          </a:lstStyle>
          <a:p>
            <a:pPr lvl="0"/>
            <a:r>
              <a:rPr lang="en-US" dirty="0"/>
              <a:t>Add icon here if applicable</a:t>
            </a:r>
          </a:p>
        </p:txBody>
      </p:sp>
      <p:sp>
        <p:nvSpPr>
          <p:cNvPr id="2" name="Title 1">
            <a:extLst>
              <a:ext uri="{FF2B5EF4-FFF2-40B4-BE49-F238E27FC236}">
                <a16:creationId xmlns:a16="http://schemas.microsoft.com/office/drawing/2014/main" id="{A46FB3A0-1E72-48E7-B47E-07AA1B6B32B6}"/>
              </a:ext>
            </a:extLst>
          </p:cNvPr>
          <p:cNvSpPr>
            <a:spLocks noGrp="1"/>
          </p:cNvSpPr>
          <p:nvPr>
            <p:ph type="title" hasCustomPrompt="1"/>
          </p:nvPr>
        </p:nvSpPr>
        <p:spPr>
          <a:xfrm>
            <a:off x="1241998" y="1785665"/>
            <a:ext cx="4864848" cy="1697317"/>
          </a:xfrm>
          <a:noFill/>
        </p:spPr>
        <p:txBody>
          <a:bodyPr lIns="91440" tIns="45720" rIns="91440" bIns="45720" anchor="b">
            <a:normAutofit/>
          </a:bodyPr>
          <a:lstStyle>
            <a:lvl1pPr algn="l">
              <a:defRPr sz="4800">
                <a:solidFill>
                  <a:schemeClr val="bg1"/>
                </a:solidFill>
                <a:latin typeface="+mn-lt"/>
              </a:defRPr>
            </a:lvl1pPr>
          </a:lstStyle>
          <a:p>
            <a:r>
              <a:rPr lang="en-US" dirty="0"/>
              <a:t>Click to add title</a:t>
            </a:r>
          </a:p>
        </p:txBody>
      </p:sp>
      <p:sp>
        <p:nvSpPr>
          <p:cNvPr id="3" name="Text Placeholder 2">
            <a:extLst>
              <a:ext uri="{FF2B5EF4-FFF2-40B4-BE49-F238E27FC236}">
                <a16:creationId xmlns:a16="http://schemas.microsoft.com/office/drawing/2014/main" id="{52E74FA7-FB01-4612-B1A7-AD0C2E0F6110}"/>
              </a:ext>
            </a:extLst>
          </p:cNvPr>
          <p:cNvSpPr>
            <a:spLocks noGrp="1"/>
          </p:cNvSpPr>
          <p:nvPr>
            <p:ph type="body" idx="1"/>
          </p:nvPr>
        </p:nvSpPr>
        <p:spPr>
          <a:xfrm>
            <a:off x="1241998" y="3657560"/>
            <a:ext cx="4864847" cy="988793"/>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92F357C1-C034-46B0-9E50-A89D701B44EE}"/>
              </a:ext>
            </a:extLst>
          </p:cNvPr>
          <p:cNvSpPr>
            <a:spLocks noGrp="1"/>
          </p:cNvSpPr>
          <p:nvPr>
            <p:ph type="dt" sz="half" idx="10"/>
          </p:nvPr>
        </p:nvSpPr>
        <p:spPr/>
        <p:txBody>
          <a:bodyPr/>
          <a:lstStyle/>
          <a:p>
            <a:fld id="{693034E2-FED7-4E58-B2C0-D004BEC8813F}" type="datetime1">
              <a:rPr lang="en-US" smtClean="0"/>
              <a:t>11/13/2023</a:t>
            </a:fld>
            <a:endParaRPr lang="en-US" sz="800" dirty="0"/>
          </a:p>
        </p:txBody>
      </p:sp>
      <p:sp>
        <p:nvSpPr>
          <p:cNvPr id="10" name="Footer Placeholder 9">
            <a:extLst>
              <a:ext uri="{FF2B5EF4-FFF2-40B4-BE49-F238E27FC236}">
                <a16:creationId xmlns:a16="http://schemas.microsoft.com/office/drawing/2014/main" id="{384C87A7-8DDA-4F1B-8096-A5B9034CD84B}"/>
              </a:ext>
            </a:extLst>
          </p:cNvPr>
          <p:cNvSpPr>
            <a:spLocks noGrp="1"/>
          </p:cNvSpPr>
          <p:nvPr>
            <p:ph type="ftr" sz="quarter" idx="11"/>
          </p:nvPr>
        </p:nvSpPr>
        <p:spPr/>
        <p:txBody>
          <a:bodyPr/>
          <a:lstStyle/>
          <a:p>
            <a:endParaRPr lang="en-US" sz="800" dirty="0"/>
          </a:p>
        </p:txBody>
      </p:sp>
      <p:sp>
        <p:nvSpPr>
          <p:cNvPr id="12" name="Slide Number Placeholder 11">
            <a:extLst>
              <a:ext uri="{FF2B5EF4-FFF2-40B4-BE49-F238E27FC236}">
                <a16:creationId xmlns:a16="http://schemas.microsoft.com/office/drawing/2014/main" id="{73647442-3C21-4D3C-9545-3344B0E5039C}"/>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247265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ABCC4-7C0A-4244-A973-D6B63265031C}"/>
              </a:ext>
            </a:extLst>
          </p:cNvPr>
          <p:cNvSpPr/>
          <p:nvPr userDrawn="1"/>
        </p:nvSpPr>
        <p:spPr>
          <a:xfrm>
            <a:off x="376187" y="384313"/>
            <a:ext cx="11461318" cy="59527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1D69DF38-8D04-4C9F-9C09-0C54DED34580}"/>
              </a:ext>
            </a:extLst>
          </p:cNvPr>
          <p:cNvSpPr>
            <a:spLocks noGrp="1"/>
          </p:cNvSpPr>
          <p:nvPr>
            <p:ph sz="quarter" idx="14" hasCustomPrompt="1"/>
          </p:nvPr>
        </p:nvSpPr>
        <p:spPr>
          <a:xfrm>
            <a:off x="7205663" y="1349375"/>
            <a:ext cx="3511550" cy="3841750"/>
          </a:xfrm>
        </p:spPr>
        <p:txBody>
          <a:bodyPr anchor="ctr"/>
          <a:lstStyle>
            <a:lvl1pPr algn="ctr">
              <a:buNone/>
              <a:defRPr/>
            </a:lvl1pPr>
          </a:lstStyle>
          <a:p>
            <a:pPr lvl="0"/>
            <a:r>
              <a:rPr lang="en-US" dirty="0"/>
              <a:t>Add icon here if applicable</a:t>
            </a:r>
          </a:p>
        </p:txBody>
      </p:sp>
      <p:sp>
        <p:nvSpPr>
          <p:cNvPr id="2" name="Title 1">
            <a:extLst>
              <a:ext uri="{FF2B5EF4-FFF2-40B4-BE49-F238E27FC236}">
                <a16:creationId xmlns:a16="http://schemas.microsoft.com/office/drawing/2014/main" id="{A46FB3A0-1E72-48E7-B47E-07AA1B6B32B6}"/>
              </a:ext>
            </a:extLst>
          </p:cNvPr>
          <p:cNvSpPr>
            <a:spLocks noGrp="1"/>
          </p:cNvSpPr>
          <p:nvPr>
            <p:ph type="title" hasCustomPrompt="1"/>
          </p:nvPr>
        </p:nvSpPr>
        <p:spPr>
          <a:xfrm>
            <a:off x="1241998" y="1785665"/>
            <a:ext cx="4864848" cy="1697317"/>
          </a:xfrm>
          <a:noFill/>
        </p:spPr>
        <p:txBody>
          <a:bodyPr lIns="91440" tIns="45720" rIns="91440" bIns="45720" anchor="b">
            <a:normAutofit/>
          </a:bodyPr>
          <a:lstStyle>
            <a:lvl1pPr algn="l">
              <a:defRPr sz="4800">
                <a:solidFill>
                  <a:schemeClr val="bg1"/>
                </a:solidFill>
                <a:latin typeface="+mn-lt"/>
              </a:defRPr>
            </a:lvl1pPr>
          </a:lstStyle>
          <a:p>
            <a:r>
              <a:rPr lang="en-US" dirty="0"/>
              <a:t>Click to add title</a:t>
            </a:r>
          </a:p>
        </p:txBody>
      </p:sp>
      <p:sp>
        <p:nvSpPr>
          <p:cNvPr id="3" name="Text Placeholder 2">
            <a:extLst>
              <a:ext uri="{FF2B5EF4-FFF2-40B4-BE49-F238E27FC236}">
                <a16:creationId xmlns:a16="http://schemas.microsoft.com/office/drawing/2014/main" id="{52E74FA7-FB01-4612-B1A7-AD0C2E0F6110}"/>
              </a:ext>
            </a:extLst>
          </p:cNvPr>
          <p:cNvSpPr>
            <a:spLocks noGrp="1"/>
          </p:cNvSpPr>
          <p:nvPr>
            <p:ph type="body" idx="1"/>
          </p:nvPr>
        </p:nvSpPr>
        <p:spPr>
          <a:xfrm>
            <a:off x="1241998" y="3657560"/>
            <a:ext cx="4864847" cy="988793"/>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92F357C1-C034-46B0-9E50-A89D701B44EE}"/>
              </a:ext>
            </a:extLst>
          </p:cNvPr>
          <p:cNvSpPr>
            <a:spLocks noGrp="1"/>
          </p:cNvSpPr>
          <p:nvPr>
            <p:ph type="dt" sz="half" idx="10"/>
          </p:nvPr>
        </p:nvSpPr>
        <p:spPr/>
        <p:txBody>
          <a:bodyPr/>
          <a:lstStyle/>
          <a:p>
            <a:fld id="{A9DAFEB5-910D-4316-82D1-89AE7D15A0C2}" type="datetime1">
              <a:rPr lang="en-US" smtClean="0"/>
              <a:t>11/13/2023</a:t>
            </a:fld>
            <a:endParaRPr lang="en-US" sz="800" dirty="0"/>
          </a:p>
        </p:txBody>
      </p:sp>
      <p:sp>
        <p:nvSpPr>
          <p:cNvPr id="10" name="Footer Placeholder 9">
            <a:extLst>
              <a:ext uri="{FF2B5EF4-FFF2-40B4-BE49-F238E27FC236}">
                <a16:creationId xmlns:a16="http://schemas.microsoft.com/office/drawing/2014/main" id="{384C87A7-8DDA-4F1B-8096-A5B9034CD84B}"/>
              </a:ext>
            </a:extLst>
          </p:cNvPr>
          <p:cNvSpPr>
            <a:spLocks noGrp="1"/>
          </p:cNvSpPr>
          <p:nvPr>
            <p:ph type="ftr" sz="quarter" idx="11"/>
          </p:nvPr>
        </p:nvSpPr>
        <p:spPr/>
        <p:txBody>
          <a:bodyPr/>
          <a:lstStyle/>
          <a:p>
            <a:endParaRPr lang="en-US" sz="800" dirty="0"/>
          </a:p>
        </p:txBody>
      </p:sp>
      <p:sp>
        <p:nvSpPr>
          <p:cNvPr id="12" name="Slide Number Placeholder 11">
            <a:extLst>
              <a:ext uri="{FF2B5EF4-FFF2-40B4-BE49-F238E27FC236}">
                <a16:creationId xmlns:a16="http://schemas.microsoft.com/office/drawing/2014/main" id="{73647442-3C21-4D3C-9545-3344B0E5039C}"/>
              </a:ext>
            </a:extLst>
          </p:cNvPr>
          <p:cNvSpPr>
            <a:spLocks noGrp="1"/>
          </p:cNvSpPr>
          <p:nvPr>
            <p:ph type="sldNum" sz="quarter" idx="12"/>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422199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E26BD6-57AA-49A3-A53F-97DD56930D2E}"/>
              </a:ext>
            </a:extLst>
          </p:cNvPr>
          <p:cNvSpPr/>
          <p:nvPr userDrawn="1"/>
        </p:nvSpPr>
        <p:spPr>
          <a:xfrm>
            <a:off x="2838680" y="521465"/>
            <a:ext cx="8938351" cy="54166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4317BCCA-F9E1-46EF-B713-899B4E168D78}"/>
              </a:ext>
            </a:extLst>
          </p:cNvPr>
          <p:cNvSpPr txBox="1">
            <a:spLocks/>
          </p:cNvSpPr>
          <p:nvPr userDrawn="1"/>
        </p:nvSpPr>
        <p:spPr>
          <a:xfrm>
            <a:off x="294578" y="800657"/>
            <a:ext cx="1743550" cy="5668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accent2"/>
                </a:solidFill>
                <a:latin typeface="Georgia" panose="02040502050405020303" pitchFamily="18" charset="0"/>
                <a:ea typeface="Malgun Gothic" panose="020B0503020000020004" pitchFamily="34" charset="-127"/>
                <a:cs typeface="Ebrima" panose="02000000000000000000" pitchFamily="2" charset="0"/>
              </a:defRPr>
            </a:lvl1pPr>
          </a:lstStyle>
          <a:p>
            <a:r>
              <a:rPr lang="en-US" sz="3200" b="1" dirty="0">
                <a:solidFill>
                  <a:schemeClr val="tx2"/>
                </a:solidFill>
                <a:latin typeface="+mn-lt"/>
              </a:rPr>
              <a:t>Agenda</a:t>
            </a:r>
          </a:p>
        </p:txBody>
      </p:sp>
      <p:sp>
        <p:nvSpPr>
          <p:cNvPr id="18" name="Text Placeholder 17">
            <a:extLst>
              <a:ext uri="{FF2B5EF4-FFF2-40B4-BE49-F238E27FC236}">
                <a16:creationId xmlns:a16="http://schemas.microsoft.com/office/drawing/2014/main" id="{3B359508-2BC4-4708-9507-1A657E9A4B71}"/>
              </a:ext>
            </a:extLst>
          </p:cNvPr>
          <p:cNvSpPr>
            <a:spLocks noGrp="1"/>
          </p:cNvSpPr>
          <p:nvPr>
            <p:ph type="body" sz="quarter" idx="13" hasCustomPrompt="1"/>
          </p:nvPr>
        </p:nvSpPr>
        <p:spPr>
          <a:xfrm>
            <a:off x="3608864" y="958385"/>
            <a:ext cx="516283" cy="516283"/>
          </a:xfrm>
          <a:prstGeom prst="rect">
            <a:avLst/>
          </a:prstGeom>
          <a:ln>
            <a:noFill/>
          </a:ln>
        </p:spPr>
        <p:txBody>
          <a:bodyPr lIns="0" tIns="0" rIns="0" bIns="0" anchor="ctr"/>
          <a:lstStyle>
            <a:lvl1pPr algn="ctr">
              <a:buNone/>
              <a:defRPr sz="2400" b="1">
                <a:solidFill>
                  <a:schemeClr val="accent1"/>
                </a:solidFill>
              </a:defRPr>
            </a:lvl1pPr>
          </a:lstStyle>
          <a:p>
            <a:pPr lvl="0"/>
            <a:r>
              <a:rPr lang="en-US" dirty="0"/>
              <a:t>1.</a:t>
            </a:r>
          </a:p>
        </p:txBody>
      </p:sp>
      <p:sp>
        <p:nvSpPr>
          <p:cNvPr id="19" name="Text Placeholder 17">
            <a:extLst>
              <a:ext uri="{FF2B5EF4-FFF2-40B4-BE49-F238E27FC236}">
                <a16:creationId xmlns:a16="http://schemas.microsoft.com/office/drawing/2014/main" id="{3A73182B-A640-4471-8A40-BACF103E1590}"/>
              </a:ext>
            </a:extLst>
          </p:cNvPr>
          <p:cNvSpPr>
            <a:spLocks noGrp="1"/>
          </p:cNvSpPr>
          <p:nvPr>
            <p:ph type="body" sz="quarter" idx="14" hasCustomPrompt="1"/>
          </p:nvPr>
        </p:nvSpPr>
        <p:spPr>
          <a:xfrm>
            <a:off x="3608864" y="1896973"/>
            <a:ext cx="516283" cy="516283"/>
          </a:xfrm>
          <a:prstGeom prst="rect">
            <a:avLst/>
          </a:prstGeom>
          <a:ln>
            <a:noFill/>
          </a:ln>
        </p:spPr>
        <p:txBody>
          <a:bodyPr lIns="0" tIns="0" rIns="0" bIns="0" anchor="ctr"/>
          <a:lstStyle>
            <a:lvl1pPr algn="ctr">
              <a:buNone/>
              <a:defRPr sz="2400" b="1">
                <a:solidFill>
                  <a:schemeClr val="accent1"/>
                </a:solidFill>
              </a:defRPr>
            </a:lvl1pPr>
          </a:lstStyle>
          <a:p>
            <a:pPr lvl="0"/>
            <a:r>
              <a:rPr lang="en-US" dirty="0"/>
              <a:t>2.</a:t>
            </a:r>
          </a:p>
        </p:txBody>
      </p:sp>
      <p:sp>
        <p:nvSpPr>
          <p:cNvPr id="20" name="Text Placeholder 17">
            <a:extLst>
              <a:ext uri="{FF2B5EF4-FFF2-40B4-BE49-F238E27FC236}">
                <a16:creationId xmlns:a16="http://schemas.microsoft.com/office/drawing/2014/main" id="{E8B21AFE-3740-4885-B224-14766BF338BD}"/>
              </a:ext>
            </a:extLst>
          </p:cNvPr>
          <p:cNvSpPr>
            <a:spLocks noGrp="1"/>
          </p:cNvSpPr>
          <p:nvPr>
            <p:ph type="body" sz="quarter" idx="15" hasCustomPrompt="1"/>
          </p:nvPr>
        </p:nvSpPr>
        <p:spPr>
          <a:xfrm>
            <a:off x="3608863" y="2835561"/>
            <a:ext cx="516283" cy="516283"/>
          </a:xfrm>
          <a:prstGeom prst="rect">
            <a:avLst/>
          </a:prstGeom>
          <a:ln>
            <a:noFill/>
          </a:ln>
        </p:spPr>
        <p:txBody>
          <a:bodyPr lIns="0" tIns="0" rIns="0" bIns="0" anchor="ctr"/>
          <a:lstStyle>
            <a:lvl1pPr algn="ctr">
              <a:buNone/>
              <a:defRPr sz="2400" b="1">
                <a:solidFill>
                  <a:schemeClr val="accent1"/>
                </a:solidFill>
              </a:defRPr>
            </a:lvl1pPr>
          </a:lstStyle>
          <a:p>
            <a:pPr lvl="0"/>
            <a:r>
              <a:rPr lang="en-US" dirty="0"/>
              <a:t>3.</a:t>
            </a:r>
          </a:p>
        </p:txBody>
      </p:sp>
      <p:sp>
        <p:nvSpPr>
          <p:cNvPr id="21" name="Text Placeholder 17">
            <a:extLst>
              <a:ext uri="{FF2B5EF4-FFF2-40B4-BE49-F238E27FC236}">
                <a16:creationId xmlns:a16="http://schemas.microsoft.com/office/drawing/2014/main" id="{05E07872-9DCE-4829-BA8B-E753F89723D2}"/>
              </a:ext>
            </a:extLst>
          </p:cNvPr>
          <p:cNvSpPr>
            <a:spLocks noGrp="1"/>
          </p:cNvSpPr>
          <p:nvPr>
            <p:ph type="body" sz="quarter" idx="16" hasCustomPrompt="1"/>
          </p:nvPr>
        </p:nvSpPr>
        <p:spPr>
          <a:xfrm>
            <a:off x="3608862" y="3774149"/>
            <a:ext cx="516283" cy="516283"/>
          </a:xfrm>
          <a:prstGeom prst="rect">
            <a:avLst/>
          </a:prstGeom>
          <a:ln>
            <a:noFill/>
          </a:ln>
        </p:spPr>
        <p:txBody>
          <a:bodyPr lIns="0" tIns="0" rIns="0" bIns="0" anchor="ctr"/>
          <a:lstStyle>
            <a:lvl1pPr algn="ctr">
              <a:buNone/>
              <a:defRPr sz="2400" b="1">
                <a:solidFill>
                  <a:schemeClr val="accent1"/>
                </a:solidFill>
              </a:defRPr>
            </a:lvl1pPr>
          </a:lstStyle>
          <a:p>
            <a:pPr lvl="0"/>
            <a:r>
              <a:rPr lang="en-US" dirty="0"/>
              <a:t>4.</a:t>
            </a:r>
          </a:p>
        </p:txBody>
      </p:sp>
      <p:sp>
        <p:nvSpPr>
          <p:cNvPr id="22" name="Text Placeholder 17">
            <a:extLst>
              <a:ext uri="{FF2B5EF4-FFF2-40B4-BE49-F238E27FC236}">
                <a16:creationId xmlns:a16="http://schemas.microsoft.com/office/drawing/2014/main" id="{2ED88E63-E4DA-458B-A524-8B7E8DD46193}"/>
              </a:ext>
            </a:extLst>
          </p:cNvPr>
          <p:cNvSpPr>
            <a:spLocks noGrp="1"/>
          </p:cNvSpPr>
          <p:nvPr>
            <p:ph type="body" sz="quarter" idx="17" hasCustomPrompt="1"/>
          </p:nvPr>
        </p:nvSpPr>
        <p:spPr>
          <a:xfrm>
            <a:off x="3608862" y="4712735"/>
            <a:ext cx="516283" cy="516283"/>
          </a:xfrm>
          <a:prstGeom prst="rect">
            <a:avLst/>
          </a:prstGeom>
          <a:ln>
            <a:noFill/>
          </a:ln>
        </p:spPr>
        <p:txBody>
          <a:bodyPr lIns="0" tIns="0" rIns="0" bIns="0" anchor="ctr"/>
          <a:lstStyle>
            <a:lvl1pPr algn="ctr">
              <a:buNone/>
              <a:defRPr sz="2400" b="1">
                <a:solidFill>
                  <a:schemeClr val="accent1"/>
                </a:solidFill>
              </a:defRPr>
            </a:lvl1pPr>
          </a:lstStyle>
          <a:p>
            <a:pPr lvl="0"/>
            <a:r>
              <a:rPr lang="en-US" dirty="0"/>
              <a:t>5.</a:t>
            </a:r>
          </a:p>
        </p:txBody>
      </p:sp>
      <p:sp>
        <p:nvSpPr>
          <p:cNvPr id="29" name="Text Placeholder 28">
            <a:extLst>
              <a:ext uri="{FF2B5EF4-FFF2-40B4-BE49-F238E27FC236}">
                <a16:creationId xmlns:a16="http://schemas.microsoft.com/office/drawing/2014/main" id="{0831FF1B-87E0-4930-BBF1-CC50D12C7A05}"/>
              </a:ext>
            </a:extLst>
          </p:cNvPr>
          <p:cNvSpPr>
            <a:spLocks noGrp="1"/>
          </p:cNvSpPr>
          <p:nvPr>
            <p:ph type="body" sz="quarter" idx="23" hasCustomPrompt="1"/>
          </p:nvPr>
        </p:nvSpPr>
        <p:spPr>
          <a:xfrm>
            <a:off x="4159094" y="955202"/>
            <a:ext cx="7040045" cy="515937"/>
          </a:xfrm>
        </p:spPr>
        <p:txBody>
          <a:bodyPr anchor="ctr"/>
          <a:lstStyle>
            <a:lvl1pPr marL="0" indent="0">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Your agenda item goes in here. Can be two lines.</a:t>
            </a:r>
          </a:p>
        </p:txBody>
      </p:sp>
      <p:sp>
        <p:nvSpPr>
          <p:cNvPr id="30" name="Text Placeholder 28">
            <a:extLst>
              <a:ext uri="{FF2B5EF4-FFF2-40B4-BE49-F238E27FC236}">
                <a16:creationId xmlns:a16="http://schemas.microsoft.com/office/drawing/2014/main" id="{21A386BC-EB63-4246-9F70-BD76CA49F6BA}"/>
              </a:ext>
            </a:extLst>
          </p:cNvPr>
          <p:cNvSpPr>
            <a:spLocks noGrp="1"/>
          </p:cNvSpPr>
          <p:nvPr>
            <p:ph type="body" sz="quarter" idx="24" hasCustomPrompt="1"/>
          </p:nvPr>
        </p:nvSpPr>
        <p:spPr>
          <a:xfrm>
            <a:off x="4159093" y="1912218"/>
            <a:ext cx="7040045" cy="515937"/>
          </a:xfrm>
        </p:spPr>
        <p:txBody>
          <a:bodyPr anchor="ctr"/>
          <a:lstStyle>
            <a:lvl1pPr marL="0" indent="0">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Be sure to type the agenda number in the placeholder field </a:t>
            </a:r>
          </a:p>
        </p:txBody>
      </p:sp>
      <p:sp>
        <p:nvSpPr>
          <p:cNvPr id="31" name="Text Placeholder 28">
            <a:extLst>
              <a:ext uri="{FF2B5EF4-FFF2-40B4-BE49-F238E27FC236}">
                <a16:creationId xmlns:a16="http://schemas.microsoft.com/office/drawing/2014/main" id="{9AAF4A50-726A-46FC-9BC5-D91364D2CFDC}"/>
              </a:ext>
            </a:extLst>
          </p:cNvPr>
          <p:cNvSpPr>
            <a:spLocks noGrp="1"/>
          </p:cNvSpPr>
          <p:nvPr>
            <p:ph type="body" sz="quarter" idx="25" hasCustomPrompt="1"/>
          </p:nvPr>
        </p:nvSpPr>
        <p:spPr>
          <a:xfrm>
            <a:off x="4159092" y="2834413"/>
            <a:ext cx="7040045" cy="515937"/>
          </a:xfrm>
        </p:spPr>
        <p:txBody>
          <a:bodyPr anchor="ctr"/>
          <a:lstStyle>
            <a:lvl1pPr marL="0" indent="0">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…for the number of items you need.</a:t>
            </a:r>
          </a:p>
        </p:txBody>
      </p:sp>
      <p:sp>
        <p:nvSpPr>
          <p:cNvPr id="32" name="Text Placeholder 28">
            <a:extLst>
              <a:ext uri="{FF2B5EF4-FFF2-40B4-BE49-F238E27FC236}">
                <a16:creationId xmlns:a16="http://schemas.microsoft.com/office/drawing/2014/main" id="{9DBA0568-4742-445E-B3D3-3041A8D3B43C}"/>
              </a:ext>
            </a:extLst>
          </p:cNvPr>
          <p:cNvSpPr>
            <a:spLocks noGrp="1"/>
          </p:cNvSpPr>
          <p:nvPr>
            <p:ph type="body" sz="quarter" idx="26" hasCustomPrompt="1"/>
          </p:nvPr>
        </p:nvSpPr>
        <p:spPr>
          <a:xfrm>
            <a:off x="4159092" y="3762584"/>
            <a:ext cx="7040045" cy="515937"/>
          </a:xfrm>
        </p:spPr>
        <p:txBody>
          <a:bodyPr anchor="ctr"/>
          <a:lstStyle>
            <a:lvl1pPr marL="0" indent="0">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If you don’t put content in them, they won’t appear.</a:t>
            </a:r>
          </a:p>
        </p:txBody>
      </p:sp>
      <p:sp>
        <p:nvSpPr>
          <p:cNvPr id="33" name="Text Placeholder 28">
            <a:extLst>
              <a:ext uri="{FF2B5EF4-FFF2-40B4-BE49-F238E27FC236}">
                <a16:creationId xmlns:a16="http://schemas.microsoft.com/office/drawing/2014/main" id="{ADFD33FE-86B2-4EB1-9A15-EED90269485D}"/>
              </a:ext>
            </a:extLst>
          </p:cNvPr>
          <p:cNvSpPr>
            <a:spLocks noGrp="1"/>
          </p:cNvSpPr>
          <p:nvPr>
            <p:ph type="body" sz="quarter" idx="27" hasCustomPrompt="1"/>
          </p:nvPr>
        </p:nvSpPr>
        <p:spPr>
          <a:xfrm>
            <a:off x="4159092" y="4714659"/>
            <a:ext cx="7040045" cy="515937"/>
          </a:xfrm>
        </p:spPr>
        <p:txBody>
          <a:bodyPr anchor="ctr"/>
          <a:lstStyle>
            <a:lvl1pPr marL="0" indent="0">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Delete the numbered placeholders you don’t need.</a:t>
            </a:r>
          </a:p>
        </p:txBody>
      </p:sp>
      <p:sp>
        <p:nvSpPr>
          <p:cNvPr id="39" name="TextBox 38">
            <a:extLst>
              <a:ext uri="{FF2B5EF4-FFF2-40B4-BE49-F238E27FC236}">
                <a16:creationId xmlns:a16="http://schemas.microsoft.com/office/drawing/2014/main" id="{FDDA1207-3DC3-46F9-8807-D8997F6204F1}"/>
              </a:ext>
            </a:extLst>
          </p:cNvPr>
          <p:cNvSpPr txBox="1"/>
          <p:nvPr userDrawn="1"/>
        </p:nvSpPr>
        <p:spPr>
          <a:xfrm>
            <a:off x="12290322" y="927083"/>
            <a:ext cx="1347019" cy="3785652"/>
          </a:xfrm>
          <a:prstGeom prst="rect">
            <a:avLst/>
          </a:prstGeom>
          <a:noFill/>
        </p:spPr>
        <p:txBody>
          <a:bodyPr wrap="square" rtlCol="0">
            <a:spAutoFit/>
          </a:bodyPr>
          <a:lstStyle/>
          <a:p>
            <a:pPr algn="l"/>
            <a:r>
              <a:rPr lang="en-US" sz="1000" dirty="0"/>
              <a:t>When inserting a  blank agenda slide, you will need to enter the number values in those placeholder boxes, and delete any you don’t need. </a:t>
            </a:r>
          </a:p>
          <a:p>
            <a:pPr algn="l"/>
            <a:endParaRPr lang="en-US" sz="1000" dirty="0"/>
          </a:p>
          <a:p>
            <a:pPr algn="l"/>
            <a:r>
              <a:rPr lang="en-US" sz="1000" dirty="0"/>
              <a:t>Leave blank any Agenda item placeholders you don’t need, or you can delete them – either way they won’t appear in Presentation Mode if there is no content. </a:t>
            </a:r>
          </a:p>
          <a:p>
            <a:pPr algn="l"/>
            <a:endParaRPr lang="en-US" sz="1000" dirty="0"/>
          </a:p>
          <a:p>
            <a:pPr algn="l"/>
            <a:r>
              <a:rPr lang="en-US" sz="1000" dirty="0"/>
              <a:t>If you change your mind after deleting a text box, simply click the “Reset” button on your Home Ribbon.</a:t>
            </a:r>
          </a:p>
        </p:txBody>
      </p:sp>
      <p:sp>
        <p:nvSpPr>
          <p:cNvPr id="2" name="Date Placeholder 1">
            <a:extLst>
              <a:ext uri="{FF2B5EF4-FFF2-40B4-BE49-F238E27FC236}">
                <a16:creationId xmlns:a16="http://schemas.microsoft.com/office/drawing/2014/main" id="{EE9239A4-6B8E-4605-981C-2EA7939A1813}"/>
              </a:ext>
            </a:extLst>
          </p:cNvPr>
          <p:cNvSpPr>
            <a:spLocks noGrp="1"/>
          </p:cNvSpPr>
          <p:nvPr>
            <p:ph type="dt" sz="half" idx="33"/>
          </p:nvPr>
        </p:nvSpPr>
        <p:spPr/>
        <p:txBody>
          <a:bodyPr/>
          <a:lstStyle/>
          <a:p>
            <a:fld id="{A176E977-9704-4632-A4A1-B906A43FC530}" type="datetime1">
              <a:rPr lang="en-US" smtClean="0"/>
              <a:t>11/13/2023</a:t>
            </a:fld>
            <a:endParaRPr lang="en-US" sz="800" dirty="0"/>
          </a:p>
        </p:txBody>
      </p:sp>
      <p:sp>
        <p:nvSpPr>
          <p:cNvPr id="4" name="Footer Placeholder 3">
            <a:extLst>
              <a:ext uri="{FF2B5EF4-FFF2-40B4-BE49-F238E27FC236}">
                <a16:creationId xmlns:a16="http://schemas.microsoft.com/office/drawing/2014/main" id="{7C0CD3E5-01FE-4950-836D-B38D85B23A53}"/>
              </a:ext>
            </a:extLst>
          </p:cNvPr>
          <p:cNvSpPr>
            <a:spLocks noGrp="1"/>
          </p:cNvSpPr>
          <p:nvPr>
            <p:ph type="ftr" sz="quarter" idx="34"/>
          </p:nvPr>
        </p:nvSpPr>
        <p:spPr/>
        <p:txBody>
          <a:bodyPr/>
          <a:lstStyle/>
          <a:p>
            <a:endParaRPr lang="en-US" sz="800" dirty="0"/>
          </a:p>
        </p:txBody>
      </p:sp>
      <p:sp>
        <p:nvSpPr>
          <p:cNvPr id="12" name="Slide Number Placeholder 11">
            <a:extLst>
              <a:ext uri="{FF2B5EF4-FFF2-40B4-BE49-F238E27FC236}">
                <a16:creationId xmlns:a16="http://schemas.microsoft.com/office/drawing/2014/main" id="{E15EF30E-FD01-46F4-832F-4097F354FBAC}"/>
              </a:ext>
            </a:extLst>
          </p:cNvPr>
          <p:cNvSpPr>
            <a:spLocks noGrp="1"/>
          </p:cNvSpPr>
          <p:nvPr>
            <p:ph type="sldNum" sz="quarter" idx="35"/>
          </p:nvPr>
        </p:nvSpPr>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345453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74DA-B3A5-4732-932B-9CD1632EBC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049BA-9B36-4EF9-BC34-B53680304170}"/>
              </a:ext>
            </a:extLst>
          </p:cNvPr>
          <p:cNvSpPr>
            <a:spLocks noGrp="1"/>
          </p:cNvSpPr>
          <p:nvPr>
            <p:ph type="dt" sz="half" idx="10"/>
          </p:nvPr>
        </p:nvSpPr>
        <p:spPr/>
        <p:txBody>
          <a:bodyPr lIns="0"/>
          <a:lstStyle/>
          <a:p>
            <a:fld id="{ACF49EAA-1BDA-4034-8DED-7DE5644C9D8D}" type="datetime1">
              <a:rPr lang="en-US" smtClean="0"/>
              <a:t>11/13/2023</a:t>
            </a:fld>
            <a:endParaRPr lang="en-US" dirty="0"/>
          </a:p>
        </p:txBody>
      </p:sp>
      <p:sp>
        <p:nvSpPr>
          <p:cNvPr id="4" name="Footer Placeholder 3">
            <a:extLst>
              <a:ext uri="{FF2B5EF4-FFF2-40B4-BE49-F238E27FC236}">
                <a16:creationId xmlns:a16="http://schemas.microsoft.com/office/drawing/2014/main" id="{E1EC7D62-25F2-4A92-8EE9-2821E2C74A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37CCFCC-9974-402A-AF32-178C80C83749}"/>
              </a:ext>
            </a:extLst>
          </p:cNvPr>
          <p:cNvSpPr>
            <a:spLocks noGrp="1"/>
          </p:cNvSpPr>
          <p:nvPr>
            <p:ph type="sldNum" sz="quarter" idx="12"/>
          </p:nvPr>
        </p:nvSpPr>
        <p:spPr/>
        <p:txBody>
          <a:bodyPr lIns="0"/>
          <a:lstStyle/>
          <a:p>
            <a:fld id="{E313472D-BFB5-4CCD-ACA0-2399B44D45C6}" type="slidenum">
              <a:rPr lang="en-US" smtClean="0"/>
              <a:t>‹#›</a:t>
            </a:fld>
            <a:endParaRPr lang="en-US" dirty="0"/>
          </a:p>
        </p:txBody>
      </p:sp>
    </p:spTree>
    <p:extLst>
      <p:ext uri="{BB962C8B-B14F-4D97-AF65-F5344CB8AC3E}">
        <p14:creationId xmlns:p14="http://schemas.microsoft.com/office/powerpoint/2010/main" val="245534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F09E-B885-4C48-BD72-D1B09003DBA4}"/>
              </a:ext>
            </a:extLst>
          </p:cNvPr>
          <p:cNvSpPr>
            <a:spLocks noGrp="1"/>
          </p:cNvSpPr>
          <p:nvPr>
            <p:ph type="title" hasCustomPrompt="1"/>
          </p:nvPr>
        </p:nvSpPr>
        <p:spPr>
          <a:xfrm>
            <a:off x="376184" y="352613"/>
            <a:ext cx="6024616" cy="1978652"/>
          </a:xfrm>
        </p:spPr>
        <p:txBody>
          <a:bodyPr anchor="b">
            <a:noAutofit/>
          </a:bodyPr>
          <a:lstStyle>
            <a:lvl1pPr>
              <a:defRPr sz="4400"/>
            </a:lvl1pPr>
          </a:lstStyle>
          <a:p>
            <a:r>
              <a:rPr lang="en-US" dirty="0"/>
              <a:t>Click to edit Master title style, space for three lines</a:t>
            </a:r>
          </a:p>
        </p:txBody>
      </p:sp>
      <p:sp>
        <p:nvSpPr>
          <p:cNvPr id="3" name="Content Placeholder 2">
            <a:extLst>
              <a:ext uri="{FF2B5EF4-FFF2-40B4-BE49-F238E27FC236}">
                <a16:creationId xmlns:a16="http://schemas.microsoft.com/office/drawing/2014/main" id="{70698FEA-A65D-47CB-ABB1-0844C685FBFA}"/>
              </a:ext>
            </a:extLst>
          </p:cNvPr>
          <p:cNvSpPr>
            <a:spLocks noGrp="1"/>
          </p:cNvSpPr>
          <p:nvPr>
            <p:ph idx="1"/>
          </p:nvPr>
        </p:nvSpPr>
        <p:spPr>
          <a:xfrm>
            <a:off x="6765364" y="0"/>
            <a:ext cx="5426635" cy="6857999"/>
          </a:xfrm>
          <a:solidFill>
            <a:schemeClr val="accent2"/>
          </a:solidFill>
        </p:spPr>
        <p:txBody>
          <a:bodyPr lIns="548640" tIns="914400" rIns="640080" bIns="914400" anchor="ctr" anchorCtr="0">
            <a:noAutofit/>
          </a:bodyPr>
          <a:lstStyle>
            <a:lvl1pPr marL="173038" indent="-173038">
              <a:buClr>
                <a:schemeClr val="bg1"/>
              </a:buClr>
              <a:defRPr sz="2400">
                <a:solidFill>
                  <a:schemeClr val="bg1"/>
                </a:solidFill>
              </a:defRPr>
            </a:lvl1pPr>
            <a:lvl2pPr marL="514350" indent="-228600">
              <a:buClr>
                <a:schemeClr val="bg1"/>
              </a:buClr>
              <a:defRPr sz="2000">
                <a:solidFill>
                  <a:schemeClr val="bg1"/>
                </a:solidFill>
              </a:defRPr>
            </a:lvl2pPr>
            <a:lvl3pPr marL="741363" indent="-171450">
              <a:buClr>
                <a:schemeClr val="bg1"/>
              </a:buClr>
              <a:defRPr sz="1800">
                <a:solidFill>
                  <a:schemeClr val="bg1"/>
                </a:solidFill>
              </a:defRPr>
            </a:lvl3pPr>
            <a:lvl4pPr marL="1028700" indent="-173038">
              <a:buClr>
                <a:schemeClr val="bg1"/>
              </a:buClr>
              <a:defRPr sz="1600">
                <a:solidFill>
                  <a:schemeClr val="bg1"/>
                </a:solidFill>
              </a:defRPr>
            </a:lvl4pPr>
            <a:lvl5pPr marL="1255713" indent="-173038">
              <a:buClr>
                <a:schemeClr val="bg1"/>
              </a:buCl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30F1097-5A4E-4414-AD9D-7860BAE148FF}"/>
              </a:ext>
            </a:extLst>
          </p:cNvPr>
          <p:cNvSpPr>
            <a:spLocks noGrp="1"/>
          </p:cNvSpPr>
          <p:nvPr>
            <p:ph sz="half" idx="13"/>
          </p:nvPr>
        </p:nvSpPr>
        <p:spPr>
          <a:xfrm>
            <a:off x="376185" y="2484173"/>
            <a:ext cx="6024615" cy="365492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D18908E-C5CA-4EA7-8229-81A7F92341F3}"/>
              </a:ext>
            </a:extLst>
          </p:cNvPr>
          <p:cNvSpPr>
            <a:spLocks noGrp="1"/>
          </p:cNvSpPr>
          <p:nvPr>
            <p:ph type="dt" sz="half" idx="14"/>
          </p:nvPr>
        </p:nvSpPr>
        <p:spPr>
          <a:xfrm>
            <a:off x="5056900" y="6371245"/>
            <a:ext cx="879283" cy="365125"/>
          </a:xfrm>
        </p:spPr>
        <p:txBody>
          <a:bodyPr/>
          <a:lstStyle/>
          <a:p>
            <a:fld id="{0C735307-2A3D-4E99-B68C-40222C656894}" type="datetime1">
              <a:rPr lang="en-US" smtClean="0"/>
              <a:t>11/13/2023</a:t>
            </a:fld>
            <a:endParaRPr lang="en-US" sz="800" dirty="0"/>
          </a:p>
        </p:txBody>
      </p:sp>
      <p:sp>
        <p:nvSpPr>
          <p:cNvPr id="6" name="Footer Placeholder 5">
            <a:extLst>
              <a:ext uri="{FF2B5EF4-FFF2-40B4-BE49-F238E27FC236}">
                <a16:creationId xmlns:a16="http://schemas.microsoft.com/office/drawing/2014/main" id="{42C23564-E535-4330-8BF2-8A71F5963884}"/>
              </a:ext>
            </a:extLst>
          </p:cNvPr>
          <p:cNvSpPr>
            <a:spLocks noGrp="1"/>
          </p:cNvSpPr>
          <p:nvPr>
            <p:ph type="ftr" sz="quarter" idx="15"/>
          </p:nvPr>
        </p:nvSpPr>
        <p:spPr>
          <a:xfrm>
            <a:off x="2302382" y="6371423"/>
            <a:ext cx="4098418" cy="365125"/>
          </a:xfrm>
        </p:spPr>
        <p:txBody>
          <a:bodyPr/>
          <a:lstStyle/>
          <a:p>
            <a:endParaRPr lang="en-US" sz="800" dirty="0"/>
          </a:p>
        </p:txBody>
      </p:sp>
      <p:sp>
        <p:nvSpPr>
          <p:cNvPr id="8" name="Slide Number Placeholder 7">
            <a:extLst>
              <a:ext uri="{FF2B5EF4-FFF2-40B4-BE49-F238E27FC236}">
                <a16:creationId xmlns:a16="http://schemas.microsoft.com/office/drawing/2014/main" id="{4672AA3C-75D6-4876-9485-63810687FD63}"/>
              </a:ext>
            </a:extLst>
          </p:cNvPr>
          <p:cNvSpPr>
            <a:spLocks noGrp="1"/>
          </p:cNvSpPr>
          <p:nvPr>
            <p:ph type="sldNum" sz="quarter" idx="16"/>
          </p:nvPr>
        </p:nvSpPr>
        <p:spPr>
          <a:xfrm>
            <a:off x="5933348" y="6371245"/>
            <a:ext cx="467452" cy="365125"/>
          </a:xfrm>
        </p:spPr>
        <p:txBody>
          <a:bodyPr/>
          <a:lstStyle/>
          <a:p>
            <a:fld id="{E313472D-BFB5-4CCD-ACA0-2399B44D45C6}" type="slidenum">
              <a:rPr lang="en-US" smtClean="0"/>
              <a:pPr/>
              <a:t>‹#›</a:t>
            </a:fld>
            <a:endParaRPr lang="en-US" sz="800" dirty="0"/>
          </a:p>
        </p:txBody>
      </p:sp>
    </p:spTree>
    <p:extLst>
      <p:ext uri="{BB962C8B-B14F-4D97-AF65-F5344CB8AC3E}">
        <p14:creationId xmlns:p14="http://schemas.microsoft.com/office/powerpoint/2010/main" val="151909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B0779-FAC7-438A-AE86-DDDEC41ECAB4}"/>
              </a:ext>
            </a:extLst>
          </p:cNvPr>
          <p:cNvSpPr>
            <a:spLocks noGrp="1"/>
          </p:cNvSpPr>
          <p:nvPr>
            <p:ph type="title"/>
          </p:nvPr>
        </p:nvSpPr>
        <p:spPr>
          <a:xfrm>
            <a:off x="376186" y="276946"/>
            <a:ext cx="11434011" cy="1093102"/>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D84459-FC9D-46A3-9268-2DCF2E971ACD}"/>
              </a:ext>
            </a:extLst>
          </p:cNvPr>
          <p:cNvSpPr>
            <a:spLocks noGrp="1"/>
          </p:cNvSpPr>
          <p:nvPr>
            <p:ph type="body" idx="1"/>
          </p:nvPr>
        </p:nvSpPr>
        <p:spPr>
          <a:xfrm>
            <a:off x="376187" y="1447552"/>
            <a:ext cx="11472512" cy="4695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3D00BA8-C363-4465-9CFB-E2CAB2936CF5}"/>
              </a:ext>
            </a:extLst>
          </p:cNvPr>
          <p:cNvSpPr>
            <a:spLocks noGrp="1"/>
          </p:cNvSpPr>
          <p:nvPr>
            <p:ph type="dt" sz="half" idx="2"/>
          </p:nvPr>
        </p:nvSpPr>
        <p:spPr>
          <a:xfrm>
            <a:off x="9155281" y="6520749"/>
            <a:ext cx="879283" cy="215622"/>
          </a:xfrm>
          <a:prstGeom prst="rect">
            <a:avLst/>
          </a:prstGeom>
        </p:spPr>
        <p:txBody>
          <a:bodyPr vert="horz" lIns="0" tIns="45720" rIns="91440" bIns="45720" rtlCol="0" anchor="b"/>
          <a:lstStyle>
            <a:lvl1pPr algn="l">
              <a:defRPr sz="800">
                <a:solidFill>
                  <a:schemeClr val="tx1">
                    <a:lumMod val="60000"/>
                    <a:lumOff val="40000"/>
                  </a:schemeClr>
                </a:solidFill>
              </a:defRPr>
            </a:lvl1pPr>
          </a:lstStyle>
          <a:p>
            <a:fld id="{3E5C508D-9CB8-4A80-9D5E-DF49D680868B}" type="datetime1">
              <a:rPr lang="en-US" smtClean="0"/>
              <a:t>11/13/2023</a:t>
            </a:fld>
            <a:endParaRPr lang="en-US" sz="800" dirty="0"/>
          </a:p>
        </p:txBody>
      </p:sp>
      <p:sp>
        <p:nvSpPr>
          <p:cNvPr id="5" name="Footer Placeholder 4">
            <a:extLst>
              <a:ext uri="{FF2B5EF4-FFF2-40B4-BE49-F238E27FC236}">
                <a16:creationId xmlns:a16="http://schemas.microsoft.com/office/drawing/2014/main" id="{644CEFE0-1CBB-4E53-BA94-5B7EBF772D4E}"/>
              </a:ext>
            </a:extLst>
          </p:cNvPr>
          <p:cNvSpPr>
            <a:spLocks noGrp="1"/>
          </p:cNvSpPr>
          <p:nvPr>
            <p:ph type="ftr" sz="quarter" idx="3"/>
          </p:nvPr>
        </p:nvSpPr>
        <p:spPr>
          <a:xfrm>
            <a:off x="2394720" y="6520927"/>
            <a:ext cx="7637008" cy="215622"/>
          </a:xfrm>
          <a:prstGeom prst="rect">
            <a:avLst/>
          </a:prstGeom>
        </p:spPr>
        <p:txBody>
          <a:bodyPr vert="horz" lIns="91440" tIns="45720" rIns="91440" bIns="45720" rtlCol="0" anchor="b"/>
          <a:lstStyle>
            <a:lvl1pPr algn="l">
              <a:defRPr sz="800">
                <a:solidFill>
                  <a:schemeClr val="tx1">
                    <a:lumMod val="60000"/>
                    <a:lumOff val="40000"/>
                  </a:schemeClr>
                </a:solidFill>
              </a:defRPr>
            </a:lvl1pPr>
          </a:lstStyle>
          <a:p>
            <a:endParaRPr lang="en-US" sz="800" dirty="0"/>
          </a:p>
        </p:txBody>
      </p:sp>
      <p:sp>
        <p:nvSpPr>
          <p:cNvPr id="6" name="Slide Number Placeholder 5">
            <a:extLst>
              <a:ext uri="{FF2B5EF4-FFF2-40B4-BE49-F238E27FC236}">
                <a16:creationId xmlns:a16="http://schemas.microsoft.com/office/drawing/2014/main" id="{3E48E28E-3BEB-4D50-9450-E02AF0B12FFA}"/>
              </a:ext>
            </a:extLst>
          </p:cNvPr>
          <p:cNvSpPr>
            <a:spLocks noGrp="1"/>
          </p:cNvSpPr>
          <p:nvPr>
            <p:ph type="sldNum" sz="quarter" idx="4"/>
          </p:nvPr>
        </p:nvSpPr>
        <p:spPr>
          <a:xfrm>
            <a:off x="10031729" y="6520749"/>
            <a:ext cx="467452" cy="215622"/>
          </a:xfrm>
          <a:prstGeom prst="rect">
            <a:avLst/>
          </a:prstGeom>
        </p:spPr>
        <p:txBody>
          <a:bodyPr vert="horz" lIns="0" tIns="45720" rIns="91440" bIns="45720" rtlCol="0" anchor="b"/>
          <a:lstStyle>
            <a:lvl1pPr algn="r">
              <a:defRPr sz="800">
                <a:solidFill>
                  <a:schemeClr val="tx1">
                    <a:lumMod val="60000"/>
                    <a:lumOff val="40000"/>
                  </a:schemeClr>
                </a:solidFill>
              </a:defRPr>
            </a:lvl1pPr>
          </a:lstStyle>
          <a:p>
            <a:fld id="{E313472D-BFB5-4CCD-ACA0-2399B44D45C6}" type="slidenum">
              <a:rPr lang="en-US" smtClean="0"/>
              <a:pPr/>
              <a:t>‹#›</a:t>
            </a:fld>
            <a:endParaRPr lang="en-US" sz="800" dirty="0"/>
          </a:p>
        </p:txBody>
      </p:sp>
      <p:cxnSp>
        <p:nvCxnSpPr>
          <p:cNvPr id="10" name="Straight Connector 9">
            <a:extLst>
              <a:ext uri="{FF2B5EF4-FFF2-40B4-BE49-F238E27FC236}">
                <a16:creationId xmlns:a16="http://schemas.microsoft.com/office/drawing/2014/main" id="{C77CDD33-0A0C-4E0A-885F-0EB343EFC472}"/>
              </a:ext>
            </a:extLst>
          </p:cNvPr>
          <p:cNvCxnSpPr>
            <a:cxnSpLocks/>
          </p:cNvCxnSpPr>
          <p:nvPr userDrawn="1"/>
        </p:nvCxnSpPr>
        <p:spPr>
          <a:xfrm flipV="1">
            <a:off x="10633330" y="6520749"/>
            <a:ext cx="0" cy="22268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68D5270-403D-44CE-95E3-5D765F869E94}"/>
              </a:ext>
            </a:extLst>
          </p:cNvPr>
          <p:cNvPicPr>
            <a:picLocks noChangeAspect="1"/>
          </p:cNvPicPr>
          <p:nvPr userDrawn="1"/>
        </p:nvPicPr>
        <p:blipFill>
          <a:blip r:embed="rId20"/>
          <a:stretch>
            <a:fillRect/>
          </a:stretch>
        </p:blipFill>
        <p:spPr>
          <a:xfrm>
            <a:off x="10832482" y="6475482"/>
            <a:ext cx="1016217" cy="211144"/>
          </a:xfrm>
          <a:prstGeom prst="rect">
            <a:avLst/>
          </a:prstGeom>
        </p:spPr>
      </p:pic>
      <p:sp>
        <p:nvSpPr>
          <p:cNvPr id="7" name="TextBox 6">
            <a:extLst>
              <a:ext uri="{FF2B5EF4-FFF2-40B4-BE49-F238E27FC236}">
                <a16:creationId xmlns:a16="http://schemas.microsoft.com/office/drawing/2014/main" id="{ADA28DDA-4675-49BF-A53C-39DE8BCE24D0}"/>
              </a:ext>
            </a:extLst>
          </p:cNvPr>
          <p:cNvSpPr txBox="1"/>
          <p:nvPr userDrawn="1"/>
        </p:nvSpPr>
        <p:spPr>
          <a:xfrm>
            <a:off x="319909" y="6509986"/>
            <a:ext cx="2066185" cy="215444"/>
          </a:xfrm>
          <a:prstGeom prst="rect">
            <a:avLst/>
          </a:prstGeom>
          <a:noFill/>
        </p:spPr>
        <p:txBody>
          <a:bodyPr wrap="square" rtlCol="0" anchor="b">
            <a:spAutoFit/>
          </a:bodyPr>
          <a:lstStyle/>
          <a:p>
            <a:pPr marL="0" marR="0" algn="l">
              <a:spcBef>
                <a:spcPts val="0"/>
              </a:spcBef>
              <a:spcAft>
                <a:spcPts val="0"/>
              </a:spcAft>
            </a:pPr>
            <a:r>
              <a:rPr lang="en-US" sz="800" b="0" i="0" dirty="0">
                <a:solidFill>
                  <a:schemeClr val="tx1"/>
                </a:solidFill>
                <a:effectLst/>
                <a:latin typeface="Arial" panose="020B0604020202020204" pitchFamily="34" charset="0"/>
              </a:rPr>
              <a:t>© 2023 Nexben, Inc. All rights reserved.</a:t>
            </a:r>
          </a:p>
        </p:txBody>
      </p:sp>
    </p:spTree>
    <p:extLst>
      <p:ext uri="{BB962C8B-B14F-4D97-AF65-F5344CB8AC3E}">
        <p14:creationId xmlns:p14="http://schemas.microsoft.com/office/powerpoint/2010/main" val="2310394114"/>
      </p:ext>
    </p:extLst>
  </p:cSld>
  <p:clrMap bg1="lt1" tx1="dk1" bg2="lt2" tx2="dk2" accent1="accent1" accent2="accent2" accent3="accent3" accent4="accent4" accent5="accent5" accent6="accent6" hlink="hlink" folHlink="folHlink"/>
  <p:sldLayoutIdLst>
    <p:sldLayoutId id="2147483682" r:id="rId1"/>
    <p:sldLayoutId id="2147483650" r:id="rId2"/>
    <p:sldLayoutId id="2147483651" r:id="rId3"/>
    <p:sldLayoutId id="2147483676" r:id="rId4"/>
    <p:sldLayoutId id="2147483677" r:id="rId5"/>
    <p:sldLayoutId id="2147483678" r:id="rId6"/>
    <p:sldLayoutId id="2147483671" r:id="rId7"/>
    <p:sldLayoutId id="2147483654" r:id="rId8"/>
    <p:sldLayoutId id="2147483656" r:id="rId9"/>
    <p:sldLayoutId id="2147483681" r:id="rId10"/>
    <p:sldLayoutId id="2147483653" r:id="rId11"/>
    <p:sldLayoutId id="2147483669" r:id="rId12"/>
    <p:sldLayoutId id="2147483668" r:id="rId13"/>
    <p:sldLayoutId id="2147483655" r:id="rId14"/>
    <p:sldLayoutId id="2147483657" r:id="rId15"/>
    <p:sldLayoutId id="2147483675" r:id="rId16"/>
    <p:sldLayoutId id="2147483658" r:id="rId17"/>
    <p:sldLayoutId id="2147483659" r:id="rId18"/>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algun Gothic" panose="020B0503020000020004" pitchFamily="34" charset="-127"/>
          <a:cs typeface="Ebrima" panose="02000000000000000000" pitchFamily="2" charset="0"/>
        </a:defRPr>
      </a:lvl1pPr>
    </p:titleStyle>
    <p:bodyStyle>
      <a:lvl1pPr marL="228600" indent="-228600" algn="l" defTabSz="914400" rtl="0" eaLnBrk="1" latinLnBrk="0" hangingPunct="1">
        <a:lnSpc>
          <a:spcPct val="100000"/>
        </a:lnSpc>
        <a:spcBef>
          <a:spcPts val="10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573088" indent="-231775"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801688" indent="-17145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087438" indent="-173038"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1316038" indent="-173038" algn="l" defTabSz="9144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10.xml"/><Relationship Id="rId16" Type="http://schemas.openxmlformats.org/officeDocument/2006/relationships/image" Target="../media/image41.svg"/><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3.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2.xml"/><Relationship Id="rId16" Type="http://schemas.openxmlformats.org/officeDocument/2006/relationships/image" Target="../media/image59.pn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jp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60.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3.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61.svg"/><Relationship Id="rId9" Type="http://schemas.openxmlformats.org/officeDocument/2006/relationships/image" Target="../media/image52.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4.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63.svg"/><Relationship Id="rId11" Type="http://schemas.openxmlformats.org/officeDocument/2006/relationships/image" Target="../media/image54.png"/><Relationship Id="rId5" Type="http://schemas.openxmlformats.org/officeDocument/2006/relationships/image" Target="../media/image62.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64.png"/><Relationship Id="rId12" Type="http://schemas.openxmlformats.org/officeDocument/2006/relationships/image" Target="../media/image55.svg"/><Relationship Id="rId2" Type="http://schemas.openxmlformats.org/officeDocument/2006/relationships/notesSlide" Target="../notesSlides/notesSlide15.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6.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67.svg"/><Relationship Id="rId4" Type="http://schemas.openxmlformats.org/officeDocument/2006/relationships/image" Target="../media/image47.svg"/><Relationship Id="rId9" Type="http://schemas.openxmlformats.org/officeDocument/2006/relationships/image" Target="../media/image66.png"/><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7.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69.svg"/><Relationship Id="rId2" Type="http://schemas.openxmlformats.org/officeDocument/2006/relationships/notesSlide" Target="../notesSlides/notesSlide18.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68.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9.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23.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20.xml"/><Relationship Id="rId16" Type="http://schemas.openxmlformats.org/officeDocument/2006/relationships/image" Target="../media/image58.jpg"/><Relationship Id="rId1" Type="http://schemas.openxmlformats.org/officeDocument/2006/relationships/slideLayout" Target="../slideLayouts/slideLayout10.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73.sv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5.sv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7.sv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7.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7.sv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75.sv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75.sv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7.sv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87.svg"/></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89.sv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7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91.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97.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99.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50.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87.sv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03.svg"/><Relationship Id="rId11" Type="http://schemas.openxmlformats.org/officeDocument/2006/relationships/image" Target="../media/image86.png"/><Relationship Id="rId5" Type="http://schemas.openxmlformats.org/officeDocument/2006/relationships/image" Target="../media/image102.png"/><Relationship Id="rId10" Type="http://schemas.openxmlformats.org/officeDocument/2006/relationships/image" Target="../media/image107.svg"/><Relationship Id="rId4" Type="http://schemas.openxmlformats.org/officeDocument/2006/relationships/image" Target="../media/image101.svg"/><Relationship Id="rId9" Type="http://schemas.openxmlformats.org/officeDocument/2006/relationships/image" Target="../media/image106.png"/></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9.svg"/></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openxmlformats.org/officeDocument/2006/relationships/image" Target="../media/image118.png"/><Relationship Id="rId3" Type="http://schemas.microsoft.com/office/2018/10/relationships/comments" Target="../comments/modernComment_145_E9E32055.xml"/><Relationship Id="rId7" Type="http://schemas.openxmlformats.org/officeDocument/2006/relationships/image" Target="../media/image117.sv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16.png"/><Relationship Id="rId11" Type="http://schemas.openxmlformats.org/officeDocument/2006/relationships/image" Target="../media/image120.svg"/><Relationship Id="rId5" Type="http://schemas.openxmlformats.org/officeDocument/2006/relationships/image" Target="../media/image115.svg"/><Relationship Id="rId10" Type="http://schemas.openxmlformats.org/officeDocument/2006/relationships/image" Target="../media/image8.png"/><Relationship Id="rId4" Type="http://schemas.openxmlformats.org/officeDocument/2006/relationships/image" Target="../media/image114.png"/><Relationship Id="rId9" Type="http://schemas.openxmlformats.org/officeDocument/2006/relationships/image" Target="../media/image119.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8" Type="http://schemas.openxmlformats.org/officeDocument/2006/relationships/image" Target="../media/image126.sv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124.svg"/><Relationship Id="rId5" Type="http://schemas.openxmlformats.org/officeDocument/2006/relationships/image" Target="../media/image123.png"/><Relationship Id="rId4" Type="http://schemas.openxmlformats.org/officeDocument/2006/relationships/image" Target="../media/image122.svg"/></Relationships>
</file>

<file path=ppt/slides/_rels/slide5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28.sv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30.svg"/></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77.svg"/></Relationships>
</file>

<file path=ppt/slides/_rels/slide62.xml.rels><?xml version="1.0" encoding="UTF-8" standalone="yes"?>
<Relationships xmlns="http://schemas.openxmlformats.org/package/2006/relationships"><Relationship Id="rId8" Type="http://schemas.openxmlformats.org/officeDocument/2006/relationships/image" Target="../media/image134.svg"/><Relationship Id="rId3" Type="http://schemas.openxmlformats.org/officeDocument/2006/relationships/slideLayout" Target="../slideLayouts/slideLayout10.xml"/><Relationship Id="rId7" Type="http://schemas.openxmlformats.org/officeDocument/2006/relationships/image" Target="../media/image1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2.svg"/><Relationship Id="rId5" Type="http://schemas.openxmlformats.org/officeDocument/2006/relationships/image" Target="../media/image131.png"/><Relationship Id="rId4" Type="http://schemas.openxmlformats.org/officeDocument/2006/relationships/notesSlide" Target="../notesSlides/notesSlide57.xml"/><Relationship Id="rId9" Type="http://schemas.openxmlformats.org/officeDocument/2006/relationships/image" Target="../media/image135.png"/></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137.sv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8" Type="http://schemas.openxmlformats.org/officeDocument/2006/relationships/image" Target="../media/image143.sv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141.svg"/><Relationship Id="rId5" Type="http://schemas.openxmlformats.org/officeDocument/2006/relationships/image" Target="../media/image140.png"/><Relationship Id="rId4" Type="http://schemas.openxmlformats.org/officeDocument/2006/relationships/image" Target="../media/image139.sv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0EB9A9B-A137-5ED7-41F1-17A1465417E8}"/>
              </a:ext>
            </a:extLst>
          </p:cNvPr>
          <p:cNvSpPr>
            <a:spLocks noGrp="1"/>
          </p:cNvSpPr>
          <p:nvPr>
            <p:ph sz="quarter" idx="14"/>
          </p:nvPr>
        </p:nvSpPr>
        <p:spPr/>
        <p:txBody>
          <a:bodyPr/>
          <a:lstStyle/>
          <a:p>
            <a:endParaRPr lang="en-US"/>
          </a:p>
        </p:txBody>
      </p:sp>
      <p:sp>
        <p:nvSpPr>
          <p:cNvPr id="2" name="Title 1">
            <a:extLst>
              <a:ext uri="{FF2B5EF4-FFF2-40B4-BE49-F238E27FC236}">
                <a16:creationId xmlns:a16="http://schemas.microsoft.com/office/drawing/2014/main" id="{2F278FAA-759B-41B1-B9FC-3F6C51847AF8}"/>
              </a:ext>
            </a:extLst>
          </p:cNvPr>
          <p:cNvSpPr>
            <a:spLocks noGrp="1"/>
          </p:cNvSpPr>
          <p:nvPr>
            <p:ph type="title"/>
          </p:nvPr>
        </p:nvSpPr>
        <p:spPr/>
        <p:txBody>
          <a:bodyPr anchor="b">
            <a:normAutofit/>
          </a:bodyPr>
          <a:lstStyle/>
          <a:p>
            <a:r>
              <a:rPr lang="en-US"/>
              <a:t>Medicare 101</a:t>
            </a:r>
          </a:p>
        </p:txBody>
      </p:sp>
      <p:sp>
        <p:nvSpPr>
          <p:cNvPr id="3" name="Subtitle 2">
            <a:extLst>
              <a:ext uri="{FF2B5EF4-FFF2-40B4-BE49-F238E27FC236}">
                <a16:creationId xmlns:a16="http://schemas.microsoft.com/office/drawing/2014/main" id="{6297DD49-DB13-4775-82C6-B4D541C12963}"/>
              </a:ext>
            </a:extLst>
          </p:cNvPr>
          <p:cNvSpPr>
            <a:spLocks noGrp="1"/>
          </p:cNvSpPr>
          <p:nvPr>
            <p:ph type="body" idx="1"/>
          </p:nvPr>
        </p:nvSpPr>
        <p:spPr/>
        <p:txBody>
          <a:bodyPr>
            <a:normAutofit/>
          </a:bodyPr>
          <a:lstStyle/>
          <a:p>
            <a:r>
              <a:rPr lang="en-US" dirty="0"/>
              <a:t>&lt;Agent Name&gt;</a:t>
            </a:r>
          </a:p>
          <a:p>
            <a:r>
              <a:rPr lang="en-US" dirty="0"/>
              <a:t>&lt;Agency Name&gt;</a:t>
            </a:r>
          </a:p>
          <a:p>
            <a:endParaRPr lang="en-US" dirty="0"/>
          </a:p>
        </p:txBody>
      </p:sp>
      <p:sp>
        <p:nvSpPr>
          <p:cNvPr id="10" name="Footer Placeholder 3">
            <a:extLst>
              <a:ext uri="{FF2B5EF4-FFF2-40B4-BE49-F238E27FC236}">
                <a16:creationId xmlns:a16="http://schemas.microsoft.com/office/drawing/2014/main" id="{AE4ACFB7-82A3-9698-8999-06530CA24AD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EAE9E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7AFCCF9-3AC5-4465-B285-319FCC12CAF6}"/>
              </a:ext>
            </a:extLst>
          </p:cNvPr>
          <p:cNvSpPr>
            <a:spLocks noGrp="1"/>
          </p:cNvSpPr>
          <p:nvPr>
            <p:ph type="sldNum" sz="quarter" idx="12"/>
          </p:nvPr>
        </p:nvSpPr>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13472D-BFB5-4CCD-ACA0-2399B44D45C6}" type="slidenum">
              <a:rPr kumimoji="0" lang="en-US" sz="800" b="0" i="0" u="none" strike="noStrike" kern="1200" cap="none" spc="0" normalizeH="0" baseline="0" noProof="0" smtClean="0">
                <a:ln>
                  <a:noFill/>
                </a:ln>
                <a:solidFill>
                  <a:srgbClr val="77787B">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800" b="0" i="0" u="none" strike="noStrike" kern="1200" cap="none" spc="0" normalizeH="0" baseline="0" noProof="0">
              <a:ln>
                <a:noFill/>
              </a:ln>
              <a:solidFill>
                <a:srgbClr val="77787B">
                  <a:lumMod val="60000"/>
                  <a:lumOff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38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octor female outline">
            <a:extLst>
              <a:ext uri="{FF2B5EF4-FFF2-40B4-BE49-F238E27FC236}">
                <a16:creationId xmlns:a16="http://schemas.microsoft.com/office/drawing/2014/main" id="{04A7A4F4-FE53-41DE-8FFF-3CC0E372E465}"/>
              </a:ext>
            </a:extLst>
          </p:cNvPr>
          <p:cNvPicPr>
            <a:picLocks noGrp="1" noChangeAspect="1"/>
          </p:cNvPicPr>
          <p:nvPr>
            <p:ph sz="quarter" idx="1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5663" y="1514475"/>
            <a:ext cx="3511550" cy="3511550"/>
          </a:xfrm>
        </p:spPr>
      </p:pic>
      <p:sp>
        <p:nvSpPr>
          <p:cNvPr id="3" name="Title 2">
            <a:extLst>
              <a:ext uri="{FF2B5EF4-FFF2-40B4-BE49-F238E27FC236}">
                <a16:creationId xmlns:a16="http://schemas.microsoft.com/office/drawing/2014/main" id="{ED5300D7-95B7-4AF2-873A-644919425C78}"/>
              </a:ext>
            </a:extLst>
          </p:cNvPr>
          <p:cNvSpPr>
            <a:spLocks noGrp="1"/>
          </p:cNvSpPr>
          <p:nvPr>
            <p:ph type="title"/>
          </p:nvPr>
        </p:nvSpPr>
        <p:spPr>
          <a:xfrm>
            <a:off x="1241998" y="1785665"/>
            <a:ext cx="4864848" cy="1697317"/>
          </a:xfrm>
        </p:spPr>
        <p:txBody>
          <a:bodyPr anchor="b">
            <a:normAutofit/>
          </a:bodyPr>
          <a:lstStyle/>
          <a:p>
            <a:r>
              <a:rPr lang="en-US" sz="4400" dirty="0"/>
              <a:t>Part B</a:t>
            </a:r>
          </a:p>
        </p:txBody>
      </p:sp>
      <p:sp>
        <p:nvSpPr>
          <p:cNvPr id="15" name="Text Placeholder 3">
            <a:extLst>
              <a:ext uri="{FF2B5EF4-FFF2-40B4-BE49-F238E27FC236}">
                <a16:creationId xmlns:a16="http://schemas.microsoft.com/office/drawing/2014/main" id="{94B6CEE3-682A-4052-A5E0-9E528FF80369}"/>
              </a:ext>
            </a:extLst>
          </p:cNvPr>
          <p:cNvSpPr>
            <a:spLocks noGrp="1"/>
          </p:cNvSpPr>
          <p:nvPr>
            <p:ph type="body" idx="1"/>
          </p:nvPr>
        </p:nvSpPr>
        <p:spPr>
          <a:xfrm>
            <a:off x="1241998" y="3657560"/>
            <a:ext cx="4864847" cy="988793"/>
          </a:xfrm>
        </p:spPr>
        <p:txBody>
          <a:bodyPr>
            <a:normAutofit/>
          </a:bodyPr>
          <a:lstStyle/>
          <a:p>
            <a:r>
              <a:rPr lang="en-US" sz="2000" dirty="0"/>
              <a:t>Medical benefits</a:t>
            </a:r>
          </a:p>
        </p:txBody>
      </p:sp>
      <p:sp>
        <p:nvSpPr>
          <p:cNvPr id="17" name="Footer Placeholder 4">
            <a:extLst>
              <a:ext uri="{FF2B5EF4-FFF2-40B4-BE49-F238E27FC236}">
                <a16:creationId xmlns:a16="http://schemas.microsoft.com/office/drawing/2014/main" id="{F08CD036-0E06-47AA-A315-C71FA3F8353E}"/>
              </a:ext>
            </a:extLst>
          </p:cNvPr>
          <p:cNvSpPr>
            <a:spLocks noGrp="1"/>
          </p:cNvSpPr>
          <p:nvPr>
            <p:ph type="ftr" sz="quarter" idx="11"/>
          </p:nvPr>
        </p:nvSpPr>
        <p:spPr>
          <a:xfrm>
            <a:off x="2394720" y="6520927"/>
            <a:ext cx="7637008" cy="215622"/>
          </a:xfrm>
        </p:spPr>
        <p:txBody>
          <a:bodyPr/>
          <a:lstStyle/>
          <a:p>
            <a:endParaRPr lang="en-US" sz="800" dirty="0"/>
          </a:p>
        </p:txBody>
      </p:sp>
      <p:sp>
        <p:nvSpPr>
          <p:cNvPr id="6" name="Slide Number Placeholder 5">
            <a:extLst>
              <a:ext uri="{FF2B5EF4-FFF2-40B4-BE49-F238E27FC236}">
                <a16:creationId xmlns:a16="http://schemas.microsoft.com/office/drawing/2014/main" id="{352F0E9B-4499-446B-8EEF-F4230F3F291F}"/>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10</a:t>
            </a:fld>
            <a:endParaRPr lang="en-US" dirty="0"/>
          </a:p>
        </p:txBody>
      </p:sp>
    </p:spTree>
    <p:extLst>
      <p:ext uri="{BB962C8B-B14F-4D97-AF65-F5344CB8AC3E}">
        <p14:creationId xmlns:p14="http://schemas.microsoft.com/office/powerpoint/2010/main" val="427578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p:cTn id="2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5">
                                            <p:txEl>
                                              <p:pRg st="0" end="0"/>
                                            </p:txEl>
                                          </p:spTgt>
                                        </p:tgtEl>
                                      </p:cBhvr>
                                    </p:animEffect>
                                    <p:anim calcmode="lin" valueType="num">
                                      <p:cBhvr>
                                        <p:cTn id="24" dur="50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15">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26E7-F58E-4AF7-BAAA-6ECDB16A5FCD}"/>
              </a:ext>
            </a:extLst>
          </p:cNvPr>
          <p:cNvSpPr>
            <a:spLocks noGrp="1"/>
          </p:cNvSpPr>
          <p:nvPr>
            <p:ph type="title"/>
          </p:nvPr>
        </p:nvSpPr>
        <p:spPr>
          <a:xfrm>
            <a:off x="376184" y="1537901"/>
            <a:ext cx="6024616" cy="793363"/>
          </a:xfrm>
        </p:spPr>
        <p:txBody>
          <a:bodyPr anchor="b">
            <a:normAutofit/>
          </a:bodyPr>
          <a:lstStyle/>
          <a:p>
            <a:r>
              <a:rPr lang="en-US" dirty="0"/>
              <a:t>Part B benefits</a:t>
            </a:r>
          </a:p>
        </p:txBody>
      </p:sp>
      <p:sp>
        <p:nvSpPr>
          <p:cNvPr id="3" name="Content Placeholder 2">
            <a:extLst>
              <a:ext uri="{FF2B5EF4-FFF2-40B4-BE49-F238E27FC236}">
                <a16:creationId xmlns:a16="http://schemas.microsoft.com/office/drawing/2014/main" id="{AE258FFD-5A2C-4103-9C59-2B1A96228A7F}"/>
              </a:ext>
            </a:extLst>
          </p:cNvPr>
          <p:cNvSpPr>
            <a:spLocks noGrp="1"/>
          </p:cNvSpPr>
          <p:nvPr>
            <p:ph idx="1"/>
          </p:nvPr>
        </p:nvSpPr>
        <p:spPr>
          <a:xfrm>
            <a:off x="6765364" y="0"/>
            <a:ext cx="5426635" cy="6857999"/>
          </a:xfrm>
        </p:spPr>
        <p:txBody>
          <a:bodyPr anchor="ctr">
            <a:normAutofit/>
          </a:bodyPr>
          <a:lstStyle/>
          <a:p>
            <a:pPr>
              <a:spcBef>
                <a:spcPct val="50000"/>
              </a:spcBef>
            </a:pPr>
            <a:r>
              <a:rPr lang="en-US" altLang="en-US" sz="2400" dirty="0"/>
              <a:t>Annual wellness visits</a:t>
            </a:r>
          </a:p>
          <a:p>
            <a:pPr>
              <a:spcBef>
                <a:spcPct val="50000"/>
              </a:spcBef>
            </a:pPr>
            <a:r>
              <a:rPr lang="en-US" altLang="en-US" dirty="0"/>
              <a:t>In and outpatient                  doctor services</a:t>
            </a:r>
            <a:endParaRPr lang="en-US" altLang="en-US" sz="2400" dirty="0"/>
          </a:p>
          <a:p>
            <a:pPr>
              <a:spcBef>
                <a:spcPct val="50000"/>
              </a:spcBef>
            </a:pPr>
            <a:r>
              <a:rPr lang="en-US" altLang="en-US" sz="2400" dirty="0"/>
              <a:t>Durable medical equipment</a:t>
            </a:r>
          </a:p>
          <a:p>
            <a:pPr>
              <a:spcBef>
                <a:spcPct val="50000"/>
              </a:spcBef>
            </a:pPr>
            <a:r>
              <a:rPr lang="en-US" altLang="en-US" dirty="0"/>
              <a:t>Medical testing</a:t>
            </a:r>
            <a:endParaRPr lang="en-US" altLang="en-US" sz="2400" dirty="0"/>
          </a:p>
          <a:p>
            <a:pPr>
              <a:spcBef>
                <a:spcPct val="50000"/>
              </a:spcBef>
            </a:pPr>
            <a:r>
              <a:rPr lang="en-US" altLang="en-US" sz="2400" dirty="0"/>
              <a:t>Outpatient mental health care</a:t>
            </a:r>
          </a:p>
          <a:p>
            <a:pPr>
              <a:spcBef>
                <a:spcPct val="50000"/>
              </a:spcBef>
            </a:pPr>
            <a:r>
              <a:rPr lang="en-US" altLang="en-US" dirty="0"/>
              <a:t>Outpatient surgery, urgent care and emergency room visits</a:t>
            </a:r>
          </a:p>
        </p:txBody>
      </p:sp>
      <p:pic>
        <p:nvPicPr>
          <p:cNvPr id="7" name="Content Placeholder 6" descr="Doctor male with solid fill">
            <a:extLst>
              <a:ext uri="{FF2B5EF4-FFF2-40B4-BE49-F238E27FC236}">
                <a16:creationId xmlns:a16="http://schemas.microsoft.com/office/drawing/2014/main" id="{A81A6C20-FFA4-476C-B875-883693AD809A}"/>
              </a:ext>
            </a:extLst>
          </p:cNvPr>
          <p:cNvPicPr>
            <a:picLocks noGrp="1" noChangeAspect="1"/>
          </p:cNvPicPr>
          <p:nvPr>
            <p:ph sz="half"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221" y="3397384"/>
            <a:ext cx="2756942" cy="2756942"/>
          </a:xfrm>
        </p:spPr>
      </p:pic>
      <p:sp>
        <p:nvSpPr>
          <p:cNvPr id="12" name="Footer Placeholder 4">
            <a:extLst>
              <a:ext uri="{FF2B5EF4-FFF2-40B4-BE49-F238E27FC236}">
                <a16:creationId xmlns:a16="http://schemas.microsoft.com/office/drawing/2014/main" id="{AFFE38F1-6C7E-4F43-8526-CCA3007A5656}"/>
              </a:ext>
            </a:extLst>
          </p:cNvPr>
          <p:cNvSpPr>
            <a:spLocks noGrp="1"/>
          </p:cNvSpPr>
          <p:nvPr>
            <p:ph type="ftr" sz="quarter" idx="15"/>
          </p:nvPr>
        </p:nvSpPr>
        <p:spPr>
          <a:xfrm>
            <a:off x="2302382" y="6371423"/>
            <a:ext cx="4098418" cy="365125"/>
          </a:xfrm>
        </p:spPr>
        <p:txBody>
          <a:bodyPr/>
          <a:lstStyle/>
          <a:p>
            <a:endParaRPr lang="en-US" sz="800" dirty="0"/>
          </a:p>
        </p:txBody>
      </p:sp>
      <p:sp>
        <p:nvSpPr>
          <p:cNvPr id="5" name="Slide Number Placeholder 4">
            <a:extLst>
              <a:ext uri="{FF2B5EF4-FFF2-40B4-BE49-F238E27FC236}">
                <a16:creationId xmlns:a16="http://schemas.microsoft.com/office/drawing/2014/main" id="{85279D4A-4CE9-4174-A2FB-BCF1ADCF52B5}"/>
              </a:ext>
            </a:extLst>
          </p:cNvPr>
          <p:cNvSpPr>
            <a:spLocks noGrp="1"/>
          </p:cNvSpPr>
          <p:nvPr>
            <p:ph type="sldNum" sz="quarter" idx="16"/>
          </p:nvPr>
        </p:nvSpPr>
        <p:spPr>
          <a:xfrm>
            <a:off x="5933348" y="6371245"/>
            <a:ext cx="467452" cy="365125"/>
          </a:xfrm>
        </p:spPr>
        <p:txBody>
          <a:bodyPr anchor="b">
            <a:normAutofit/>
          </a:bodyPr>
          <a:lstStyle/>
          <a:p>
            <a:pPr>
              <a:spcAft>
                <a:spcPts val="600"/>
              </a:spcAft>
            </a:pPr>
            <a:fld id="{E313472D-BFB5-4CCD-ACA0-2399B44D45C6}" type="slidenum">
              <a:rPr lang="en-US" smtClean="0"/>
              <a:pPr>
                <a:spcAft>
                  <a:spcPts val="600"/>
                </a:spcAft>
              </a:pPr>
              <a:t>11</a:t>
            </a:fld>
            <a:endParaRPr lang="en-US" dirty="0"/>
          </a:p>
        </p:txBody>
      </p:sp>
      <p:pic>
        <p:nvPicPr>
          <p:cNvPr id="6" name="Graphic 5" descr="Stethoscope outline">
            <a:extLst>
              <a:ext uri="{FF2B5EF4-FFF2-40B4-BE49-F238E27FC236}">
                <a16:creationId xmlns:a16="http://schemas.microsoft.com/office/drawing/2014/main" id="{3CE2EDB7-2D4F-4049-9D14-C3765F9874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30958" y="3763370"/>
            <a:ext cx="914400" cy="914400"/>
          </a:xfrm>
          <a:prstGeom prst="rect">
            <a:avLst/>
          </a:prstGeom>
        </p:spPr>
      </p:pic>
      <p:pic>
        <p:nvPicPr>
          <p:cNvPr id="9" name="Graphic 8" descr="Sling outline">
            <a:extLst>
              <a:ext uri="{FF2B5EF4-FFF2-40B4-BE49-F238E27FC236}">
                <a16:creationId xmlns:a16="http://schemas.microsoft.com/office/drawing/2014/main" id="{E5AD1DA9-109C-4CFD-8395-87E803BBDE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625565" y="2939141"/>
            <a:ext cx="914400" cy="914400"/>
          </a:xfrm>
          <a:prstGeom prst="rect">
            <a:avLst/>
          </a:prstGeom>
        </p:spPr>
      </p:pic>
      <p:pic>
        <p:nvPicPr>
          <p:cNvPr id="11" name="Graphic 10" descr="Person in wheelchair outline">
            <a:extLst>
              <a:ext uri="{FF2B5EF4-FFF2-40B4-BE49-F238E27FC236}">
                <a16:creationId xmlns:a16="http://schemas.microsoft.com/office/drawing/2014/main" id="{FA5DE3F1-85F5-4D8D-9583-FDE75F92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470292" y="2391770"/>
            <a:ext cx="914400" cy="914400"/>
          </a:xfrm>
          <a:prstGeom prst="rect">
            <a:avLst/>
          </a:prstGeom>
        </p:spPr>
      </p:pic>
      <p:pic>
        <p:nvPicPr>
          <p:cNvPr id="14" name="Graphic 13" descr="Right And Left Brain outline">
            <a:extLst>
              <a:ext uri="{FF2B5EF4-FFF2-40B4-BE49-F238E27FC236}">
                <a16:creationId xmlns:a16="http://schemas.microsoft.com/office/drawing/2014/main" id="{6AC19AC1-0CED-443B-B766-615B661A5E6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435830" y="2990622"/>
            <a:ext cx="914400" cy="914400"/>
          </a:xfrm>
          <a:prstGeom prst="rect">
            <a:avLst/>
          </a:prstGeom>
        </p:spPr>
      </p:pic>
      <p:pic>
        <p:nvPicPr>
          <p:cNvPr id="20" name="Graphic 19" descr="Heart with pulse outline">
            <a:extLst>
              <a:ext uri="{FF2B5EF4-FFF2-40B4-BE49-F238E27FC236}">
                <a16:creationId xmlns:a16="http://schemas.microsoft.com/office/drawing/2014/main" id="{C0524F07-BE2C-4514-8C57-E99CC9DF6C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547528" y="2388084"/>
            <a:ext cx="914400" cy="914400"/>
          </a:xfrm>
          <a:prstGeom prst="rect">
            <a:avLst/>
          </a:prstGeom>
        </p:spPr>
      </p:pic>
      <p:pic>
        <p:nvPicPr>
          <p:cNvPr id="13" name="Graphic 12" descr="Health And Safety outline">
            <a:extLst>
              <a:ext uri="{FF2B5EF4-FFF2-40B4-BE49-F238E27FC236}">
                <a16:creationId xmlns:a16="http://schemas.microsoft.com/office/drawing/2014/main" id="{FC9CC755-AD5A-4935-A9FF-8BE828C162B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66663" y="3849239"/>
            <a:ext cx="914400" cy="914400"/>
          </a:xfrm>
          <a:prstGeom prst="rect">
            <a:avLst/>
          </a:prstGeom>
        </p:spPr>
      </p:pic>
    </p:spTree>
    <p:extLst>
      <p:ext uri="{BB962C8B-B14F-4D97-AF65-F5344CB8AC3E}">
        <p14:creationId xmlns:p14="http://schemas.microsoft.com/office/powerpoint/2010/main" val="812049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2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par>
                                <p:cTn id="27" presetID="2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par>
                                <p:cTn id="38" presetID="23"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3">
                                            <p:txEl>
                                              <p:pRg st="3" end="3"/>
                                            </p:txEl>
                                          </p:spTgt>
                                        </p:tgtEl>
                                      </p:cBhvr>
                                    </p:animEffect>
                                  </p:childTnLst>
                                </p:cTn>
                              </p:par>
                              <p:par>
                                <p:cTn id="49" presetID="23" presetClass="entr" presetSubtype="16"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9" dur="500"/>
                                        <p:tgtEl>
                                          <p:spTgt spid="3">
                                            <p:txEl>
                                              <p:pRg st="4" end="4"/>
                                            </p:txEl>
                                          </p:spTgt>
                                        </p:tgtEl>
                                      </p:cBhvr>
                                    </p:animEffect>
                                  </p:childTnLst>
                                </p:cTn>
                              </p:par>
                              <p:par>
                                <p:cTn id="60" presetID="23" presetClass="entr" presetSubtype="16"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childTnLst>
                                </p:cTn>
                              </p:par>
                              <p:par>
                                <p:cTn id="70" presetID="53" presetClass="entr" presetSubtype="16" fill="hold" nodeType="with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 calcmode="lin" valueType="num">
                                      <p:cBhvr>
                                        <p:cTn id="7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7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6BF371-87F9-4C04-9FB2-85886DD9D0E8}"/>
              </a:ext>
            </a:extLst>
          </p:cNvPr>
          <p:cNvSpPr>
            <a:spLocks noGrp="1"/>
          </p:cNvSpPr>
          <p:nvPr>
            <p:ph type="title"/>
          </p:nvPr>
        </p:nvSpPr>
        <p:spPr>
          <a:xfrm>
            <a:off x="833773" y="636803"/>
            <a:ext cx="4864848" cy="821425"/>
          </a:xfrm>
        </p:spPr>
        <p:txBody>
          <a:bodyPr/>
          <a:lstStyle/>
          <a:p>
            <a:r>
              <a:rPr lang="en-US" dirty="0"/>
              <a:t>Part B cost sharing</a:t>
            </a:r>
          </a:p>
        </p:txBody>
      </p:sp>
      <p:sp>
        <p:nvSpPr>
          <p:cNvPr id="5" name="Footer Placeholder 4">
            <a:extLst>
              <a:ext uri="{FF2B5EF4-FFF2-40B4-BE49-F238E27FC236}">
                <a16:creationId xmlns:a16="http://schemas.microsoft.com/office/drawing/2014/main" id="{2CAC4333-7859-41AE-8C43-06C31FEA5016}"/>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1869E35F-7CD7-4F9C-A1A2-4EE79BA60D9F}"/>
              </a:ext>
            </a:extLst>
          </p:cNvPr>
          <p:cNvSpPr>
            <a:spLocks noGrp="1"/>
          </p:cNvSpPr>
          <p:nvPr>
            <p:ph type="sldNum" sz="quarter" idx="12"/>
          </p:nvPr>
        </p:nvSpPr>
        <p:spPr/>
        <p:txBody>
          <a:bodyPr/>
          <a:lstStyle/>
          <a:p>
            <a:fld id="{E313472D-BFB5-4CCD-ACA0-2399B44D45C6}" type="slidenum">
              <a:rPr lang="en-US" smtClean="0"/>
              <a:pPr/>
              <a:t>12</a:t>
            </a:fld>
            <a:endParaRPr lang="en-US" sz="800" dirty="0"/>
          </a:p>
        </p:txBody>
      </p:sp>
      <p:grpSp>
        <p:nvGrpSpPr>
          <p:cNvPr id="13" name="Group 12">
            <a:extLst>
              <a:ext uri="{FF2B5EF4-FFF2-40B4-BE49-F238E27FC236}">
                <a16:creationId xmlns:a16="http://schemas.microsoft.com/office/drawing/2014/main" id="{C5C5C6EF-156E-45E4-BE0E-C9D811EE3550}"/>
              </a:ext>
            </a:extLst>
          </p:cNvPr>
          <p:cNvGrpSpPr/>
          <p:nvPr/>
        </p:nvGrpSpPr>
        <p:grpSpPr>
          <a:xfrm>
            <a:off x="587827" y="1441899"/>
            <a:ext cx="11038114" cy="2248348"/>
            <a:chOff x="587827" y="1605189"/>
            <a:chExt cx="11038114" cy="2248348"/>
          </a:xfrm>
        </p:grpSpPr>
        <p:sp>
          <p:nvSpPr>
            <p:cNvPr id="7" name="Rectangle: Rounded Corners 6">
              <a:extLst>
                <a:ext uri="{FF2B5EF4-FFF2-40B4-BE49-F238E27FC236}">
                  <a16:creationId xmlns:a16="http://schemas.microsoft.com/office/drawing/2014/main" id="{79B0F4BC-A595-434C-BCBA-076A5A0F8B6F}"/>
                </a:ext>
              </a:extLst>
            </p:cNvPr>
            <p:cNvSpPr/>
            <p:nvPr/>
          </p:nvSpPr>
          <p:spPr>
            <a:xfrm>
              <a:off x="587827" y="1605189"/>
              <a:ext cx="11038114" cy="2248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Sling outline">
              <a:extLst>
                <a:ext uri="{FF2B5EF4-FFF2-40B4-BE49-F238E27FC236}">
                  <a16:creationId xmlns:a16="http://schemas.microsoft.com/office/drawing/2014/main" id="{1FCA8973-FB5E-4BD0-A178-7E4312C8BE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3773" y="2089283"/>
              <a:ext cx="1280160" cy="1280160"/>
            </a:xfrm>
            <a:prstGeom prst="rect">
              <a:avLst/>
            </a:prstGeom>
          </p:spPr>
        </p:pic>
        <p:sp>
          <p:nvSpPr>
            <p:cNvPr id="11" name="Rectangle 10">
              <a:extLst>
                <a:ext uri="{FF2B5EF4-FFF2-40B4-BE49-F238E27FC236}">
                  <a16:creationId xmlns:a16="http://schemas.microsoft.com/office/drawing/2014/main" id="{05B90D32-D666-4A72-9838-CF693B676BB4}"/>
                </a:ext>
              </a:extLst>
            </p:cNvPr>
            <p:cNvSpPr/>
            <p:nvPr/>
          </p:nvSpPr>
          <p:spPr>
            <a:xfrm>
              <a:off x="2405903" y="1944533"/>
              <a:ext cx="7315721" cy="1569660"/>
            </a:xfrm>
            <a:prstGeom prst="rect">
              <a:avLst/>
            </a:prstGeom>
            <a:noFill/>
          </p:spPr>
          <p:txBody>
            <a:bodyPr wrap="none" lIns="91440" tIns="45720" rIns="91440" bIns="45720">
              <a:spAutoFit/>
            </a:bodyPr>
            <a:lstStyle/>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rPr>
                <a:t>$174.70 monthly premium (or more based </a:t>
              </a:r>
              <a:r>
                <a:rPr lang="en-US" sz="2400" dirty="0">
                  <a:ln w="0"/>
                  <a:solidFill>
                    <a:schemeClr val="bg1"/>
                  </a:solidFill>
                  <a:effectLst>
                    <a:outerShdw blurRad="38100" dist="19050" dir="2700000" algn="tl" rotWithShape="0">
                      <a:schemeClr val="dk1">
                        <a:alpha val="40000"/>
                      </a:schemeClr>
                    </a:outerShdw>
                  </a:effectLst>
                </a:rPr>
                <a:t>on income)</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rPr>
                <a:t>$240 annual deductible</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rPr>
                <a:t>20 percent coinsurance after deductible is met</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rPr>
                <a:t>No annual out-of-pocket limit on medical costs</a:t>
              </a:r>
            </a:p>
          </p:txBody>
        </p:sp>
      </p:grpSp>
      <p:grpSp>
        <p:nvGrpSpPr>
          <p:cNvPr id="14" name="Group 13">
            <a:extLst>
              <a:ext uri="{FF2B5EF4-FFF2-40B4-BE49-F238E27FC236}">
                <a16:creationId xmlns:a16="http://schemas.microsoft.com/office/drawing/2014/main" id="{F08936DC-62B9-4206-AD36-B8D2C984490F}"/>
              </a:ext>
            </a:extLst>
          </p:cNvPr>
          <p:cNvGrpSpPr/>
          <p:nvPr/>
        </p:nvGrpSpPr>
        <p:grpSpPr>
          <a:xfrm>
            <a:off x="587827" y="3818668"/>
            <a:ext cx="11038114" cy="2386391"/>
            <a:chOff x="587827" y="3818668"/>
            <a:chExt cx="11038114" cy="2386391"/>
          </a:xfrm>
        </p:grpSpPr>
        <p:sp>
          <p:nvSpPr>
            <p:cNvPr id="8" name="Rectangle: Rounded Corners 7">
              <a:extLst>
                <a:ext uri="{FF2B5EF4-FFF2-40B4-BE49-F238E27FC236}">
                  <a16:creationId xmlns:a16="http://schemas.microsoft.com/office/drawing/2014/main" id="{D6BB7A55-2732-4DD2-9A4F-4E1B3D9C876B}"/>
                </a:ext>
              </a:extLst>
            </p:cNvPr>
            <p:cNvSpPr/>
            <p:nvPr/>
          </p:nvSpPr>
          <p:spPr>
            <a:xfrm>
              <a:off x="587827" y="3818668"/>
              <a:ext cx="11038114" cy="23863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Weight Loss outline">
              <a:extLst>
                <a:ext uri="{FF2B5EF4-FFF2-40B4-BE49-F238E27FC236}">
                  <a16:creationId xmlns:a16="http://schemas.microsoft.com/office/drawing/2014/main" id="{BC1172CE-B06F-4E44-8219-4988F493C7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728" y="4371783"/>
              <a:ext cx="1280160" cy="1280160"/>
            </a:xfrm>
            <a:prstGeom prst="rect">
              <a:avLst/>
            </a:prstGeom>
          </p:spPr>
        </p:pic>
        <p:sp>
          <p:nvSpPr>
            <p:cNvPr id="12" name="Rectangle 11">
              <a:extLst>
                <a:ext uri="{FF2B5EF4-FFF2-40B4-BE49-F238E27FC236}">
                  <a16:creationId xmlns:a16="http://schemas.microsoft.com/office/drawing/2014/main" id="{02DBF837-8BF3-462A-B543-02589417E6E4}"/>
                </a:ext>
              </a:extLst>
            </p:cNvPr>
            <p:cNvSpPr/>
            <p:nvPr/>
          </p:nvSpPr>
          <p:spPr>
            <a:xfrm>
              <a:off x="2405903" y="3875066"/>
              <a:ext cx="8266943" cy="2308324"/>
            </a:xfrm>
            <a:prstGeom prst="rect">
              <a:avLst/>
            </a:prstGeom>
            <a:noFill/>
          </p:spPr>
          <p:txBody>
            <a:bodyPr wrap="none" lIns="91440" tIns="45720" rIns="91440" bIns="45720">
              <a:spAutoFit/>
            </a:bodyPr>
            <a:lstStyle/>
            <a:p>
              <a:r>
                <a:rPr lang="en-US" sz="2400" b="0" cap="none" spc="0" dirty="0">
                  <a:ln w="0"/>
                  <a:solidFill>
                    <a:schemeClr val="bg1"/>
                  </a:solidFill>
                  <a:effectLst>
                    <a:outerShdw blurRad="38100" dist="19050" dir="2700000" algn="tl" rotWithShape="0">
                      <a:schemeClr val="dk1">
                        <a:alpha val="40000"/>
                      </a:schemeClr>
                    </a:outerShdw>
                  </a:effectLst>
                </a:rPr>
                <a:t>Beneficiaries have no cost sharing on most preventative services </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rPr>
                <a:t>One time “Welcome” preventative visit</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rPr>
                <a:t>Annual wellness visits (after enrolled  for 12 months)</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rPr>
                <a:t>Immunizations – pneumonia, hepatitis B, flu shot (shingles </a:t>
              </a:r>
            </a:p>
            <a:p>
              <a:r>
                <a:rPr lang="en-US" sz="2400" dirty="0">
                  <a:ln w="0"/>
                  <a:solidFill>
                    <a:schemeClr val="bg1"/>
                  </a:solidFill>
                  <a:effectLst>
                    <a:outerShdw blurRad="38100" dist="19050" dir="2700000" algn="tl" rotWithShape="0">
                      <a:schemeClr val="dk1">
                        <a:alpha val="40000"/>
                      </a:schemeClr>
                    </a:outerShdw>
                  </a:effectLst>
                </a:rPr>
                <a:t>     </a:t>
              </a:r>
              <a:r>
                <a:rPr lang="en-US" sz="2400" b="0" cap="none" spc="0" dirty="0">
                  <a:ln w="0"/>
                  <a:solidFill>
                    <a:schemeClr val="bg1"/>
                  </a:solidFill>
                  <a:effectLst>
                    <a:outerShdw blurRad="38100" dist="19050" dir="2700000" algn="tl" rotWithShape="0">
                      <a:schemeClr val="dk1">
                        <a:alpha val="40000"/>
                      </a:schemeClr>
                    </a:outerShdw>
                  </a:effectLst>
                </a:rPr>
                <a:t>covered under part D)</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rPr>
                <a:t>Screenings – cancer, diabetes, mammogram</a:t>
              </a:r>
            </a:p>
          </p:txBody>
        </p:sp>
      </p:grpSp>
    </p:spTree>
    <p:extLst>
      <p:ext uri="{BB962C8B-B14F-4D97-AF65-F5344CB8AC3E}">
        <p14:creationId xmlns:p14="http://schemas.microsoft.com/office/powerpoint/2010/main" val="30159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250" fill="hold"/>
                                        <p:tgtEl>
                                          <p:spTgt spid="14"/>
                                        </p:tgtEl>
                                        <p:attrNameLst>
                                          <p:attrName>ppt_x</p:attrName>
                                        </p:attrNameLst>
                                      </p:cBhvr>
                                      <p:tavLst>
                                        <p:tav tm="0">
                                          <p:val>
                                            <p:strVal val="0-#ppt_w/2"/>
                                          </p:val>
                                        </p:tav>
                                        <p:tav tm="100000">
                                          <p:val>
                                            <p:strVal val="#ppt_x"/>
                                          </p:val>
                                        </p:tav>
                                      </p:tavLst>
                                    </p:anim>
                                    <p:anim calcmode="lin" valueType="num">
                                      <p:cBhvr additive="base">
                                        <p:cTn id="14" dur="1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13</a:t>
            </a:fld>
            <a:endParaRPr lang="en-US" dirty="0"/>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dirty="0">
                <a:solidFill>
                  <a:schemeClr val="bg1"/>
                </a:solidFill>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0485" y="1306614"/>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9960" y="1882443"/>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6751" y="3179235"/>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52939" y="4471241"/>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88889" y="4569656"/>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37537" y="3179235"/>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83121" y="1715206"/>
            <a:ext cx="1011616" cy="1011616"/>
          </a:xfrm>
          <a:prstGeom prst="rect">
            <a:avLst/>
          </a:prstGeom>
          <a:solidFill>
            <a:schemeClr val="tx2"/>
          </a:solidFill>
        </p:spPr>
      </p:pic>
      <p:pic>
        <p:nvPicPr>
          <p:cNvPr id="15" name="Picture 14" descr="Shape&#10;&#10;Description automatically generated with low confidence">
            <a:extLst>
              <a:ext uri="{FF2B5EF4-FFF2-40B4-BE49-F238E27FC236}">
                <a16:creationId xmlns:a16="http://schemas.microsoft.com/office/drawing/2014/main" id="{4A1EEF02-55FB-4815-B88A-487C8C15B706}"/>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48185" y="4841638"/>
            <a:ext cx="914400" cy="914400"/>
          </a:xfrm>
          <a:prstGeom prst="rect">
            <a:avLst/>
          </a:prstGeom>
        </p:spPr>
      </p:pic>
    </p:spTree>
    <p:extLst>
      <p:ext uri="{BB962C8B-B14F-4D97-AF65-F5344CB8AC3E}">
        <p14:creationId xmlns:p14="http://schemas.microsoft.com/office/powerpoint/2010/main" val="207351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dirty="0">
                <a:solidFill>
                  <a:schemeClr val="accent3"/>
                </a:solidFill>
              </a:rPr>
              <a:t>Most dental care/dentures</a:t>
            </a:r>
          </a:p>
          <a:p>
            <a:r>
              <a:rPr lang="en-US" dirty="0"/>
              <a:t>Eye exams related to prescribing glasses or contact lenses</a:t>
            </a:r>
          </a:p>
          <a:p>
            <a:r>
              <a:rPr lang="en-US" dirty="0"/>
              <a:t>Cosmetic surgery</a:t>
            </a:r>
          </a:p>
          <a:p>
            <a:r>
              <a:rPr lang="en-US" dirty="0"/>
              <a:t>Massage therapy</a:t>
            </a:r>
          </a:p>
          <a:p>
            <a:r>
              <a:rPr lang="en-US" dirty="0"/>
              <a:t>Acupuncture</a:t>
            </a:r>
          </a:p>
          <a:p>
            <a:r>
              <a:rPr lang="en-US" dirty="0"/>
              <a:t>Hearing aids and exams</a:t>
            </a:r>
          </a:p>
          <a:p>
            <a:r>
              <a:rPr lang="en-US" dirty="0"/>
              <a:t>Long term care</a:t>
            </a:r>
          </a:p>
          <a:p>
            <a:r>
              <a:rPr lang="en-US" dirty="0"/>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14</a:t>
            </a:fld>
            <a:endParaRPr lang="en-US" dirty="0"/>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dirty="0">
                <a:solidFill>
                  <a:schemeClr val="bg1"/>
                </a:solidFill>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0780" y="1053137"/>
            <a:ext cx="1645920" cy="164592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9960" y="1882443"/>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6751" y="3179235"/>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52939" y="4471241"/>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88889" y="4569656"/>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48185" y="4841638"/>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37537" y="3179235"/>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83121" y="1715206"/>
            <a:ext cx="1011616" cy="1011616"/>
          </a:xfrm>
          <a:prstGeom prst="rect">
            <a:avLst/>
          </a:prstGeom>
        </p:spPr>
      </p:pic>
    </p:spTree>
    <p:extLst>
      <p:ext uri="{BB962C8B-B14F-4D97-AF65-F5344CB8AC3E}">
        <p14:creationId xmlns:p14="http://schemas.microsoft.com/office/powerpoint/2010/main" val="3446366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dirty="0"/>
              <a:t>Most dental care/dentures</a:t>
            </a:r>
          </a:p>
          <a:p>
            <a:r>
              <a:rPr lang="en-US" dirty="0">
                <a:solidFill>
                  <a:schemeClr val="accent3"/>
                </a:solidFill>
              </a:rPr>
              <a:t>Eye exams related to prescribing glasses or contact lenses</a:t>
            </a:r>
          </a:p>
          <a:p>
            <a:r>
              <a:rPr lang="en-US" dirty="0"/>
              <a:t>Cosmetic surgery</a:t>
            </a:r>
          </a:p>
          <a:p>
            <a:r>
              <a:rPr lang="en-US" dirty="0"/>
              <a:t>Massage therapy</a:t>
            </a:r>
          </a:p>
          <a:p>
            <a:r>
              <a:rPr lang="en-US" dirty="0"/>
              <a:t>Acupuncture</a:t>
            </a:r>
          </a:p>
          <a:p>
            <a:r>
              <a:rPr lang="en-US" dirty="0"/>
              <a:t>Hearing aids and exams</a:t>
            </a:r>
          </a:p>
          <a:p>
            <a:r>
              <a:rPr lang="en-US" dirty="0"/>
              <a:t>Long term care</a:t>
            </a:r>
          </a:p>
          <a:p>
            <a:r>
              <a:rPr lang="en-US" dirty="0"/>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15</a:t>
            </a:fld>
            <a:endParaRPr lang="en-US" dirty="0"/>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dirty="0">
                <a:solidFill>
                  <a:schemeClr val="bg1"/>
                </a:solidFill>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048" y="1946014"/>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6079" y="1170638"/>
            <a:ext cx="1828800" cy="18288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69510" y="2033176"/>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23782" y="3281924"/>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50485" y="4928292"/>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65367" y="4471092"/>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87136" y="4662244"/>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85249" y="3184708"/>
            <a:ext cx="1011616" cy="1011616"/>
          </a:xfrm>
          <a:prstGeom prst="rect">
            <a:avLst/>
          </a:prstGeom>
        </p:spPr>
      </p:pic>
    </p:spTree>
    <p:extLst>
      <p:ext uri="{BB962C8B-B14F-4D97-AF65-F5344CB8AC3E}">
        <p14:creationId xmlns:p14="http://schemas.microsoft.com/office/powerpoint/2010/main" val="1896567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dirty="0"/>
              <a:t>Most dental care/dentures</a:t>
            </a:r>
          </a:p>
          <a:p>
            <a:r>
              <a:rPr lang="en-US" dirty="0"/>
              <a:t>Eye exams related to prescribing glasses or contact lenses</a:t>
            </a:r>
          </a:p>
          <a:p>
            <a:r>
              <a:rPr lang="en-US" dirty="0">
                <a:solidFill>
                  <a:schemeClr val="accent3"/>
                </a:solidFill>
              </a:rPr>
              <a:t>Cosmetic surgery</a:t>
            </a:r>
          </a:p>
          <a:p>
            <a:r>
              <a:rPr lang="en-US" dirty="0"/>
              <a:t>Massage therapy</a:t>
            </a:r>
          </a:p>
          <a:p>
            <a:r>
              <a:rPr lang="en-US" dirty="0"/>
              <a:t>Acupuncture</a:t>
            </a:r>
          </a:p>
          <a:p>
            <a:r>
              <a:rPr lang="en-US" dirty="0"/>
              <a:t>Hearing aids and exams</a:t>
            </a:r>
          </a:p>
          <a:p>
            <a:r>
              <a:rPr lang="en-US" dirty="0"/>
              <a:t>Long term care</a:t>
            </a:r>
          </a:p>
          <a:p>
            <a:r>
              <a:rPr lang="en-US" dirty="0"/>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16</a:t>
            </a:fld>
            <a:endParaRPr lang="en-US" dirty="0"/>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dirty="0">
                <a:solidFill>
                  <a:schemeClr val="bg1"/>
                </a:solidFill>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7115" y="3114910"/>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5216" y="1953052"/>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80055" y="1061518"/>
            <a:ext cx="1828800" cy="18288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4782" y="2026825"/>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65367" y="4418233"/>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0528" y="3179235"/>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37255" y="4875433"/>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87136" y="4369625"/>
            <a:ext cx="1011616" cy="1011616"/>
          </a:xfrm>
          <a:prstGeom prst="rect">
            <a:avLst/>
          </a:prstGeom>
        </p:spPr>
      </p:pic>
    </p:spTree>
    <p:extLst>
      <p:ext uri="{BB962C8B-B14F-4D97-AF65-F5344CB8AC3E}">
        <p14:creationId xmlns:p14="http://schemas.microsoft.com/office/powerpoint/2010/main" val="2318981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dirty="0"/>
              <a:t>Most dental care/dentures</a:t>
            </a:r>
          </a:p>
          <a:p>
            <a:r>
              <a:rPr lang="en-US" dirty="0"/>
              <a:t>Eye exams related to prescribing glasses or contact lenses</a:t>
            </a:r>
          </a:p>
          <a:p>
            <a:r>
              <a:rPr lang="en-US" dirty="0"/>
              <a:t>Cosmetic surgery</a:t>
            </a:r>
          </a:p>
          <a:p>
            <a:r>
              <a:rPr lang="en-US" dirty="0">
                <a:solidFill>
                  <a:schemeClr val="accent3"/>
                </a:solidFill>
              </a:rPr>
              <a:t>Massage therapy</a:t>
            </a:r>
          </a:p>
          <a:p>
            <a:r>
              <a:rPr lang="en-US" dirty="0"/>
              <a:t>Acupuncture</a:t>
            </a:r>
          </a:p>
          <a:p>
            <a:r>
              <a:rPr lang="en-US" dirty="0"/>
              <a:t>Hearing aids and exams</a:t>
            </a:r>
          </a:p>
          <a:p>
            <a:r>
              <a:rPr lang="en-US" dirty="0"/>
              <a:t>Long term care</a:t>
            </a:r>
          </a:p>
          <a:p>
            <a:r>
              <a:rPr lang="en-US" dirty="0"/>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17</a:t>
            </a:fld>
            <a:endParaRPr lang="en-US" dirty="0"/>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dirty="0">
                <a:solidFill>
                  <a:schemeClr val="bg1"/>
                </a:solidFill>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82962" y="4439575"/>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03538" y="3165136"/>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2962" y="1961225"/>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36126" y="1061518"/>
            <a:ext cx="1828800" cy="18288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0240" y="3292587"/>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03690" y="2094974"/>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03690" y="4439575"/>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91199" y="4939916"/>
            <a:ext cx="1011616" cy="1011616"/>
          </a:xfrm>
          <a:prstGeom prst="rect">
            <a:avLst/>
          </a:prstGeom>
        </p:spPr>
      </p:pic>
    </p:spTree>
    <p:extLst>
      <p:ext uri="{BB962C8B-B14F-4D97-AF65-F5344CB8AC3E}">
        <p14:creationId xmlns:p14="http://schemas.microsoft.com/office/powerpoint/2010/main" val="2485785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dirty="0"/>
              <a:t>Most dental care/dentures</a:t>
            </a:r>
          </a:p>
          <a:p>
            <a:r>
              <a:rPr lang="en-US" dirty="0"/>
              <a:t>Eye exams related to prescribing glasses or contact lenses</a:t>
            </a:r>
          </a:p>
          <a:p>
            <a:r>
              <a:rPr lang="en-US" dirty="0"/>
              <a:t>Cosmetic surgery</a:t>
            </a:r>
          </a:p>
          <a:p>
            <a:r>
              <a:rPr lang="en-US" dirty="0"/>
              <a:t>Massage therapy</a:t>
            </a:r>
          </a:p>
          <a:p>
            <a:r>
              <a:rPr lang="en-US" dirty="0">
                <a:solidFill>
                  <a:schemeClr val="accent3"/>
                </a:solidFill>
              </a:rPr>
              <a:t>Acupuncture</a:t>
            </a:r>
          </a:p>
          <a:p>
            <a:r>
              <a:rPr lang="en-US" dirty="0"/>
              <a:t>Hearing aids and exams</a:t>
            </a:r>
          </a:p>
          <a:p>
            <a:r>
              <a:rPr lang="en-US" dirty="0"/>
              <a:t>Long term care</a:t>
            </a:r>
          </a:p>
          <a:p>
            <a:r>
              <a:rPr lang="en-US" dirty="0"/>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18</a:t>
            </a:fld>
            <a:endParaRPr lang="en-US" dirty="0"/>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dirty="0">
                <a:solidFill>
                  <a:schemeClr val="bg1"/>
                </a:solidFill>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0485" y="4928441"/>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83121" y="4546048"/>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22655" y="3056390"/>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08255" y="1895306"/>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29877" y="1838148"/>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53306" y="1163786"/>
            <a:ext cx="1645920" cy="164592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75461" y="3056390"/>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32661" y="4325417"/>
            <a:ext cx="1011616" cy="1011616"/>
          </a:xfrm>
          <a:prstGeom prst="rect">
            <a:avLst/>
          </a:prstGeom>
        </p:spPr>
      </p:pic>
    </p:spTree>
    <p:extLst>
      <p:ext uri="{BB962C8B-B14F-4D97-AF65-F5344CB8AC3E}">
        <p14:creationId xmlns:p14="http://schemas.microsoft.com/office/powerpoint/2010/main" val="3682135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dirty="0"/>
              <a:t>Most dental care/dentures</a:t>
            </a:r>
          </a:p>
          <a:p>
            <a:r>
              <a:rPr lang="en-US" dirty="0"/>
              <a:t>Eye exams related to prescribing glasses or contact lenses</a:t>
            </a:r>
          </a:p>
          <a:p>
            <a:r>
              <a:rPr lang="en-US" dirty="0"/>
              <a:t>Cosmetic surgery</a:t>
            </a:r>
          </a:p>
          <a:p>
            <a:r>
              <a:rPr lang="en-US" dirty="0"/>
              <a:t>Massage therapy</a:t>
            </a:r>
          </a:p>
          <a:p>
            <a:r>
              <a:rPr lang="en-US" dirty="0"/>
              <a:t>Acupuncture</a:t>
            </a:r>
          </a:p>
          <a:p>
            <a:r>
              <a:rPr lang="en-US" dirty="0">
                <a:solidFill>
                  <a:schemeClr val="accent3"/>
                </a:solidFill>
              </a:rPr>
              <a:t>Hearing aids and exams</a:t>
            </a:r>
          </a:p>
          <a:p>
            <a:r>
              <a:rPr lang="en-US" dirty="0"/>
              <a:t>Long term care</a:t>
            </a:r>
          </a:p>
          <a:p>
            <a:r>
              <a:rPr lang="en-US" dirty="0"/>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19</a:t>
            </a:fld>
            <a:endParaRPr lang="en-US" dirty="0"/>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dirty="0">
                <a:solidFill>
                  <a:schemeClr val="bg1"/>
                </a:solidFill>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4959" y="4299603"/>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9693" y="4928441"/>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87136" y="4331689"/>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07574" y="3253791"/>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42493" y="1141353"/>
            <a:ext cx="1828800" cy="18288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08255" y="1979131"/>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65367" y="1889566"/>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5176" y="3125841"/>
            <a:ext cx="1011616" cy="1011616"/>
          </a:xfrm>
          <a:prstGeom prst="rect">
            <a:avLst/>
          </a:prstGeom>
        </p:spPr>
      </p:pic>
    </p:spTree>
    <p:extLst>
      <p:ext uri="{BB962C8B-B14F-4D97-AF65-F5344CB8AC3E}">
        <p14:creationId xmlns:p14="http://schemas.microsoft.com/office/powerpoint/2010/main" val="4117606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42A275-C299-48CB-9AD3-F869D172179E}"/>
              </a:ext>
            </a:extLst>
          </p:cNvPr>
          <p:cNvSpPr>
            <a:spLocks noGrp="1"/>
          </p:cNvSpPr>
          <p:nvPr>
            <p:ph type="body" sz="quarter" idx="13"/>
          </p:nvPr>
        </p:nvSpPr>
        <p:spPr/>
        <p:txBody>
          <a:bodyPr/>
          <a:lstStyle/>
          <a:p>
            <a:r>
              <a:rPr lang="en-US" dirty="0">
                <a:latin typeface="Calibri" panose="020F0502020204030204" pitchFamily="34" charset="0"/>
                <a:cs typeface="Calibri" panose="020F0502020204030204" pitchFamily="34" charset="0"/>
              </a:rPr>
              <a:t>1.</a:t>
            </a:r>
          </a:p>
        </p:txBody>
      </p:sp>
      <p:sp>
        <p:nvSpPr>
          <p:cNvPr id="5" name="Text Placeholder 4">
            <a:extLst>
              <a:ext uri="{FF2B5EF4-FFF2-40B4-BE49-F238E27FC236}">
                <a16:creationId xmlns:a16="http://schemas.microsoft.com/office/drawing/2014/main" id="{A79F2A7F-FDEE-47C4-BF12-133D4CACDD5F}"/>
              </a:ext>
            </a:extLst>
          </p:cNvPr>
          <p:cNvSpPr>
            <a:spLocks noGrp="1"/>
          </p:cNvSpPr>
          <p:nvPr>
            <p:ph type="body" sz="quarter" idx="14"/>
          </p:nvPr>
        </p:nvSpPr>
        <p:spPr/>
        <p:txBody>
          <a:bodyPr/>
          <a:lstStyle/>
          <a:p>
            <a:r>
              <a:rPr lang="en-US" dirty="0">
                <a:latin typeface="Calibri" panose="020F0502020204030204" pitchFamily="34" charset="0"/>
                <a:cs typeface="Calibri" panose="020F0502020204030204" pitchFamily="34" charset="0"/>
              </a:rPr>
              <a:t>2.</a:t>
            </a:r>
          </a:p>
        </p:txBody>
      </p:sp>
      <p:sp>
        <p:nvSpPr>
          <p:cNvPr id="6" name="Text Placeholder 5">
            <a:extLst>
              <a:ext uri="{FF2B5EF4-FFF2-40B4-BE49-F238E27FC236}">
                <a16:creationId xmlns:a16="http://schemas.microsoft.com/office/drawing/2014/main" id="{52B56487-0B6A-414A-8B27-5CE6B4E400A7}"/>
              </a:ext>
            </a:extLst>
          </p:cNvPr>
          <p:cNvSpPr>
            <a:spLocks noGrp="1"/>
          </p:cNvSpPr>
          <p:nvPr>
            <p:ph type="body" sz="quarter" idx="15"/>
          </p:nvPr>
        </p:nvSpPr>
        <p:spPr/>
        <p:txBody>
          <a:bodyPr/>
          <a:lstStyle/>
          <a:p>
            <a:r>
              <a:rPr lang="en-US" dirty="0">
                <a:latin typeface="Calibri" panose="020F0502020204030204" pitchFamily="34" charset="0"/>
                <a:cs typeface="Calibri" panose="020F0502020204030204" pitchFamily="34" charset="0"/>
              </a:rPr>
              <a:t>3.</a:t>
            </a:r>
          </a:p>
        </p:txBody>
      </p:sp>
      <p:sp>
        <p:nvSpPr>
          <p:cNvPr id="7" name="Text Placeholder 6">
            <a:extLst>
              <a:ext uri="{FF2B5EF4-FFF2-40B4-BE49-F238E27FC236}">
                <a16:creationId xmlns:a16="http://schemas.microsoft.com/office/drawing/2014/main" id="{AC8EFF25-7C07-41EE-AD29-3F189289E6F2}"/>
              </a:ext>
            </a:extLst>
          </p:cNvPr>
          <p:cNvSpPr>
            <a:spLocks noGrp="1"/>
          </p:cNvSpPr>
          <p:nvPr>
            <p:ph type="body" sz="quarter" idx="16"/>
          </p:nvPr>
        </p:nvSpPr>
        <p:spPr/>
        <p:txBody>
          <a:bodyPr/>
          <a:lstStyle/>
          <a:p>
            <a:r>
              <a:rPr lang="en-US" dirty="0">
                <a:latin typeface="Calibri" panose="020F0502020204030204" pitchFamily="34" charset="0"/>
                <a:cs typeface="Calibri" panose="020F0502020204030204" pitchFamily="34" charset="0"/>
              </a:rPr>
              <a:t>4.</a:t>
            </a:r>
          </a:p>
        </p:txBody>
      </p:sp>
      <p:sp>
        <p:nvSpPr>
          <p:cNvPr id="8" name="Text Placeholder 7">
            <a:extLst>
              <a:ext uri="{FF2B5EF4-FFF2-40B4-BE49-F238E27FC236}">
                <a16:creationId xmlns:a16="http://schemas.microsoft.com/office/drawing/2014/main" id="{6C3B79F7-9FD0-4463-8C21-B3E8D29368AC}"/>
              </a:ext>
            </a:extLst>
          </p:cNvPr>
          <p:cNvSpPr>
            <a:spLocks noGrp="1"/>
          </p:cNvSpPr>
          <p:nvPr>
            <p:ph type="body" sz="quarter" idx="17"/>
          </p:nvPr>
        </p:nvSpPr>
        <p:spPr/>
        <p:txBody>
          <a:bodyPr/>
          <a:lstStyle/>
          <a:p>
            <a:r>
              <a:rPr lang="en-US" dirty="0">
                <a:latin typeface="Calibri" panose="020F0502020204030204" pitchFamily="34" charset="0"/>
                <a:cs typeface="Calibri" panose="020F0502020204030204" pitchFamily="34" charset="0"/>
              </a:rPr>
              <a:t>5.</a:t>
            </a:r>
          </a:p>
        </p:txBody>
      </p:sp>
      <p:sp>
        <p:nvSpPr>
          <p:cNvPr id="14" name="Text Placeholder 13">
            <a:extLst>
              <a:ext uri="{FF2B5EF4-FFF2-40B4-BE49-F238E27FC236}">
                <a16:creationId xmlns:a16="http://schemas.microsoft.com/office/drawing/2014/main" id="{04244D46-F893-4CC9-A199-8D5A8751C1D6}"/>
              </a:ext>
            </a:extLst>
          </p:cNvPr>
          <p:cNvSpPr>
            <a:spLocks noGrp="1"/>
          </p:cNvSpPr>
          <p:nvPr>
            <p:ph type="body" sz="quarter" idx="23"/>
          </p:nvPr>
        </p:nvSpPr>
        <p:spPr/>
        <p:txBody>
          <a:bodyPr/>
          <a:lstStyle/>
          <a:p>
            <a:r>
              <a:rPr lang="en-US" sz="2400" dirty="0">
                <a:latin typeface="Calibri" panose="020F0502020204030204" pitchFamily="34" charset="0"/>
                <a:cs typeface="Calibri" panose="020F0502020204030204" pitchFamily="34" charset="0"/>
              </a:rPr>
              <a:t>What is Medicare</a:t>
            </a:r>
          </a:p>
        </p:txBody>
      </p:sp>
      <p:sp>
        <p:nvSpPr>
          <p:cNvPr id="15" name="Text Placeholder 14">
            <a:extLst>
              <a:ext uri="{FF2B5EF4-FFF2-40B4-BE49-F238E27FC236}">
                <a16:creationId xmlns:a16="http://schemas.microsoft.com/office/drawing/2014/main" id="{A21A0EB3-3807-415E-999F-59F82C5C5FF3}"/>
              </a:ext>
            </a:extLst>
          </p:cNvPr>
          <p:cNvSpPr>
            <a:spLocks noGrp="1"/>
          </p:cNvSpPr>
          <p:nvPr>
            <p:ph type="body" sz="quarter" idx="24"/>
          </p:nvPr>
        </p:nvSpPr>
        <p:spPr/>
        <p:txBody>
          <a:bodyPr/>
          <a:lstStyle/>
          <a:p>
            <a:r>
              <a:rPr lang="en-US" sz="2400" dirty="0">
                <a:latin typeface="Calibri" panose="020F0502020204030204" pitchFamily="34" charset="0"/>
                <a:cs typeface="Calibri" panose="020F0502020204030204" pitchFamily="34" charset="0"/>
              </a:rPr>
              <a:t>Enrolling in Medicare</a:t>
            </a:r>
          </a:p>
        </p:txBody>
      </p:sp>
      <p:sp>
        <p:nvSpPr>
          <p:cNvPr id="16" name="Text Placeholder 15">
            <a:extLst>
              <a:ext uri="{FF2B5EF4-FFF2-40B4-BE49-F238E27FC236}">
                <a16:creationId xmlns:a16="http://schemas.microsoft.com/office/drawing/2014/main" id="{D2F3FE67-B940-45C0-AC27-F67E54C84A75}"/>
              </a:ext>
            </a:extLst>
          </p:cNvPr>
          <p:cNvSpPr>
            <a:spLocks noGrp="1"/>
          </p:cNvSpPr>
          <p:nvPr>
            <p:ph type="body" sz="quarter" idx="25"/>
          </p:nvPr>
        </p:nvSpPr>
        <p:spPr/>
        <p:txBody>
          <a:bodyPr/>
          <a:lstStyle/>
          <a:p>
            <a:r>
              <a:rPr lang="en-US" sz="2400" dirty="0">
                <a:latin typeface="Calibri" panose="020F0502020204030204" pitchFamily="34" charset="0"/>
                <a:cs typeface="Calibri" panose="020F0502020204030204" pitchFamily="34" charset="0"/>
              </a:rPr>
              <a:t>Medicare coverage options (Plans)</a:t>
            </a:r>
          </a:p>
        </p:txBody>
      </p:sp>
      <p:sp>
        <p:nvSpPr>
          <p:cNvPr id="17" name="Text Placeholder 16">
            <a:extLst>
              <a:ext uri="{FF2B5EF4-FFF2-40B4-BE49-F238E27FC236}">
                <a16:creationId xmlns:a16="http://schemas.microsoft.com/office/drawing/2014/main" id="{2F89C2C6-3333-4189-BCFB-8470E3EEAE07}"/>
              </a:ext>
            </a:extLst>
          </p:cNvPr>
          <p:cNvSpPr>
            <a:spLocks noGrp="1"/>
          </p:cNvSpPr>
          <p:nvPr>
            <p:ph type="body" sz="quarter" idx="26"/>
          </p:nvPr>
        </p:nvSpPr>
        <p:spPr/>
        <p:txBody>
          <a:bodyPr/>
          <a:lstStyle/>
          <a:p>
            <a:r>
              <a:rPr lang="en-US" sz="2400" dirty="0">
                <a:latin typeface="Calibri" panose="020F0502020204030204" pitchFamily="34" charset="0"/>
                <a:cs typeface="Calibri" panose="020F0502020204030204" pitchFamily="34" charset="0"/>
              </a:rPr>
              <a:t>HSAs and Medicare</a:t>
            </a:r>
          </a:p>
        </p:txBody>
      </p:sp>
      <p:sp>
        <p:nvSpPr>
          <p:cNvPr id="18" name="Text Placeholder 17">
            <a:extLst>
              <a:ext uri="{FF2B5EF4-FFF2-40B4-BE49-F238E27FC236}">
                <a16:creationId xmlns:a16="http://schemas.microsoft.com/office/drawing/2014/main" id="{8CC68652-AEB7-4047-BFA2-E26B541700FF}"/>
              </a:ext>
            </a:extLst>
          </p:cNvPr>
          <p:cNvSpPr>
            <a:spLocks noGrp="1"/>
          </p:cNvSpPr>
          <p:nvPr>
            <p:ph type="body" sz="quarter" idx="27"/>
          </p:nvPr>
        </p:nvSpPr>
        <p:spPr/>
        <p:txBody>
          <a:bodyPr/>
          <a:lstStyle/>
          <a:p>
            <a:r>
              <a:rPr lang="en-US" sz="2400" dirty="0">
                <a:latin typeface="Calibri" panose="020F0502020204030204" pitchFamily="34" charset="0"/>
                <a:cs typeface="Calibri" panose="020F0502020204030204" pitchFamily="34" charset="0"/>
              </a:rPr>
              <a:t>Medicare marketing rules</a:t>
            </a:r>
          </a:p>
        </p:txBody>
      </p:sp>
      <p:sp>
        <p:nvSpPr>
          <p:cNvPr id="22" name="Footer Placeholder 21">
            <a:extLst>
              <a:ext uri="{FF2B5EF4-FFF2-40B4-BE49-F238E27FC236}">
                <a16:creationId xmlns:a16="http://schemas.microsoft.com/office/drawing/2014/main" id="{99458CFC-4493-44F7-838C-1F79C8E58BBE}"/>
              </a:ext>
            </a:extLst>
          </p:cNvPr>
          <p:cNvSpPr>
            <a:spLocks noGrp="1"/>
          </p:cNvSpPr>
          <p:nvPr>
            <p:ph type="ftr" sz="quarter" idx="34"/>
          </p:nvPr>
        </p:nvSpPr>
        <p:spPr>
          <a:xfrm>
            <a:off x="2263806" y="6371423"/>
            <a:ext cx="7767922" cy="365125"/>
          </a:xfrm>
        </p:spPr>
        <p:txBody>
          <a:bodyPr/>
          <a:lstStyle/>
          <a:p>
            <a:endParaRPr lang="en-US" dirty="0"/>
          </a:p>
        </p:txBody>
      </p:sp>
      <p:sp>
        <p:nvSpPr>
          <p:cNvPr id="2" name="Slide Number Placeholder 1">
            <a:extLst>
              <a:ext uri="{FF2B5EF4-FFF2-40B4-BE49-F238E27FC236}">
                <a16:creationId xmlns:a16="http://schemas.microsoft.com/office/drawing/2014/main" id="{A1CA4AF3-EABA-410B-B774-CFA7F6959294}"/>
              </a:ext>
            </a:extLst>
          </p:cNvPr>
          <p:cNvSpPr>
            <a:spLocks noGrp="1"/>
          </p:cNvSpPr>
          <p:nvPr>
            <p:ph type="sldNum" sz="quarter" idx="35"/>
          </p:nvPr>
        </p:nvSpPr>
        <p:spPr/>
        <p:txBody>
          <a:bodyPr/>
          <a:lstStyle/>
          <a:p>
            <a:fld id="{E313472D-BFB5-4CCD-ACA0-2399B44D45C6}" type="slidenum">
              <a:rPr lang="en-US" smtClean="0"/>
              <a:pPr/>
              <a:t>2</a:t>
            </a:fld>
            <a:endParaRPr lang="en-US" sz="800" dirty="0"/>
          </a:p>
        </p:txBody>
      </p:sp>
    </p:spTree>
    <p:extLst>
      <p:ext uri="{BB962C8B-B14F-4D97-AF65-F5344CB8AC3E}">
        <p14:creationId xmlns:p14="http://schemas.microsoft.com/office/powerpoint/2010/main" val="42924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P spid="14" grpId="0" build="p"/>
      <p:bldP spid="15" grpId="0" build="p"/>
      <p:bldP spid="16" grpId="0" build="p"/>
      <p:bldP spid="17" grpId="0" build="p"/>
      <p:bldP spid="1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dirty="0"/>
              <a:t>Most dental care/dentures</a:t>
            </a:r>
          </a:p>
          <a:p>
            <a:r>
              <a:rPr lang="en-US" dirty="0"/>
              <a:t>Eye exams related to prescribing glasses or contact lenses</a:t>
            </a:r>
          </a:p>
          <a:p>
            <a:r>
              <a:rPr lang="en-US" dirty="0"/>
              <a:t>Cosmetic surgery</a:t>
            </a:r>
          </a:p>
          <a:p>
            <a:r>
              <a:rPr lang="en-US" dirty="0"/>
              <a:t>Massage therapy</a:t>
            </a:r>
          </a:p>
          <a:p>
            <a:r>
              <a:rPr lang="en-US" dirty="0"/>
              <a:t>Acupuncture</a:t>
            </a:r>
          </a:p>
          <a:p>
            <a:r>
              <a:rPr lang="en-US" dirty="0"/>
              <a:t>Hearing aids and exams</a:t>
            </a:r>
          </a:p>
          <a:p>
            <a:r>
              <a:rPr lang="en-US" dirty="0">
                <a:solidFill>
                  <a:schemeClr val="accent3"/>
                </a:solidFill>
              </a:rPr>
              <a:t>Long term care</a:t>
            </a:r>
          </a:p>
          <a:p>
            <a:r>
              <a:rPr lang="en-US" dirty="0"/>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20</a:t>
            </a:fld>
            <a:endParaRPr lang="en-US" dirty="0"/>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dirty="0">
                <a:solidFill>
                  <a:schemeClr val="bg1"/>
                </a:solidFill>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07678" y="3239817"/>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78177" y="4428921"/>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47281" y="4995006"/>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27318" y="4421898"/>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41894" y="2051752"/>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499181" y="3233728"/>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99380" y="893489"/>
            <a:ext cx="1645920" cy="164592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45928" y="1960021"/>
            <a:ext cx="1011616" cy="1011616"/>
          </a:xfrm>
          <a:prstGeom prst="rect">
            <a:avLst/>
          </a:prstGeom>
        </p:spPr>
      </p:pic>
    </p:spTree>
    <p:extLst>
      <p:ext uri="{BB962C8B-B14F-4D97-AF65-F5344CB8AC3E}">
        <p14:creationId xmlns:p14="http://schemas.microsoft.com/office/powerpoint/2010/main" val="969280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89BCDA-EBDE-4BA8-B30F-C0D1A36FAAA4}"/>
              </a:ext>
            </a:extLst>
          </p:cNvPr>
          <p:cNvSpPr>
            <a:spLocks noGrp="1"/>
          </p:cNvSpPr>
          <p:nvPr>
            <p:ph idx="15"/>
          </p:nvPr>
        </p:nvSpPr>
        <p:spPr/>
        <p:txBody>
          <a:bodyPr/>
          <a:lstStyle/>
          <a:p>
            <a:endParaRPr lang="en-US" dirty="0"/>
          </a:p>
          <a:p>
            <a:endParaRPr lang="en-US" dirty="0"/>
          </a:p>
          <a:p>
            <a:endParaRPr lang="en-US" dirty="0"/>
          </a:p>
          <a:p>
            <a:r>
              <a:rPr lang="en-US" dirty="0"/>
              <a:t>Most dental care/dentures</a:t>
            </a:r>
          </a:p>
          <a:p>
            <a:r>
              <a:rPr lang="en-US" dirty="0"/>
              <a:t>Eye exams related to prescribing glasses or contact lenses</a:t>
            </a:r>
          </a:p>
          <a:p>
            <a:r>
              <a:rPr lang="en-US" dirty="0"/>
              <a:t>Cosmetic surgery</a:t>
            </a:r>
          </a:p>
          <a:p>
            <a:r>
              <a:rPr lang="en-US" dirty="0"/>
              <a:t>Massage therapy</a:t>
            </a:r>
          </a:p>
          <a:p>
            <a:r>
              <a:rPr lang="en-US" dirty="0"/>
              <a:t>Acupuncture</a:t>
            </a:r>
          </a:p>
          <a:p>
            <a:r>
              <a:rPr lang="en-US" dirty="0"/>
              <a:t>Hearing aids and exams</a:t>
            </a:r>
          </a:p>
          <a:p>
            <a:r>
              <a:rPr lang="en-US" dirty="0"/>
              <a:t>Long term care</a:t>
            </a:r>
          </a:p>
          <a:p>
            <a:r>
              <a:rPr lang="en-US" dirty="0">
                <a:solidFill>
                  <a:schemeClr val="accent3"/>
                </a:solidFill>
              </a:rPr>
              <a:t>Concierge care and boutique medicine</a:t>
            </a:r>
          </a:p>
        </p:txBody>
      </p:sp>
      <p:sp>
        <p:nvSpPr>
          <p:cNvPr id="3" name="Slide Number Placeholder 2">
            <a:extLst>
              <a:ext uri="{FF2B5EF4-FFF2-40B4-BE49-F238E27FC236}">
                <a16:creationId xmlns:a16="http://schemas.microsoft.com/office/drawing/2014/main" id="{3FBF5491-CF22-43D7-B26A-3E135F9EAA46}"/>
              </a:ext>
            </a:extLst>
          </p:cNvPr>
          <p:cNvSpPr>
            <a:spLocks noGrp="1"/>
          </p:cNvSpPr>
          <p:nvPr>
            <p:ph type="sldNum" sz="quarter" idx="12"/>
          </p:nvPr>
        </p:nvSpPr>
        <p:spPr/>
        <p:txBody>
          <a:bodyPr/>
          <a:lstStyle/>
          <a:p>
            <a:fld id="{E313472D-BFB5-4CCD-ACA0-2399B44D45C6}" type="slidenum">
              <a:rPr lang="en-US" smtClean="0"/>
              <a:pPr/>
              <a:t>21</a:t>
            </a:fld>
            <a:endParaRPr lang="en-US" dirty="0"/>
          </a:p>
        </p:txBody>
      </p:sp>
      <p:sp>
        <p:nvSpPr>
          <p:cNvPr id="4" name="Title 3">
            <a:extLst>
              <a:ext uri="{FF2B5EF4-FFF2-40B4-BE49-F238E27FC236}">
                <a16:creationId xmlns:a16="http://schemas.microsoft.com/office/drawing/2014/main" id="{B052A9BF-0CBA-4BCB-96BC-7A480A5FFB1F}"/>
              </a:ext>
            </a:extLst>
          </p:cNvPr>
          <p:cNvSpPr>
            <a:spLocks noGrp="1"/>
          </p:cNvSpPr>
          <p:nvPr>
            <p:ph type="title"/>
          </p:nvPr>
        </p:nvSpPr>
        <p:spPr>
          <a:xfrm>
            <a:off x="142845" y="359222"/>
            <a:ext cx="5131284" cy="1404592"/>
          </a:xfrm>
        </p:spPr>
        <p:txBody>
          <a:bodyPr/>
          <a:lstStyle/>
          <a:p>
            <a:r>
              <a:rPr lang="en-US" dirty="0">
                <a:solidFill>
                  <a:schemeClr val="bg1"/>
                </a:solidFill>
              </a:rPr>
              <a:t>Parts A and B – What’s NOT covered</a:t>
            </a:r>
          </a:p>
        </p:txBody>
      </p:sp>
      <p:sp>
        <p:nvSpPr>
          <p:cNvPr id="5" name="Footer Placeholder 4">
            <a:extLst>
              <a:ext uri="{FF2B5EF4-FFF2-40B4-BE49-F238E27FC236}">
                <a16:creationId xmlns:a16="http://schemas.microsoft.com/office/drawing/2014/main" id="{E63B371E-5CB8-4AEA-AA63-6C8779B8D79D}"/>
              </a:ext>
            </a:extLst>
          </p:cNvPr>
          <p:cNvSpPr>
            <a:spLocks noGrp="1"/>
          </p:cNvSpPr>
          <p:nvPr>
            <p:ph type="ftr" sz="quarter" idx="14"/>
          </p:nvPr>
        </p:nvSpPr>
        <p:spPr/>
        <p:txBody>
          <a:bodyPr/>
          <a:lstStyle/>
          <a:p>
            <a:endParaRPr lang="en-US" sz="800" dirty="0"/>
          </a:p>
        </p:txBody>
      </p:sp>
      <p:pic>
        <p:nvPicPr>
          <p:cNvPr id="10" name="Graphic 9" descr="Dental Tools outline">
            <a:extLst>
              <a:ext uri="{FF2B5EF4-FFF2-40B4-BE49-F238E27FC236}">
                <a16:creationId xmlns:a16="http://schemas.microsoft.com/office/drawing/2014/main" id="{CCBD348E-669D-4C17-AD83-D7F19B3A6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2124" y="1950796"/>
            <a:ext cx="914400" cy="914400"/>
          </a:xfrm>
          <a:prstGeom prst="rect">
            <a:avLst/>
          </a:prstGeom>
        </p:spPr>
      </p:pic>
      <p:pic>
        <p:nvPicPr>
          <p:cNvPr id="12" name="Graphic 11" descr="Glasses outline">
            <a:extLst>
              <a:ext uri="{FF2B5EF4-FFF2-40B4-BE49-F238E27FC236}">
                <a16:creationId xmlns:a16="http://schemas.microsoft.com/office/drawing/2014/main" id="{824CD97C-3BAF-4142-AB53-3E504A7164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3179235"/>
            <a:ext cx="914400" cy="914400"/>
          </a:xfrm>
          <a:prstGeom prst="rect">
            <a:avLst/>
          </a:prstGeom>
        </p:spPr>
      </p:pic>
      <p:pic>
        <p:nvPicPr>
          <p:cNvPr id="14" name="Graphic 13" descr="Lips outline">
            <a:extLst>
              <a:ext uri="{FF2B5EF4-FFF2-40B4-BE49-F238E27FC236}">
                <a16:creationId xmlns:a16="http://schemas.microsoft.com/office/drawing/2014/main" id="{FA29FA6D-8357-4D71-9435-812483BCC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21825" y="4240593"/>
            <a:ext cx="914400" cy="914400"/>
          </a:xfrm>
          <a:prstGeom prst="rect">
            <a:avLst/>
          </a:prstGeom>
        </p:spPr>
      </p:pic>
      <p:pic>
        <p:nvPicPr>
          <p:cNvPr id="16" name="Graphic 15" descr="Protecting hand outline">
            <a:extLst>
              <a:ext uri="{FF2B5EF4-FFF2-40B4-BE49-F238E27FC236}">
                <a16:creationId xmlns:a16="http://schemas.microsoft.com/office/drawing/2014/main" id="{8C29A3AB-6208-4291-BF1F-92D0337B95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50485" y="4926841"/>
            <a:ext cx="914400" cy="914400"/>
          </a:xfrm>
          <a:prstGeom prst="rect">
            <a:avLst/>
          </a:prstGeom>
        </p:spPr>
      </p:pic>
      <p:pic>
        <p:nvPicPr>
          <p:cNvPr id="18" name="Graphic 17" descr="Ear outline">
            <a:extLst>
              <a:ext uri="{FF2B5EF4-FFF2-40B4-BE49-F238E27FC236}">
                <a16:creationId xmlns:a16="http://schemas.microsoft.com/office/drawing/2014/main" id="{8751A1CF-BB8E-4EAE-8897-915ACA33C8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72662" y="3179235"/>
            <a:ext cx="914400" cy="91440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A087DF9-F5E0-414F-BAD5-99974FDF5392}"/>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33955" y="4302184"/>
            <a:ext cx="914400" cy="914400"/>
          </a:xfrm>
          <a:prstGeom prst="rect">
            <a:avLst/>
          </a:prstGeom>
        </p:spPr>
      </p:pic>
      <p:pic>
        <p:nvPicPr>
          <p:cNvPr id="22" name="Graphic 21" descr="Inpatient outline">
            <a:extLst>
              <a:ext uri="{FF2B5EF4-FFF2-40B4-BE49-F238E27FC236}">
                <a16:creationId xmlns:a16="http://schemas.microsoft.com/office/drawing/2014/main" id="{5ED82255-A19A-4CDE-A591-0B0713A8F7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907339" y="1918138"/>
            <a:ext cx="914400" cy="914400"/>
          </a:xfrm>
          <a:prstGeom prst="rect">
            <a:avLst/>
          </a:prstGeom>
        </p:spPr>
      </p:pic>
      <p:pic>
        <p:nvPicPr>
          <p:cNvPr id="24" name="Picture 23" descr="Icon&#10;&#10;Description automatically generated">
            <a:extLst>
              <a:ext uri="{FF2B5EF4-FFF2-40B4-BE49-F238E27FC236}">
                <a16:creationId xmlns:a16="http://schemas.microsoft.com/office/drawing/2014/main" id="{6FBCEB6F-1E62-4D0F-8BDA-B305C24181E1}"/>
              </a:ext>
            </a:extLst>
          </p:cNvPr>
          <p:cNvPicPr>
            <a:picLocks noChangeAspect="1"/>
          </p:cNvPicPr>
          <p:nvPr/>
        </p:nvPicPr>
        <p:blipFill>
          <a:blip r:embed="rId1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93285" y="1003738"/>
            <a:ext cx="1828800" cy="1828800"/>
          </a:xfrm>
          <a:prstGeom prst="rect">
            <a:avLst/>
          </a:prstGeom>
        </p:spPr>
      </p:pic>
    </p:spTree>
    <p:extLst>
      <p:ext uri="{BB962C8B-B14F-4D97-AF65-F5344CB8AC3E}">
        <p14:creationId xmlns:p14="http://schemas.microsoft.com/office/powerpoint/2010/main" val="3245461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07CA4C4E-6B88-4E18-AC40-E1DE13BCB047}"/>
              </a:ext>
            </a:extLst>
          </p:cNvPr>
          <p:cNvSpPr>
            <a:spLocks noGrp="1"/>
          </p:cNvSpPr>
          <p:nvPr>
            <p:ph type="ftr" sz="quarter" idx="11"/>
          </p:nvPr>
        </p:nvSpPr>
        <p:spPr>
          <a:xfrm>
            <a:off x="2394720" y="6520927"/>
            <a:ext cx="7637008" cy="215622"/>
          </a:xfrm>
        </p:spPr>
        <p:txBody>
          <a:bodyPr/>
          <a:lstStyle/>
          <a:p>
            <a:endParaRPr lang="en-US" sz="800" dirty="0"/>
          </a:p>
        </p:txBody>
      </p:sp>
      <p:pic>
        <p:nvPicPr>
          <p:cNvPr id="8" name="Content Placeholder 7" descr="Dollar outline">
            <a:extLst>
              <a:ext uri="{FF2B5EF4-FFF2-40B4-BE49-F238E27FC236}">
                <a16:creationId xmlns:a16="http://schemas.microsoft.com/office/drawing/2014/main" id="{873EE1FC-7244-4CB5-A665-2704D3449E32}"/>
              </a:ext>
            </a:extLst>
          </p:cNvPr>
          <p:cNvPicPr>
            <a:picLocks noGrp="1" noChangeAspect="1"/>
          </p:cNvPicPr>
          <p:nvPr>
            <p:ph sz="quarter" idx="1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5663" y="1514475"/>
            <a:ext cx="3511550" cy="3511550"/>
          </a:xfrm>
        </p:spPr>
      </p:pic>
      <p:sp>
        <p:nvSpPr>
          <p:cNvPr id="3" name="Title 2">
            <a:extLst>
              <a:ext uri="{FF2B5EF4-FFF2-40B4-BE49-F238E27FC236}">
                <a16:creationId xmlns:a16="http://schemas.microsoft.com/office/drawing/2014/main" id="{620EC74F-A2AF-4B82-8F08-1234A3495597}"/>
              </a:ext>
            </a:extLst>
          </p:cNvPr>
          <p:cNvSpPr>
            <a:spLocks noGrp="1"/>
          </p:cNvSpPr>
          <p:nvPr>
            <p:ph type="title"/>
          </p:nvPr>
        </p:nvSpPr>
        <p:spPr>
          <a:xfrm>
            <a:off x="1241998" y="1785665"/>
            <a:ext cx="4864848" cy="1697317"/>
          </a:xfrm>
        </p:spPr>
        <p:txBody>
          <a:bodyPr anchor="b">
            <a:normAutofit/>
          </a:bodyPr>
          <a:lstStyle/>
          <a:p>
            <a:r>
              <a:rPr lang="en-US" sz="4400" dirty="0"/>
              <a:t>Part A and B premiums </a:t>
            </a:r>
          </a:p>
        </p:txBody>
      </p:sp>
      <p:sp>
        <p:nvSpPr>
          <p:cNvPr id="13" name="Text Placeholder 3">
            <a:extLst>
              <a:ext uri="{FF2B5EF4-FFF2-40B4-BE49-F238E27FC236}">
                <a16:creationId xmlns:a16="http://schemas.microsoft.com/office/drawing/2014/main" id="{45CCA4C2-AC6A-418C-804D-008C67AA5DC5}"/>
              </a:ext>
            </a:extLst>
          </p:cNvPr>
          <p:cNvSpPr>
            <a:spLocks noGrp="1"/>
          </p:cNvSpPr>
          <p:nvPr>
            <p:ph type="body" idx="1"/>
          </p:nvPr>
        </p:nvSpPr>
        <p:spPr>
          <a:xfrm>
            <a:off x="1241998" y="3657560"/>
            <a:ext cx="4864847" cy="988793"/>
          </a:xfrm>
        </p:spPr>
        <p:txBody>
          <a:bodyPr>
            <a:normAutofit/>
          </a:bodyPr>
          <a:lstStyle/>
          <a:p>
            <a:r>
              <a:rPr lang="en-US" sz="2000" dirty="0"/>
              <a:t>Your monthly payment</a:t>
            </a:r>
          </a:p>
        </p:txBody>
      </p:sp>
      <p:sp>
        <p:nvSpPr>
          <p:cNvPr id="6" name="Slide Number Placeholder 5">
            <a:extLst>
              <a:ext uri="{FF2B5EF4-FFF2-40B4-BE49-F238E27FC236}">
                <a16:creationId xmlns:a16="http://schemas.microsoft.com/office/drawing/2014/main" id="{65665423-D522-40A4-A1B7-77F251A1BFEB}"/>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22</a:t>
            </a:fld>
            <a:endParaRPr lang="en-US" dirty="0"/>
          </a:p>
        </p:txBody>
      </p:sp>
    </p:spTree>
    <p:extLst>
      <p:ext uri="{BB962C8B-B14F-4D97-AF65-F5344CB8AC3E}">
        <p14:creationId xmlns:p14="http://schemas.microsoft.com/office/powerpoint/2010/main" val="339727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anim calcmode="lin" valueType="num">
                                      <p:cBhvr>
                                        <p:cTn id="24"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1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edical outline">
            <a:extLst>
              <a:ext uri="{FF2B5EF4-FFF2-40B4-BE49-F238E27FC236}">
                <a16:creationId xmlns:a16="http://schemas.microsoft.com/office/drawing/2014/main" id="{C5B6C14B-7315-46C2-AB9D-1101A04B2A61}"/>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897193"/>
            <a:ext cx="5063614" cy="5063614"/>
          </a:xfrm>
        </p:spPr>
      </p:pic>
      <p:sp>
        <p:nvSpPr>
          <p:cNvPr id="3" name="Title 2">
            <a:extLst>
              <a:ext uri="{FF2B5EF4-FFF2-40B4-BE49-F238E27FC236}">
                <a16:creationId xmlns:a16="http://schemas.microsoft.com/office/drawing/2014/main" id="{86E721D9-01D0-4692-913B-561188AE969E}"/>
              </a:ext>
            </a:extLst>
          </p:cNvPr>
          <p:cNvSpPr>
            <a:spLocks noGrp="1"/>
          </p:cNvSpPr>
          <p:nvPr>
            <p:ph type="title"/>
          </p:nvPr>
        </p:nvSpPr>
        <p:spPr/>
        <p:txBody>
          <a:bodyPr>
            <a:normAutofit/>
          </a:bodyPr>
          <a:lstStyle/>
          <a:p>
            <a:r>
              <a:rPr lang="en-US" sz="4400" dirty="0"/>
              <a:t>Part A premiums</a:t>
            </a:r>
          </a:p>
        </p:txBody>
      </p:sp>
      <p:sp>
        <p:nvSpPr>
          <p:cNvPr id="5" name="Footer Placeholder 4">
            <a:extLst>
              <a:ext uri="{FF2B5EF4-FFF2-40B4-BE49-F238E27FC236}">
                <a16:creationId xmlns:a16="http://schemas.microsoft.com/office/drawing/2014/main" id="{31595E80-59FB-4FF9-984E-6B7DDFF0D943}"/>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11F09F60-5AEB-4557-AF95-5C3B5D242239}"/>
              </a:ext>
            </a:extLst>
          </p:cNvPr>
          <p:cNvSpPr>
            <a:spLocks noGrp="1"/>
          </p:cNvSpPr>
          <p:nvPr>
            <p:ph type="sldNum" sz="quarter" idx="12"/>
          </p:nvPr>
        </p:nvSpPr>
        <p:spPr/>
        <p:txBody>
          <a:bodyPr/>
          <a:lstStyle/>
          <a:p>
            <a:fld id="{E313472D-BFB5-4CCD-ACA0-2399B44D45C6}" type="slidenum">
              <a:rPr lang="en-US" smtClean="0"/>
              <a:pPr/>
              <a:t>23</a:t>
            </a:fld>
            <a:endParaRPr lang="en-US" sz="800" dirty="0"/>
          </a:p>
        </p:txBody>
      </p:sp>
    </p:spTree>
    <p:extLst>
      <p:ext uri="{BB962C8B-B14F-4D97-AF65-F5344CB8AC3E}">
        <p14:creationId xmlns:p14="http://schemas.microsoft.com/office/powerpoint/2010/main" val="371432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2A93-F93E-4759-AAA2-3730D6249748}"/>
              </a:ext>
            </a:extLst>
          </p:cNvPr>
          <p:cNvSpPr>
            <a:spLocks noGrp="1"/>
          </p:cNvSpPr>
          <p:nvPr>
            <p:ph type="title"/>
          </p:nvPr>
        </p:nvSpPr>
        <p:spPr/>
        <p:txBody>
          <a:bodyPr/>
          <a:lstStyle/>
          <a:p>
            <a:r>
              <a:rPr lang="en-US" dirty="0"/>
              <a:t>Part B and IRMAA premiums </a:t>
            </a:r>
          </a:p>
        </p:txBody>
      </p:sp>
      <p:sp>
        <p:nvSpPr>
          <p:cNvPr id="3" name="Footer Placeholder 2">
            <a:extLst>
              <a:ext uri="{FF2B5EF4-FFF2-40B4-BE49-F238E27FC236}">
                <a16:creationId xmlns:a16="http://schemas.microsoft.com/office/drawing/2014/main" id="{BA3F375E-2C29-4B74-97EC-F4F84B89546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B6C83C-9A04-4E30-B932-85929232CF2D}"/>
              </a:ext>
            </a:extLst>
          </p:cNvPr>
          <p:cNvSpPr>
            <a:spLocks noGrp="1"/>
          </p:cNvSpPr>
          <p:nvPr>
            <p:ph type="sldNum" sz="quarter" idx="12"/>
          </p:nvPr>
        </p:nvSpPr>
        <p:spPr/>
        <p:txBody>
          <a:bodyPr/>
          <a:lstStyle/>
          <a:p>
            <a:fld id="{E313472D-BFB5-4CCD-ACA0-2399B44D45C6}" type="slidenum">
              <a:rPr lang="en-US" smtClean="0"/>
              <a:t>24</a:t>
            </a:fld>
            <a:endParaRPr lang="en-US" dirty="0"/>
          </a:p>
        </p:txBody>
      </p:sp>
      <p:graphicFrame>
        <p:nvGraphicFramePr>
          <p:cNvPr id="5" name="Table 5">
            <a:extLst>
              <a:ext uri="{FF2B5EF4-FFF2-40B4-BE49-F238E27FC236}">
                <a16:creationId xmlns:a16="http://schemas.microsoft.com/office/drawing/2014/main" id="{2B810ED0-2EB1-42BD-954E-92B97813F4E9}"/>
              </a:ext>
            </a:extLst>
          </p:cNvPr>
          <p:cNvGraphicFramePr>
            <a:graphicFrameLocks noGrp="1"/>
          </p:cNvGraphicFramePr>
          <p:nvPr>
            <p:extLst>
              <p:ext uri="{D42A27DB-BD31-4B8C-83A1-F6EECF244321}">
                <p14:modId xmlns:p14="http://schemas.microsoft.com/office/powerpoint/2010/main" val="4258622490"/>
              </p:ext>
            </p:extLst>
          </p:nvPr>
        </p:nvGraphicFramePr>
        <p:xfrm>
          <a:off x="446170" y="2081661"/>
          <a:ext cx="11294041" cy="3727297"/>
        </p:xfrm>
        <a:graphic>
          <a:graphicData uri="http://schemas.openxmlformats.org/drawingml/2006/table">
            <a:tbl>
              <a:tblPr firstRow="1" bandRow="1">
                <a:tableStyleId>{5C22544A-7EE6-4342-B048-85BDC9FD1C3A}</a:tableStyleId>
              </a:tblPr>
              <a:tblGrid>
                <a:gridCol w="2747631">
                  <a:extLst>
                    <a:ext uri="{9D8B030D-6E8A-4147-A177-3AD203B41FA5}">
                      <a16:colId xmlns:a16="http://schemas.microsoft.com/office/drawing/2014/main" val="3686572678"/>
                    </a:ext>
                  </a:extLst>
                </a:gridCol>
                <a:gridCol w="2923350">
                  <a:extLst>
                    <a:ext uri="{9D8B030D-6E8A-4147-A177-3AD203B41FA5}">
                      <a16:colId xmlns:a16="http://schemas.microsoft.com/office/drawing/2014/main" val="2678911099"/>
                    </a:ext>
                  </a:extLst>
                </a:gridCol>
                <a:gridCol w="2412164">
                  <a:extLst>
                    <a:ext uri="{9D8B030D-6E8A-4147-A177-3AD203B41FA5}">
                      <a16:colId xmlns:a16="http://schemas.microsoft.com/office/drawing/2014/main" val="3314355785"/>
                    </a:ext>
                  </a:extLst>
                </a:gridCol>
                <a:gridCol w="3210896">
                  <a:extLst>
                    <a:ext uri="{9D8B030D-6E8A-4147-A177-3AD203B41FA5}">
                      <a16:colId xmlns:a16="http://schemas.microsoft.com/office/drawing/2014/main" val="1812974589"/>
                    </a:ext>
                  </a:extLst>
                </a:gridCol>
              </a:tblGrid>
              <a:tr h="532471">
                <a:tc>
                  <a:txBody>
                    <a:bodyPr/>
                    <a:lstStyle/>
                    <a:p>
                      <a:r>
                        <a:rPr lang="en-US" sz="2400" dirty="0"/>
                        <a:t>Single</a:t>
                      </a:r>
                    </a:p>
                  </a:txBody>
                  <a:tcPr/>
                </a:tc>
                <a:tc>
                  <a:txBody>
                    <a:bodyPr/>
                    <a:lstStyle/>
                    <a:p>
                      <a:r>
                        <a:rPr lang="en-US" sz="2400" dirty="0"/>
                        <a:t>Joint</a:t>
                      </a:r>
                    </a:p>
                  </a:txBody>
                  <a:tcPr/>
                </a:tc>
                <a:tc>
                  <a:txBody>
                    <a:bodyPr/>
                    <a:lstStyle/>
                    <a:p>
                      <a:r>
                        <a:rPr lang="en-US" sz="2400" dirty="0"/>
                        <a:t>IRMAA amount</a:t>
                      </a:r>
                    </a:p>
                  </a:txBody>
                  <a:tcPr/>
                </a:tc>
                <a:tc>
                  <a:txBody>
                    <a:bodyPr/>
                    <a:lstStyle/>
                    <a:p>
                      <a:r>
                        <a:rPr lang="en-US" sz="2400" dirty="0"/>
                        <a:t>Total Part B premium</a:t>
                      </a:r>
                    </a:p>
                  </a:txBody>
                  <a:tcPr/>
                </a:tc>
                <a:extLst>
                  <a:ext uri="{0D108BD9-81ED-4DB2-BD59-A6C34878D82A}">
                    <a16:rowId xmlns:a16="http://schemas.microsoft.com/office/drawing/2014/main" val="610354705"/>
                  </a:ext>
                </a:extLst>
              </a:tr>
              <a:tr h="532471">
                <a:tc>
                  <a:txBody>
                    <a:bodyPr/>
                    <a:lstStyle/>
                    <a:p>
                      <a:r>
                        <a:rPr lang="en-US" sz="2400" dirty="0"/>
                        <a:t>$103,000</a:t>
                      </a:r>
                    </a:p>
                  </a:txBody>
                  <a:tcPr/>
                </a:tc>
                <a:tc>
                  <a:txBody>
                    <a:bodyPr/>
                    <a:lstStyle/>
                    <a:p>
                      <a:r>
                        <a:rPr lang="en-US" sz="2400" dirty="0"/>
                        <a:t>$206,000</a:t>
                      </a:r>
                    </a:p>
                  </a:txBody>
                  <a:tcPr/>
                </a:tc>
                <a:tc>
                  <a:txBody>
                    <a:bodyPr/>
                    <a:lstStyle/>
                    <a:p>
                      <a:r>
                        <a:rPr lang="en-US" sz="2400" dirty="0"/>
                        <a:t>$0.00</a:t>
                      </a:r>
                    </a:p>
                  </a:txBody>
                  <a:tcPr/>
                </a:tc>
                <a:tc>
                  <a:txBody>
                    <a:bodyPr/>
                    <a:lstStyle/>
                    <a:p>
                      <a:r>
                        <a:rPr lang="en-US" sz="2400" dirty="0"/>
                        <a:t>$174.70</a:t>
                      </a:r>
                    </a:p>
                  </a:txBody>
                  <a:tcPr/>
                </a:tc>
                <a:extLst>
                  <a:ext uri="{0D108BD9-81ED-4DB2-BD59-A6C34878D82A}">
                    <a16:rowId xmlns:a16="http://schemas.microsoft.com/office/drawing/2014/main" val="3879738209"/>
                  </a:ext>
                </a:extLst>
              </a:tr>
              <a:tr h="532471">
                <a:tc>
                  <a:txBody>
                    <a:bodyPr/>
                    <a:lstStyle/>
                    <a:p>
                      <a:r>
                        <a:rPr lang="en-US" sz="2400" dirty="0"/>
                        <a:t>$103,001-$129,000</a:t>
                      </a:r>
                    </a:p>
                  </a:txBody>
                  <a:tcPr/>
                </a:tc>
                <a:tc>
                  <a:txBody>
                    <a:bodyPr/>
                    <a:lstStyle/>
                    <a:p>
                      <a:r>
                        <a:rPr lang="en-US" sz="2400" dirty="0"/>
                        <a:t>$206,001-$258,000</a:t>
                      </a:r>
                    </a:p>
                  </a:txBody>
                  <a:tcPr/>
                </a:tc>
                <a:tc>
                  <a:txBody>
                    <a:bodyPr/>
                    <a:lstStyle/>
                    <a:p>
                      <a:r>
                        <a:rPr lang="en-US" sz="2400" dirty="0"/>
                        <a:t>$69.90</a:t>
                      </a:r>
                    </a:p>
                  </a:txBody>
                  <a:tcPr/>
                </a:tc>
                <a:tc>
                  <a:txBody>
                    <a:bodyPr/>
                    <a:lstStyle/>
                    <a:p>
                      <a:r>
                        <a:rPr lang="en-US" sz="2400" dirty="0"/>
                        <a:t>$244.60</a:t>
                      </a:r>
                    </a:p>
                  </a:txBody>
                  <a:tcPr/>
                </a:tc>
                <a:extLst>
                  <a:ext uri="{0D108BD9-81ED-4DB2-BD59-A6C34878D82A}">
                    <a16:rowId xmlns:a16="http://schemas.microsoft.com/office/drawing/2014/main" val="816902425"/>
                  </a:ext>
                </a:extLst>
              </a:tr>
              <a:tr h="532471">
                <a:tc>
                  <a:txBody>
                    <a:bodyPr/>
                    <a:lstStyle/>
                    <a:p>
                      <a:r>
                        <a:rPr lang="en-US" sz="2400" dirty="0"/>
                        <a:t>$129,001-$161,000</a:t>
                      </a:r>
                    </a:p>
                  </a:txBody>
                  <a:tcPr/>
                </a:tc>
                <a:tc>
                  <a:txBody>
                    <a:bodyPr/>
                    <a:lstStyle/>
                    <a:p>
                      <a:r>
                        <a:rPr lang="en-US" sz="2400" dirty="0"/>
                        <a:t>$258,001-$322,000</a:t>
                      </a:r>
                    </a:p>
                  </a:txBody>
                  <a:tcPr/>
                </a:tc>
                <a:tc>
                  <a:txBody>
                    <a:bodyPr/>
                    <a:lstStyle/>
                    <a:p>
                      <a:r>
                        <a:rPr lang="en-US" sz="2400" dirty="0"/>
                        <a:t>$174.70</a:t>
                      </a:r>
                    </a:p>
                  </a:txBody>
                  <a:tcPr/>
                </a:tc>
                <a:tc>
                  <a:txBody>
                    <a:bodyPr/>
                    <a:lstStyle/>
                    <a:p>
                      <a:r>
                        <a:rPr lang="en-US" sz="2400" dirty="0"/>
                        <a:t>$349.40</a:t>
                      </a:r>
                    </a:p>
                  </a:txBody>
                  <a:tcPr/>
                </a:tc>
                <a:extLst>
                  <a:ext uri="{0D108BD9-81ED-4DB2-BD59-A6C34878D82A}">
                    <a16:rowId xmlns:a16="http://schemas.microsoft.com/office/drawing/2014/main" val="3091501104"/>
                  </a:ext>
                </a:extLst>
              </a:tr>
              <a:tr h="532471">
                <a:tc>
                  <a:txBody>
                    <a:bodyPr/>
                    <a:lstStyle/>
                    <a:p>
                      <a:r>
                        <a:rPr lang="en-US" sz="2400" dirty="0"/>
                        <a:t>$161,001-$193,000</a:t>
                      </a:r>
                    </a:p>
                  </a:txBody>
                  <a:tcPr/>
                </a:tc>
                <a:tc>
                  <a:txBody>
                    <a:bodyPr/>
                    <a:lstStyle/>
                    <a:p>
                      <a:r>
                        <a:rPr lang="en-US" sz="2400" dirty="0"/>
                        <a:t>$322,001-$386,000</a:t>
                      </a:r>
                    </a:p>
                  </a:txBody>
                  <a:tcPr/>
                </a:tc>
                <a:tc>
                  <a:txBody>
                    <a:bodyPr/>
                    <a:lstStyle/>
                    <a:p>
                      <a:r>
                        <a:rPr lang="en-US" sz="2400" dirty="0"/>
                        <a:t>$279.50</a:t>
                      </a:r>
                    </a:p>
                  </a:txBody>
                  <a:tcPr/>
                </a:tc>
                <a:tc>
                  <a:txBody>
                    <a:bodyPr/>
                    <a:lstStyle/>
                    <a:p>
                      <a:r>
                        <a:rPr lang="en-US" sz="2400" dirty="0"/>
                        <a:t>$454.20</a:t>
                      </a:r>
                    </a:p>
                  </a:txBody>
                  <a:tcPr/>
                </a:tc>
                <a:extLst>
                  <a:ext uri="{0D108BD9-81ED-4DB2-BD59-A6C34878D82A}">
                    <a16:rowId xmlns:a16="http://schemas.microsoft.com/office/drawing/2014/main" val="4110190941"/>
                  </a:ext>
                </a:extLst>
              </a:tr>
              <a:tr h="532471">
                <a:tc>
                  <a:txBody>
                    <a:bodyPr/>
                    <a:lstStyle/>
                    <a:p>
                      <a:r>
                        <a:rPr lang="en-US" sz="2400" dirty="0"/>
                        <a:t>$193,001-$499,999</a:t>
                      </a:r>
                    </a:p>
                  </a:txBody>
                  <a:tcPr/>
                </a:tc>
                <a:tc>
                  <a:txBody>
                    <a:bodyPr/>
                    <a:lstStyle/>
                    <a:p>
                      <a:r>
                        <a:rPr lang="en-US" sz="2400" dirty="0"/>
                        <a:t>$386,001-$749,999</a:t>
                      </a:r>
                    </a:p>
                  </a:txBody>
                  <a:tcPr/>
                </a:tc>
                <a:tc>
                  <a:txBody>
                    <a:bodyPr/>
                    <a:lstStyle/>
                    <a:p>
                      <a:r>
                        <a:rPr lang="en-US" sz="2400" dirty="0"/>
                        <a:t>$384.30</a:t>
                      </a:r>
                    </a:p>
                  </a:txBody>
                  <a:tcPr/>
                </a:tc>
                <a:tc>
                  <a:txBody>
                    <a:bodyPr/>
                    <a:lstStyle/>
                    <a:p>
                      <a:r>
                        <a:rPr lang="en-US" sz="2400" dirty="0"/>
                        <a:t>$559.00</a:t>
                      </a:r>
                    </a:p>
                  </a:txBody>
                  <a:tcPr/>
                </a:tc>
                <a:extLst>
                  <a:ext uri="{0D108BD9-81ED-4DB2-BD59-A6C34878D82A}">
                    <a16:rowId xmlns:a16="http://schemas.microsoft.com/office/drawing/2014/main" val="3458068216"/>
                  </a:ext>
                </a:extLst>
              </a:tr>
              <a:tr h="532471">
                <a:tc>
                  <a:txBody>
                    <a:bodyPr/>
                    <a:lstStyle/>
                    <a:p>
                      <a:r>
                        <a:rPr lang="en-US" sz="2400" dirty="0"/>
                        <a:t>$500,000+</a:t>
                      </a:r>
                    </a:p>
                  </a:txBody>
                  <a:tcPr/>
                </a:tc>
                <a:tc>
                  <a:txBody>
                    <a:bodyPr/>
                    <a:lstStyle/>
                    <a:p>
                      <a:r>
                        <a:rPr lang="en-US" sz="2400" dirty="0"/>
                        <a:t>$750,000+</a:t>
                      </a:r>
                    </a:p>
                  </a:txBody>
                  <a:tcPr/>
                </a:tc>
                <a:tc>
                  <a:txBody>
                    <a:bodyPr/>
                    <a:lstStyle/>
                    <a:p>
                      <a:r>
                        <a:rPr lang="en-US" sz="2400" dirty="0"/>
                        <a:t>$419.30</a:t>
                      </a:r>
                    </a:p>
                  </a:txBody>
                  <a:tcPr/>
                </a:tc>
                <a:tc>
                  <a:txBody>
                    <a:bodyPr/>
                    <a:lstStyle/>
                    <a:p>
                      <a:r>
                        <a:rPr lang="en-US" sz="2400" dirty="0"/>
                        <a:t>$594.00</a:t>
                      </a:r>
                    </a:p>
                  </a:txBody>
                  <a:tcPr/>
                </a:tc>
                <a:extLst>
                  <a:ext uri="{0D108BD9-81ED-4DB2-BD59-A6C34878D82A}">
                    <a16:rowId xmlns:a16="http://schemas.microsoft.com/office/drawing/2014/main" val="4262753476"/>
                  </a:ext>
                </a:extLst>
              </a:tr>
            </a:tbl>
          </a:graphicData>
        </a:graphic>
      </p:graphicFrame>
    </p:spTree>
    <p:extLst>
      <p:ext uri="{BB962C8B-B14F-4D97-AF65-F5344CB8AC3E}">
        <p14:creationId xmlns:p14="http://schemas.microsoft.com/office/powerpoint/2010/main" val="1641091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2237-D662-4596-AF63-E1E9F9E42226}"/>
              </a:ext>
            </a:extLst>
          </p:cNvPr>
          <p:cNvSpPr>
            <a:spLocks noGrp="1"/>
          </p:cNvSpPr>
          <p:nvPr>
            <p:ph type="title"/>
          </p:nvPr>
        </p:nvSpPr>
        <p:spPr/>
        <p:txBody>
          <a:bodyPr/>
          <a:lstStyle/>
          <a:p>
            <a:r>
              <a:rPr lang="en-US" dirty="0"/>
              <a:t>Appealing IRMAA</a:t>
            </a:r>
          </a:p>
        </p:txBody>
      </p:sp>
      <p:sp>
        <p:nvSpPr>
          <p:cNvPr id="3" name="Content Placeholder 2">
            <a:extLst>
              <a:ext uri="{FF2B5EF4-FFF2-40B4-BE49-F238E27FC236}">
                <a16:creationId xmlns:a16="http://schemas.microsoft.com/office/drawing/2014/main" id="{7BCF397A-6479-4BA1-9CE9-330BAA1A4C61}"/>
              </a:ext>
            </a:extLst>
          </p:cNvPr>
          <p:cNvSpPr>
            <a:spLocks noGrp="1"/>
          </p:cNvSpPr>
          <p:nvPr>
            <p:ph idx="1"/>
          </p:nvPr>
        </p:nvSpPr>
        <p:spPr/>
        <p:txBody>
          <a:bodyPr/>
          <a:lstStyle/>
          <a:p>
            <a:pPr marL="0" indent="0">
              <a:buNone/>
            </a:pPr>
            <a:r>
              <a:rPr lang="en-US" dirty="0"/>
              <a:t>IRMAA determinations can be appealed for:</a:t>
            </a:r>
          </a:p>
          <a:p>
            <a:pPr marL="0" indent="0">
              <a:buNone/>
            </a:pPr>
            <a:endParaRPr lang="en-US" dirty="0"/>
          </a:p>
          <a:p>
            <a:pPr>
              <a:spcBef>
                <a:spcPts val="0"/>
              </a:spcBef>
            </a:pPr>
            <a:r>
              <a:rPr lang="en-US" dirty="0"/>
              <a:t>Death of spouse</a:t>
            </a:r>
          </a:p>
          <a:p>
            <a:pPr>
              <a:spcBef>
                <a:spcPts val="0"/>
              </a:spcBef>
            </a:pPr>
            <a:r>
              <a:rPr lang="en-US" dirty="0"/>
              <a:t>Marriage</a:t>
            </a:r>
          </a:p>
          <a:p>
            <a:pPr>
              <a:spcBef>
                <a:spcPts val="0"/>
              </a:spcBef>
            </a:pPr>
            <a:r>
              <a:rPr lang="en-US" dirty="0"/>
              <a:t>Divorce or annulment</a:t>
            </a:r>
          </a:p>
          <a:p>
            <a:pPr>
              <a:spcBef>
                <a:spcPts val="0"/>
              </a:spcBef>
            </a:pPr>
            <a:r>
              <a:rPr lang="en-US" dirty="0"/>
              <a:t>Reduced working hours</a:t>
            </a:r>
          </a:p>
          <a:p>
            <a:pPr>
              <a:spcBef>
                <a:spcPts val="0"/>
              </a:spcBef>
            </a:pPr>
            <a:r>
              <a:rPr lang="en-US" dirty="0"/>
              <a:t>Loss of income</a:t>
            </a:r>
          </a:p>
          <a:p>
            <a:pPr>
              <a:spcBef>
                <a:spcPts val="0"/>
              </a:spcBef>
            </a:pPr>
            <a:r>
              <a:rPr lang="en-US" dirty="0"/>
              <a:t>Loss of pension</a:t>
            </a:r>
          </a:p>
          <a:p>
            <a:pPr>
              <a:spcBef>
                <a:spcPts val="0"/>
              </a:spcBef>
            </a:pPr>
            <a:r>
              <a:rPr lang="en-US" dirty="0"/>
              <a:t>Settlement payment              from employer</a:t>
            </a:r>
          </a:p>
          <a:p>
            <a:pPr>
              <a:spcBef>
                <a:spcPts val="0"/>
              </a:spcBef>
            </a:pPr>
            <a:r>
              <a:rPr lang="en-US" dirty="0"/>
              <a:t>Amended tax return</a:t>
            </a:r>
          </a:p>
          <a:p>
            <a:pPr>
              <a:spcBef>
                <a:spcPts val="0"/>
              </a:spcBef>
            </a:pPr>
            <a:r>
              <a:rPr lang="en-US" dirty="0"/>
              <a:t>Lower income on return</a:t>
            </a:r>
          </a:p>
        </p:txBody>
      </p:sp>
      <p:pic>
        <p:nvPicPr>
          <p:cNvPr id="8" name="Content Placeholder 7" descr="Judge male outline">
            <a:extLst>
              <a:ext uri="{FF2B5EF4-FFF2-40B4-BE49-F238E27FC236}">
                <a16:creationId xmlns:a16="http://schemas.microsoft.com/office/drawing/2014/main" id="{E8B7B836-502A-4C0F-8624-5B8D25CB1474}"/>
              </a:ext>
            </a:extLst>
          </p:cNvPr>
          <p:cNvPicPr>
            <a:picLocks noGrp="1" noChangeAspect="1"/>
          </p:cNvPicPr>
          <p:nvPr>
            <p:ph sz="half"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3724" y="2562318"/>
            <a:ext cx="3469535" cy="3469535"/>
          </a:xfrm>
        </p:spPr>
      </p:pic>
      <p:sp>
        <p:nvSpPr>
          <p:cNvPr id="5" name="Footer Placeholder 4">
            <a:extLst>
              <a:ext uri="{FF2B5EF4-FFF2-40B4-BE49-F238E27FC236}">
                <a16:creationId xmlns:a16="http://schemas.microsoft.com/office/drawing/2014/main" id="{66351070-698E-4602-91EC-A7DD20A6B1F4}"/>
              </a:ext>
            </a:extLst>
          </p:cNvPr>
          <p:cNvSpPr>
            <a:spLocks noGrp="1"/>
          </p:cNvSpPr>
          <p:nvPr>
            <p:ph type="ftr" sz="quarter" idx="15"/>
          </p:nvPr>
        </p:nvSpPr>
        <p:spPr/>
        <p:txBody>
          <a:bodyPr/>
          <a:lstStyle/>
          <a:p>
            <a:endParaRPr lang="en-US" sz="800" dirty="0"/>
          </a:p>
        </p:txBody>
      </p:sp>
      <p:sp>
        <p:nvSpPr>
          <p:cNvPr id="6" name="Slide Number Placeholder 5">
            <a:extLst>
              <a:ext uri="{FF2B5EF4-FFF2-40B4-BE49-F238E27FC236}">
                <a16:creationId xmlns:a16="http://schemas.microsoft.com/office/drawing/2014/main" id="{3F12191F-057C-4B84-8CF8-A43942B051C8}"/>
              </a:ext>
            </a:extLst>
          </p:cNvPr>
          <p:cNvSpPr>
            <a:spLocks noGrp="1"/>
          </p:cNvSpPr>
          <p:nvPr>
            <p:ph type="sldNum" sz="quarter" idx="16"/>
          </p:nvPr>
        </p:nvSpPr>
        <p:spPr/>
        <p:txBody>
          <a:bodyPr/>
          <a:lstStyle/>
          <a:p>
            <a:fld id="{E313472D-BFB5-4CCD-ACA0-2399B44D45C6}" type="slidenum">
              <a:rPr lang="en-US" smtClean="0"/>
              <a:pPr/>
              <a:t>25</a:t>
            </a:fld>
            <a:endParaRPr lang="en-US" sz="800" dirty="0"/>
          </a:p>
        </p:txBody>
      </p:sp>
    </p:spTree>
    <p:extLst>
      <p:ext uri="{BB962C8B-B14F-4D97-AF65-F5344CB8AC3E}">
        <p14:creationId xmlns:p14="http://schemas.microsoft.com/office/powerpoint/2010/main" val="31047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aily calendar outline">
            <a:extLst>
              <a:ext uri="{FF2B5EF4-FFF2-40B4-BE49-F238E27FC236}">
                <a16:creationId xmlns:a16="http://schemas.microsoft.com/office/drawing/2014/main" id="{91AB505C-A61A-450D-A13A-2284D17FE058}"/>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5663" y="1514475"/>
            <a:ext cx="3511550" cy="3511550"/>
          </a:xfrm>
        </p:spPr>
      </p:pic>
      <p:sp>
        <p:nvSpPr>
          <p:cNvPr id="3" name="Title 2">
            <a:extLst>
              <a:ext uri="{FF2B5EF4-FFF2-40B4-BE49-F238E27FC236}">
                <a16:creationId xmlns:a16="http://schemas.microsoft.com/office/drawing/2014/main" id="{4D180B7C-9FE7-4DC4-9CBF-29982BCEF0EE}"/>
              </a:ext>
            </a:extLst>
          </p:cNvPr>
          <p:cNvSpPr>
            <a:spLocks noGrp="1"/>
          </p:cNvSpPr>
          <p:nvPr>
            <p:ph type="title"/>
          </p:nvPr>
        </p:nvSpPr>
        <p:spPr>
          <a:xfrm>
            <a:off x="1241998" y="1785665"/>
            <a:ext cx="4864848" cy="1697317"/>
          </a:xfrm>
        </p:spPr>
        <p:txBody>
          <a:bodyPr anchor="b">
            <a:normAutofit/>
          </a:bodyPr>
          <a:lstStyle/>
          <a:p>
            <a:r>
              <a:rPr lang="en-US" sz="4400" dirty="0"/>
              <a:t>Enrolling in Medicare</a:t>
            </a:r>
          </a:p>
        </p:txBody>
      </p:sp>
      <p:sp>
        <p:nvSpPr>
          <p:cNvPr id="22" name="Footer Placeholder 4">
            <a:extLst>
              <a:ext uri="{FF2B5EF4-FFF2-40B4-BE49-F238E27FC236}">
                <a16:creationId xmlns:a16="http://schemas.microsoft.com/office/drawing/2014/main" id="{988FAB70-3412-4283-8BFE-570DD8EDD94A}"/>
              </a:ext>
            </a:extLst>
          </p:cNvPr>
          <p:cNvSpPr>
            <a:spLocks noGrp="1"/>
          </p:cNvSpPr>
          <p:nvPr>
            <p:ph type="ftr" sz="quarter" idx="11"/>
          </p:nvPr>
        </p:nvSpPr>
        <p:spPr>
          <a:xfrm>
            <a:off x="2394720" y="6520927"/>
            <a:ext cx="7637008" cy="215622"/>
          </a:xfrm>
        </p:spPr>
        <p:txBody>
          <a:bodyPr/>
          <a:lstStyle/>
          <a:p>
            <a:endParaRPr lang="en-US" sz="800" dirty="0"/>
          </a:p>
        </p:txBody>
      </p:sp>
      <p:sp>
        <p:nvSpPr>
          <p:cNvPr id="6" name="Slide Number Placeholder 5">
            <a:extLst>
              <a:ext uri="{FF2B5EF4-FFF2-40B4-BE49-F238E27FC236}">
                <a16:creationId xmlns:a16="http://schemas.microsoft.com/office/drawing/2014/main" id="{CC3783B3-312E-46AC-BAFC-4E953C972A53}"/>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26</a:t>
            </a:fld>
            <a:endParaRPr lang="en-US" dirty="0"/>
          </a:p>
        </p:txBody>
      </p:sp>
    </p:spTree>
    <p:extLst>
      <p:ext uri="{BB962C8B-B14F-4D97-AF65-F5344CB8AC3E}">
        <p14:creationId xmlns:p14="http://schemas.microsoft.com/office/powerpoint/2010/main" val="394659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E3FE2-A947-4C34-8762-49C05F94BA53}"/>
              </a:ext>
            </a:extLst>
          </p:cNvPr>
          <p:cNvSpPr>
            <a:spLocks noGrp="1"/>
          </p:cNvSpPr>
          <p:nvPr>
            <p:ph type="title"/>
          </p:nvPr>
        </p:nvSpPr>
        <p:spPr>
          <a:xfrm>
            <a:off x="930268" y="1205705"/>
            <a:ext cx="8789730" cy="988793"/>
          </a:xfrm>
        </p:spPr>
        <p:txBody>
          <a:bodyPr/>
          <a:lstStyle/>
          <a:p>
            <a:r>
              <a:rPr lang="en-US" dirty="0"/>
              <a:t>Initial enrollment period (IEP)</a:t>
            </a:r>
          </a:p>
        </p:txBody>
      </p:sp>
      <p:sp>
        <p:nvSpPr>
          <p:cNvPr id="5" name="Footer Placeholder 4">
            <a:extLst>
              <a:ext uri="{FF2B5EF4-FFF2-40B4-BE49-F238E27FC236}">
                <a16:creationId xmlns:a16="http://schemas.microsoft.com/office/drawing/2014/main" id="{4D3ECEB6-08B6-4040-A5CD-CC930423A01D}"/>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2FD7574C-295A-441E-9C4C-58182BAEA85C}"/>
              </a:ext>
            </a:extLst>
          </p:cNvPr>
          <p:cNvSpPr>
            <a:spLocks noGrp="1"/>
          </p:cNvSpPr>
          <p:nvPr>
            <p:ph type="sldNum" sz="quarter" idx="12"/>
          </p:nvPr>
        </p:nvSpPr>
        <p:spPr/>
        <p:txBody>
          <a:bodyPr/>
          <a:lstStyle/>
          <a:p>
            <a:fld id="{E313472D-BFB5-4CCD-ACA0-2399B44D45C6}" type="slidenum">
              <a:rPr lang="en-US" smtClean="0"/>
              <a:pPr/>
              <a:t>27</a:t>
            </a:fld>
            <a:endParaRPr lang="en-US" sz="800" dirty="0"/>
          </a:p>
        </p:txBody>
      </p:sp>
      <p:pic>
        <p:nvPicPr>
          <p:cNvPr id="8" name="Graphic 7" descr="Daily calendar outline">
            <a:extLst>
              <a:ext uri="{FF2B5EF4-FFF2-40B4-BE49-F238E27FC236}">
                <a16:creationId xmlns:a16="http://schemas.microsoft.com/office/drawing/2014/main" id="{FEDDB165-69CA-49D9-910C-ABC2338600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6736" y="2739736"/>
            <a:ext cx="1378527" cy="1378527"/>
          </a:xfrm>
          <a:prstGeom prst="rect">
            <a:avLst/>
          </a:prstGeom>
        </p:spPr>
      </p:pic>
      <p:pic>
        <p:nvPicPr>
          <p:cNvPr id="9" name="Graphic 8" descr="Daily calendar outline">
            <a:extLst>
              <a:ext uri="{FF2B5EF4-FFF2-40B4-BE49-F238E27FC236}">
                <a16:creationId xmlns:a16="http://schemas.microsoft.com/office/drawing/2014/main" id="{4F7DD812-4A84-4AF5-A963-211E45B76F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8209" y="2739735"/>
            <a:ext cx="1378527" cy="1378527"/>
          </a:xfrm>
          <a:prstGeom prst="rect">
            <a:avLst/>
          </a:prstGeom>
        </p:spPr>
      </p:pic>
      <p:pic>
        <p:nvPicPr>
          <p:cNvPr id="10" name="Graphic 9" descr="Daily calendar outline">
            <a:extLst>
              <a:ext uri="{FF2B5EF4-FFF2-40B4-BE49-F238E27FC236}">
                <a16:creationId xmlns:a16="http://schemas.microsoft.com/office/drawing/2014/main" id="{A25ED181-5934-491F-9612-77180C5572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9682" y="2739734"/>
            <a:ext cx="1378527" cy="1378527"/>
          </a:xfrm>
          <a:prstGeom prst="rect">
            <a:avLst/>
          </a:prstGeom>
        </p:spPr>
      </p:pic>
      <p:pic>
        <p:nvPicPr>
          <p:cNvPr id="11" name="Graphic 10" descr="Daily calendar outline">
            <a:extLst>
              <a:ext uri="{FF2B5EF4-FFF2-40B4-BE49-F238E27FC236}">
                <a16:creationId xmlns:a16="http://schemas.microsoft.com/office/drawing/2014/main" id="{D24628B5-1BD4-4824-B275-083F73748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55" y="2739733"/>
            <a:ext cx="1378527" cy="1378527"/>
          </a:xfrm>
          <a:prstGeom prst="rect">
            <a:avLst/>
          </a:prstGeom>
        </p:spPr>
      </p:pic>
      <p:pic>
        <p:nvPicPr>
          <p:cNvPr id="12" name="Graphic 11" descr="Daily calendar outline">
            <a:extLst>
              <a:ext uri="{FF2B5EF4-FFF2-40B4-BE49-F238E27FC236}">
                <a16:creationId xmlns:a16="http://schemas.microsoft.com/office/drawing/2014/main" id="{64A842A7-248F-4F37-A454-55EC0F24EF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263" y="2739732"/>
            <a:ext cx="1378527" cy="1378527"/>
          </a:xfrm>
          <a:prstGeom prst="rect">
            <a:avLst/>
          </a:prstGeom>
        </p:spPr>
      </p:pic>
      <p:pic>
        <p:nvPicPr>
          <p:cNvPr id="13" name="Graphic 12" descr="Daily calendar outline">
            <a:extLst>
              <a:ext uri="{FF2B5EF4-FFF2-40B4-BE49-F238E27FC236}">
                <a16:creationId xmlns:a16="http://schemas.microsoft.com/office/drawing/2014/main" id="{23D933C6-203D-4278-A17C-F7E54FB08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3790" y="2739731"/>
            <a:ext cx="1378527" cy="1378527"/>
          </a:xfrm>
          <a:prstGeom prst="rect">
            <a:avLst/>
          </a:prstGeom>
        </p:spPr>
      </p:pic>
      <p:pic>
        <p:nvPicPr>
          <p:cNvPr id="14" name="Graphic 13" descr="Daily calendar outline">
            <a:extLst>
              <a:ext uri="{FF2B5EF4-FFF2-40B4-BE49-F238E27FC236}">
                <a16:creationId xmlns:a16="http://schemas.microsoft.com/office/drawing/2014/main" id="{FE456F83-416C-47A2-BDDA-CB877A810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2317" y="2739730"/>
            <a:ext cx="1378527" cy="1378527"/>
          </a:xfrm>
          <a:prstGeom prst="rect">
            <a:avLst/>
          </a:prstGeom>
        </p:spPr>
      </p:pic>
      <p:pic>
        <p:nvPicPr>
          <p:cNvPr id="16" name="Graphic 15" descr="Cake with solid fill">
            <a:extLst>
              <a:ext uri="{FF2B5EF4-FFF2-40B4-BE49-F238E27FC236}">
                <a16:creationId xmlns:a16="http://schemas.microsoft.com/office/drawing/2014/main" id="{ABFF7B06-3017-4627-885C-BE8C27CB24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364479" y="2655217"/>
            <a:ext cx="1463040" cy="1463040"/>
          </a:xfrm>
          <a:prstGeom prst="rect">
            <a:avLst/>
          </a:prstGeom>
        </p:spPr>
      </p:pic>
    </p:spTree>
    <p:extLst>
      <p:ext uri="{BB962C8B-B14F-4D97-AF65-F5344CB8AC3E}">
        <p14:creationId xmlns:p14="http://schemas.microsoft.com/office/powerpoint/2010/main" val="22002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E3FE2-A947-4C34-8762-49C05F94BA53}"/>
              </a:ext>
            </a:extLst>
          </p:cNvPr>
          <p:cNvSpPr>
            <a:spLocks noGrp="1"/>
          </p:cNvSpPr>
          <p:nvPr>
            <p:ph type="title"/>
          </p:nvPr>
        </p:nvSpPr>
        <p:spPr>
          <a:xfrm>
            <a:off x="930268" y="1205705"/>
            <a:ext cx="8789730" cy="988793"/>
          </a:xfrm>
        </p:spPr>
        <p:txBody>
          <a:bodyPr/>
          <a:lstStyle/>
          <a:p>
            <a:r>
              <a:rPr lang="en-US" dirty="0"/>
              <a:t>Initial enrollment period (IEP)</a:t>
            </a:r>
          </a:p>
        </p:txBody>
      </p:sp>
      <p:sp>
        <p:nvSpPr>
          <p:cNvPr id="5" name="Footer Placeholder 4">
            <a:extLst>
              <a:ext uri="{FF2B5EF4-FFF2-40B4-BE49-F238E27FC236}">
                <a16:creationId xmlns:a16="http://schemas.microsoft.com/office/drawing/2014/main" id="{4D3ECEB6-08B6-4040-A5CD-CC930423A01D}"/>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2FD7574C-295A-441E-9C4C-58182BAEA85C}"/>
              </a:ext>
            </a:extLst>
          </p:cNvPr>
          <p:cNvSpPr>
            <a:spLocks noGrp="1"/>
          </p:cNvSpPr>
          <p:nvPr>
            <p:ph type="sldNum" sz="quarter" idx="12"/>
          </p:nvPr>
        </p:nvSpPr>
        <p:spPr/>
        <p:txBody>
          <a:bodyPr/>
          <a:lstStyle/>
          <a:p>
            <a:fld id="{E313472D-BFB5-4CCD-ACA0-2399B44D45C6}" type="slidenum">
              <a:rPr lang="en-US" smtClean="0"/>
              <a:pPr/>
              <a:t>28</a:t>
            </a:fld>
            <a:endParaRPr lang="en-US" sz="800" dirty="0"/>
          </a:p>
        </p:txBody>
      </p:sp>
      <p:pic>
        <p:nvPicPr>
          <p:cNvPr id="8" name="Graphic 7" descr="Daily calendar outline">
            <a:extLst>
              <a:ext uri="{FF2B5EF4-FFF2-40B4-BE49-F238E27FC236}">
                <a16:creationId xmlns:a16="http://schemas.microsoft.com/office/drawing/2014/main" id="{FEDDB165-69CA-49D9-910C-ABC2338600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6736" y="3841175"/>
            <a:ext cx="1378527" cy="1378527"/>
          </a:xfrm>
          <a:prstGeom prst="rect">
            <a:avLst/>
          </a:prstGeom>
        </p:spPr>
      </p:pic>
      <p:pic>
        <p:nvPicPr>
          <p:cNvPr id="9" name="Graphic 8" descr="Daily calendar outline">
            <a:extLst>
              <a:ext uri="{FF2B5EF4-FFF2-40B4-BE49-F238E27FC236}">
                <a16:creationId xmlns:a16="http://schemas.microsoft.com/office/drawing/2014/main" id="{4F7DD812-4A84-4AF5-A963-211E45B76F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8209" y="3841174"/>
            <a:ext cx="1378527" cy="1378527"/>
          </a:xfrm>
          <a:prstGeom prst="rect">
            <a:avLst/>
          </a:prstGeom>
        </p:spPr>
      </p:pic>
      <p:pic>
        <p:nvPicPr>
          <p:cNvPr id="10" name="Graphic 9" descr="Daily calendar outline">
            <a:extLst>
              <a:ext uri="{FF2B5EF4-FFF2-40B4-BE49-F238E27FC236}">
                <a16:creationId xmlns:a16="http://schemas.microsoft.com/office/drawing/2014/main" id="{A25ED181-5934-491F-9612-77180C5572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9682" y="3841173"/>
            <a:ext cx="1378527" cy="1378527"/>
          </a:xfrm>
          <a:prstGeom prst="rect">
            <a:avLst/>
          </a:prstGeom>
        </p:spPr>
      </p:pic>
      <p:pic>
        <p:nvPicPr>
          <p:cNvPr id="11" name="Graphic 10" descr="Daily calendar outline">
            <a:extLst>
              <a:ext uri="{FF2B5EF4-FFF2-40B4-BE49-F238E27FC236}">
                <a16:creationId xmlns:a16="http://schemas.microsoft.com/office/drawing/2014/main" id="{D24628B5-1BD4-4824-B275-083F73748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55" y="3841172"/>
            <a:ext cx="1378527" cy="1378527"/>
          </a:xfrm>
          <a:prstGeom prst="rect">
            <a:avLst/>
          </a:prstGeom>
        </p:spPr>
      </p:pic>
      <p:pic>
        <p:nvPicPr>
          <p:cNvPr id="12" name="Graphic 11" descr="Daily calendar outline">
            <a:extLst>
              <a:ext uri="{FF2B5EF4-FFF2-40B4-BE49-F238E27FC236}">
                <a16:creationId xmlns:a16="http://schemas.microsoft.com/office/drawing/2014/main" id="{64A842A7-248F-4F37-A454-55EC0F24EF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263" y="3841171"/>
            <a:ext cx="1378527" cy="1378527"/>
          </a:xfrm>
          <a:prstGeom prst="rect">
            <a:avLst/>
          </a:prstGeom>
        </p:spPr>
      </p:pic>
      <p:pic>
        <p:nvPicPr>
          <p:cNvPr id="13" name="Graphic 12" descr="Daily calendar outline">
            <a:extLst>
              <a:ext uri="{FF2B5EF4-FFF2-40B4-BE49-F238E27FC236}">
                <a16:creationId xmlns:a16="http://schemas.microsoft.com/office/drawing/2014/main" id="{23D933C6-203D-4278-A17C-F7E54FB08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3790" y="3841170"/>
            <a:ext cx="1378527" cy="1378527"/>
          </a:xfrm>
          <a:prstGeom prst="rect">
            <a:avLst/>
          </a:prstGeom>
        </p:spPr>
      </p:pic>
      <p:pic>
        <p:nvPicPr>
          <p:cNvPr id="14" name="Graphic 13" descr="Daily calendar outline">
            <a:extLst>
              <a:ext uri="{FF2B5EF4-FFF2-40B4-BE49-F238E27FC236}">
                <a16:creationId xmlns:a16="http://schemas.microsoft.com/office/drawing/2014/main" id="{FE456F83-416C-47A2-BDDA-CB877A810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2317" y="3841169"/>
            <a:ext cx="1378527" cy="1378527"/>
          </a:xfrm>
          <a:prstGeom prst="rect">
            <a:avLst/>
          </a:prstGeom>
        </p:spPr>
      </p:pic>
      <p:pic>
        <p:nvPicPr>
          <p:cNvPr id="4" name="Graphic 3" descr="Person in wheelchair outline">
            <a:extLst>
              <a:ext uri="{FF2B5EF4-FFF2-40B4-BE49-F238E27FC236}">
                <a16:creationId xmlns:a16="http://schemas.microsoft.com/office/drawing/2014/main" id="{A0C74F9F-10B0-43F1-97E6-A74610AF0F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8082" y="2539944"/>
            <a:ext cx="1371600" cy="1371600"/>
          </a:xfrm>
          <a:prstGeom prst="rect">
            <a:avLst/>
          </a:prstGeom>
        </p:spPr>
      </p:pic>
    </p:spTree>
    <p:extLst>
      <p:ext uri="{BB962C8B-B14F-4D97-AF65-F5344CB8AC3E}">
        <p14:creationId xmlns:p14="http://schemas.microsoft.com/office/powerpoint/2010/main" val="27476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E3FE2-A947-4C34-8762-49C05F94BA53}"/>
              </a:ext>
            </a:extLst>
          </p:cNvPr>
          <p:cNvSpPr>
            <a:spLocks noGrp="1"/>
          </p:cNvSpPr>
          <p:nvPr>
            <p:ph type="title"/>
          </p:nvPr>
        </p:nvSpPr>
        <p:spPr>
          <a:xfrm>
            <a:off x="930268" y="1205705"/>
            <a:ext cx="8789730" cy="988793"/>
          </a:xfrm>
        </p:spPr>
        <p:txBody>
          <a:bodyPr/>
          <a:lstStyle/>
          <a:p>
            <a:r>
              <a:rPr lang="en-US" dirty="0"/>
              <a:t>Initial enrollment period (IEP)</a:t>
            </a:r>
          </a:p>
        </p:txBody>
      </p:sp>
      <p:sp>
        <p:nvSpPr>
          <p:cNvPr id="5" name="Footer Placeholder 4">
            <a:extLst>
              <a:ext uri="{FF2B5EF4-FFF2-40B4-BE49-F238E27FC236}">
                <a16:creationId xmlns:a16="http://schemas.microsoft.com/office/drawing/2014/main" id="{4D3ECEB6-08B6-4040-A5CD-CC930423A01D}"/>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2FD7574C-295A-441E-9C4C-58182BAEA85C}"/>
              </a:ext>
            </a:extLst>
          </p:cNvPr>
          <p:cNvSpPr>
            <a:spLocks noGrp="1"/>
          </p:cNvSpPr>
          <p:nvPr>
            <p:ph type="sldNum" sz="quarter" idx="12"/>
          </p:nvPr>
        </p:nvSpPr>
        <p:spPr/>
        <p:txBody>
          <a:bodyPr/>
          <a:lstStyle/>
          <a:p>
            <a:fld id="{E313472D-BFB5-4CCD-ACA0-2399B44D45C6}" type="slidenum">
              <a:rPr lang="en-US" smtClean="0"/>
              <a:pPr/>
              <a:t>29</a:t>
            </a:fld>
            <a:endParaRPr lang="en-US" sz="800" dirty="0"/>
          </a:p>
        </p:txBody>
      </p:sp>
      <p:pic>
        <p:nvPicPr>
          <p:cNvPr id="8" name="Graphic 7" descr="Daily calendar outline">
            <a:extLst>
              <a:ext uri="{FF2B5EF4-FFF2-40B4-BE49-F238E27FC236}">
                <a16:creationId xmlns:a16="http://schemas.microsoft.com/office/drawing/2014/main" id="{FEDDB165-69CA-49D9-910C-ABC2338600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6736" y="3841175"/>
            <a:ext cx="1378527" cy="1378527"/>
          </a:xfrm>
          <a:prstGeom prst="rect">
            <a:avLst/>
          </a:prstGeom>
        </p:spPr>
      </p:pic>
      <p:pic>
        <p:nvPicPr>
          <p:cNvPr id="9" name="Graphic 8" descr="Daily calendar outline">
            <a:extLst>
              <a:ext uri="{FF2B5EF4-FFF2-40B4-BE49-F238E27FC236}">
                <a16:creationId xmlns:a16="http://schemas.microsoft.com/office/drawing/2014/main" id="{4F7DD812-4A84-4AF5-A963-211E45B76F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8209" y="3841174"/>
            <a:ext cx="1378527" cy="1378527"/>
          </a:xfrm>
          <a:prstGeom prst="rect">
            <a:avLst/>
          </a:prstGeom>
        </p:spPr>
      </p:pic>
      <p:pic>
        <p:nvPicPr>
          <p:cNvPr id="10" name="Graphic 9" descr="Daily calendar outline">
            <a:extLst>
              <a:ext uri="{FF2B5EF4-FFF2-40B4-BE49-F238E27FC236}">
                <a16:creationId xmlns:a16="http://schemas.microsoft.com/office/drawing/2014/main" id="{A25ED181-5934-491F-9612-77180C5572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9682" y="3841173"/>
            <a:ext cx="1378527" cy="1378527"/>
          </a:xfrm>
          <a:prstGeom prst="rect">
            <a:avLst/>
          </a:prstGeom>
        </p:spPr>
      </p:pic>
      <p:pic>
        <p:nvPicPr>
          <p:cNvPr id="11" name="Graphic 10" descr="Daily calendar outline">
            <a:extLst>
              <a:ext uri="{FF2B5EF4-FFF2-40B4-BE49-F238E27FC236}">
                <a16:creationId xmlns:a16="http://schemas.microsoft.com/office/drawing/2014/main" id="{D24628B5-1BD4-4824-B275-083F73748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55" y="3841172"/>
            <a:ext cx="1378527" cy="1378527"/>
          </a:xfrm>
          <a:prstGeom prst="rect">
            <a:avLst/>
          </a:prstGeom>
        </p:spPr>
      </p:pic>
      <p:pic>
        <p:nvPicPr>
          <p:cNvPr id="12" name="Graphic 11" descr="Daily calendar outline">
            <a:extLst>
              <a:ext uri="{FF2B5EF4-FFF2-40B4-BE49-F238E27FC236}">
                <a16:creationId xmlns:a16="http://schemas.microsoft.com/office/drawing/2014/main" id="{64A842A7-248F-4F37-A454-55EC0F24EF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263" y="3841171"/>
            <a:ext cx="1378527" cy="1378527"/>
          </a:xfrm>
          <a:prstGeom prst="rect">
            <a:avLst/>
          </a:prstGeom>
        </p:spPr>
      </p:pic>
      <p:pic>
        <p:nvPicPr>
          <p:cNvPr id="13" name="Graphic 12" descr="Daily calendar outline">
            <a:extLst>
              <a:ext uri="{FF2B5EF4-FFF2-40B4-BE49-F238E27FC236}">
                <a16:creationId xmlns:a16="http://schemas.microsoft.com/office/drawing/2014/main" id="{23D933C6-203D-4278-A17C-F7E54FB08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3790" y="3841170"/>
            <a:ext cx="1378527" cy="1378527"/>
          </a:xfrm>
          <a:prstGeom prst="rect">
            <a:avLst/>
          </a:prstGeom>
        </p:spPr>
      </p:pic>
      <p:pic>
        <p:nvPicPr>
          <p:cNvPr id="14" name="Graphic 13" descr="Daily calendar outline">
            <a:extLst>
              <a:ext uri="{FF2B5EF4-FFF2-40B4-BE49-F238E27FC236}">
                <a16:creationId xmlns:a16="http://schemas.microsoft.com/office/drawing/2014/main" id="{FE456F83-416C-47A2-BDDA-CB877A810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2317" y="3841169"/>
            <a:ext cx="1378527" cy="1378527"/>
          </a:xfrm>
          <a:prstGeom prst="rect">
            <a:avLst/>
          </a:prstGeom>
        </p:spPr>
      </p:pic>
      <p:pic>
        <p:nvPicPr>
          <p:cNvPr id="4" name="Graphic 3" descr="Person in wheelchair outline">
            <a:extLst>
              <a:ext uri="{FF2B5EF4-FFF2-40B4-BE49-F238E27FC236}">
                <a16:creationId xmlns:a16="http://schemas.microsoft.com/office/drawing/2014/main" id="{A0C74F9F-10B0-43F1-97E6-A74610AF0F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13666" y="2539944"/>
            <a:ext cx="1371600" cy="1371600"/>
          </a:xfrm>
          <a:prstGeom prst="rect">
            <a:avLst/>
          </a:prstGeom>
        </p:spPr>
      </p:pic>
      <p:sp>
        <p:nvSpPr>
          <p:cNvPr id="2" name="Rectangle 1">
            <a:extLst>
              <a:ext uri="{FF2B5EF4-FFF2-40B4-BE49-F238E27FC236}">
                <a16:creationId xmlns:a16="http://schemas.microsoft.com/office/drawing/2014/main" id="{5E46C3AD-4532-4425-B3AA-5C0601269ECB}"/>
              </a:ext>
            </a:extLst>
          </p:cNvPr>
          <p:cNvSpPr/>
          <p:nvPr/>
        </p:nvSpPr>
        <p:spPr>
          <a:xfrm>
            <a:off x="5652609" y="4151901"/>
            <a:ext cx="886781" cy="923330"/>
          </a:xfrm>
          <a:prstGeom prst="rect">
            <a:avLst/>
          </a:prstGeom>
          <a:noFill/>
        </p:spPr>
        <p:txBody>
          <a:bodyPr wrap="none" lIns="91440" tIns="45720" rIns="91440" bIns="45720">
            <a:spAutoFit/>
          </a:bodyPr>
          <a:lstStyle/>
          <a:p>
            <a:pPr algn="ctr"/>
            <a:r>
              <a:rPr lang="en-US" sz="5400" b="1" cap="none" spc="0" dirty="0">
                <a:ln w="0"/>
                <a:solidFill>
                  <a:schemeClr val="accent3"/>
                </a:solidFill>
                <a:effectLst>
                  <a:outerShdw blurRad="38100" dist="19050" dir="2700000" algn="tl" rotWithShape="0">
                    <a:schemeClr val="dk1">
                      <a:alpha val="40000"/>
                    </a:schemeClr>
                  </a:outerShdw>
                </a:effectLst>
              </a:rPr>
              <a:t>25</a:t>
            </a:r>
          </a:p>
        </p:txBody>
      </p:sp>
    </p:spTree>
    <p:extLst>
      <p:ext uri="{BB962C8B-B14F-4D97-AF65-F5344CB8AC3E}">
        <p14:creationId xmlns:p14="http://schemas.microsoft.com/office/powerpoint/2010/main" val="2330416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s outline">
            <a:extLst>
              <a:ext uri="{FF2B5EF4-FFF2-40B4-BE49-F238E27FC236}">
                <a16:creationId xmlns:a16="http://schemas.microsoft.com/office/drawing/2014/main" id="{E25B4900-A645-4123-A39F-BEBA24BAB1F7}"/>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5663" y="1514475"/>
            <a:ext cx="3511550" cy="3511550"/>
          </a:xfrm>
        </p:spPr>
      </p:pic>
      <p:sp>
        <p:nvSpPr>
          <p:cNvPr id="7" name="Title 6">
            <a:extLst>
              <a:ext uri="{FF2B5EF4-FFF2-40B4-BE49-F238E27FC236}">
                <a16:creationId xmlns:a16="http://schemas.microsoft.com/office/drawing/2014/main" id="{5BEC8624-3FE1-488E-A6C0-F7B4BB67C85F}"/>
              </a:ext>
            </a:extLst>
          </p:cNvPr>
          <p:cNvSpPr>
            <a:spLocks noGrp="1"/>
          </p:cNvSpPr>
          <p:nvPr>
            <p:ph type="title"/>
          </p:nvPr>
        </p:nvSpPr>
        <p:spPr>
          <a:xfrm>
            <a:off x="1241998" y="1785665"/>
            <a:ext cx="4864848" cy="1697317"/>
          </a:xfrm>
        </p:spPr>
        <p:txBody>
          <a:bodyPr anchor="b">
            <a:normAutofit/>
          </a:bodyPr>
          <a:lstStyle/>
          <a:p>
            <a:r>
              <a:rPr lang="en-US" sz="4400" dirty="0"/>
              <a:t>What is Medicare</a:t>
            </a:r>
          </a:p>
        </p:txBody>
      </p:sp>
      <p:sp>
        <p:nvSpPr>
          <p:cNvPr id="13" name="Text Placeholder 3">
            <a:extLst>
              <a:ext uri="{FF2B5EF4-FFF2-40B4-BE49-F238E27FC236}">
                <a16:creationId xmlns:a16="http://schemas.microsoft.com/office/drawing/2014/main" id="{137A77D6-433F-4212-92F5-82B717371DD7}"/>
              </a:ext>
            </a:extLst>
          </p:cNvPr>
          <p:cNvSpPr>
            <a:spLocks noGrp="1"/>
          </p:cNvSpPr>
          <p:nvPr>
            <p:ph type="body" idx="1"/>
          </p:nvPr>
        </p:nvSpPr>
        <p:spPr>
          <a:xfrm>
            <a:off x="1241998" y="3657560"/>
            <a:ext cx="4864847" cy="988793"/>
          </a:xfrm>
        </p:spPr>
        <p:txBody>
          <a:bodyPr>
            <a:normAutofit/>
          </a:bodyPr>
          <a:lstStyle/>
          <a:p>
            <a:r>
              <a:rPr lang="en-US" sz="2000" dirty="0"/>
              <a:t>A Federal health insurance program</a:t>
            </a:r>
          </a:p>
        </p:txBody>
      </p:sp>
      <p:sp>
        <p:nvSpPr>
          <p:cNvPr id="15" name="Footer Placeholder 4">
            <a:extLst>
              <a:ext uri="{FF2B5EF4-FFF2-40B4-BE49-F238E27FC236}">
                <a16:creationId xmlns:a16="http://schemas.microsoft.com/office/drawing/2014/main" id="{943B49E5-98DE-4775-86D8-9BB8CC3D6538}"/>
              </a:ext>
            </a:extLst>
          </p:cNvPr>
          <p:cNvSpPr>
            <a:spLocks noGrp="1"/>
          </p:cNvSpPr>
          <p:nvPr>
            <p:ph type="ftr" sz="quarter" idx="11"/>
          </p:nvPr>
        </p:nvSpPr>
        <p:spPr>
          <a:xfrm>
            <a:off x="2394720" y="6520927"/>
            <a:ext cx="7637008" cy="215622"/>
          </a:xfrm>
        </p:spPr>
        <p:txBody>
          <a:bodyPr/>
          <a:lstStyle/>
          <a:p>
            <a:endParaRPr lang="en-US" sz="800" dirty="0"/>
          </a:p>
        </p:txBody>
      </p:sp>
      <p:sp>
        <p:nvSpPr>
          <p:cNvPr id="2" name="Slide Number Placeholder 1">
            <a:extLst>
              <a:ext uri="{FF2B5EF4-FFF2-40B4-BE49-F238E27FC236}">
                <a16:creationId xmlns:a16="http://schemas.microsoft.com/office/drawing/2014/main" id="{0BB120DE-C5DF-4861-9B44-38EBA6DB5050}"/>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3</a:t>
            </a:fld>
            <a:endParaRPr lang="en-US" dirty="0"/>
          </a:p>
        </p:txBody>
      </p:sp>
    </p:spTree>
    <p:extLst>
      <p:ext uri="{BB962C8B-B14F-4D97-AF65-F5344CB8AC3E}">
        <p14:creationId xmlns:p14="http://schemas.microsoft.com/office/powerpoint/2010/main" val="34937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anim calcmode="lin" valueType="num">
                                      <p:cBhvr>
                                        <p:cTn id="24"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1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E3FE2-A947-4C34-8762-49C05F94BA53}"/>
              </a:ext>
            </a:extLst>
          </p:cNvPr>
          <p:cNvSpPr>
            <a:spLocks noGrp="1"/>
          </p:cNvSpPr>
          <p:nvPr>
            <p:ph type="title"/>
          </p:nvPr>
        </p:nvSpPr>
        <p:spPr>
          <a:xfrm>
            <a:off x="930268" y="1205705"/>
            <a:ext cx="8789730" cy="988793"/>
          </a:xfrm>
        </p:spPr>
        <p:txBody>
          <a:bodyPr/>
          <a:lstStyle/>
          <a:p>
            <a:r>
              <a:rPr lang="en-US" dirty="0"/>
              <a:t>Initial enrollment period (IEP)</a:t>
            </a:r>
          </a:p>
        </p:txBody>
      </p:sp>
      <p:sp>
        <p:nvSpPr>
          <p:cNvPr id="5" name="Footer Placeholder 4">
            <a:extLst>
              <a:ext uri="{FF2B5EF4-FFF2-40B4-BE49-F238E27FC236}">
                <a16:creationId xmlns:a16="http://schemas.microsoft.com/office/drawing/2014/main" id="{4D3ECEB6-08B6-4040-A5CD-CC930423A01D}"/>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2FD7574C-295A-441E-9C4C-58182BAEA85C}"/>
              </a:ext>
            </a:extLst>
          </p:cNvPr>
          <p:cNvSpPr>
            <a:spLocks noGrp="1"/>
          </p:cNvSpPr>
          <p:nvPr>
            <p:ph type="sldNum" sz="quarter" idx="12"/>
          </p:nvPr>
        </p:nvSpPr>
        <p:spPr/>
        <p:txBody>
          <a:bodyPr/>
          <a:lstStyle/>
          <a:p>
            <a:fld id="{E313472D-BFB5-4CCD-ACA0-2399B44D45C6}" type="slidenum">
              <a:rPr lang="en-US" smtClean="0"/>
              <a:pPr/>
              <a:t>30</a:t>
            </a:fld>
            <a:endParaRPr lang="en-US" sz="800" dirty="0"/>
          </a:p>
        </p:txBody>
      </p:sp>
      <p:pic>
        <p:nvPicPr>
          <p:cNvPr id="8" name="Graphic 7" descr="Daily calendar outline">
            <a:extLst>
              <a:ext uri="{FF2B5EF4-FFF2-40B4-BE49-F238E27FC236}">
                <a16:creationId xmlns:a16="http://schemas.microsoft.com/office/drawing/2014/main" id="{FEDDB165-69CA-49D9-910C-ABC2338600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6736" y="3841175"/>
            <a:ext cx="1378527" cy="1378527"/>
          </a:xfrm>
          <a:prstGeom prst="rect">
            <a:avLst/>
          </a:prstGeom>
        </p:spPr>
      </p:pic>
      <p:pic>
        <p:nvPicPr>
          <p:cNvPr id="9" name="Graphic 8" descr="Daily calendar outline">
            <a:extLst>
              <a:ext uri="{FF2B5EF4-FFF2-40B4-BE49-F238E27FC236}">
                <a16:creationId xmlns:a16="http://schemas.microsoft.com/office/drawing/2014/main" id="{4F7DD812-4A84-4AF5-A963-211E45B76F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8209" y="3841174"/>
            <a:ext cx="1378527" cy="1378527"/>
          </a:xfrm>
          <a:prstGeom prst="rect">
            <a:avLst/>
          </a:prstGeom>
        </p:spPr>
      </p:pic>
      <p:pic>
        <p:nvPicPr>
          <p:cNvPr id="10" name="Graphic 9" descr="Daily calendar outline">
            <a:extLst>
              <a:ext uri="{FF2B5EF4-FFF2-40B4-BE49-F238E27FC236}">
                <a16:creationId xmlns:a16="http://schemas.microsoft.com/office/drawing/2014/main" id="{A25ED181-5934-491F-9612-77180C5572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9682" y="3841173"/>
            <a:ext cx="1378527" cy="1378527"/>
          </a:xfrm>
          <a:prstGeom prst="rect">
            <a:avLst/>
          </a:prstGeom>
        </p:spPr>
      </p:pic>
      <p:pic>
        <p:nvPicPr>
          <p:cNvPr id="11" name="Graphic 10" descr="Daily calendar outline">
            <a:extLst>
              <a:ext uri="{FF2B5EF4-FFF2-40B4-BE49-F238E27FC236}">
                <a16:creationId xmlns:a16="http://schemas.microsoft.com/office/drawing/2014/main" id="{D24628B5-1BD4-4824-B275-083F73748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55" y="3841172"/>
            <a:ext cx="1378527" cy="1378527"/>
          </a:xfrm>
          <a:prstGeom prst="rect">
            <a:avLst/>
          </a:prstGeom>
        </p:spPr>
      </p:pic>
      <p:pic>
        <p:nvPicPr>
          <p:cNvPr id="12" name="Graphic 11" descr="Daily calendar outline">
            <a:extLst>
              <a:ext uri="{FF2B5EF4-FFF2-40B4-BE49-F238E27FC236}">
                <a16:creationId xmlns:a16="http://schemas.microsoft.com/office/drawing/2014/main" id="{64A842A7-248F-4F37-A454-55EC0F24EF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263" y="3841171"/>
            <a:ext cx="1378527" cy="1378527"/>
          </a:xfrm>
          <a:prstGeom prst="rect">
            <a:avLst/>
          </a:prstGeom>
        </p:spPr>
      </p:pic>
      <p:pic>
        <p:nvPicPr>
          <p:cNvPr id="13" name="Graphic 12" descr="Daily calendar outline">
            <a:extLst>
              <a:ext uri="{FF2B5EF4-FFF2-40B4-BE49-F238E27FC236}">
                <a16:creationId xmlns:a16="http://schemas.microsoft.com/office/drawing/2014/main" id="{23D933C6-203D-4278-A17C-F7E54FB08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3790" y="3841170"/>
            <a:ext cx="1378527" cy="1378527"/>
          </a:xfrm>
          <a:prstGeom prst="rect">
            <a:avLst/>
          </a:prstGeom>
        </p:spPr>
      </p:pic>
      <p:pic>
        <p:nvPicPr>
          <p:cNvPr id="14" name="Graphic 13" descr="Daily calendar outline">
            <a:extLst>
              <a:ext uri="{FF2B5EF4-FFF2-40B4-BE49-F238E27FC236}">
                <a16:creationId xmlns:a16="http://schemas.microsoft.com/office/drawing/2014/main" id="{FE456F83-416C-47A2-BDDA-CB877A810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2317" y="3841169"/>
            <a:ext cx="1378527" cy="1378527"/>
          </a:xfrm>
          <a:prstGeom prst="rect">
            <a:avLst/>
          </a:prstGeom>
        </p:spPr>
      </p:pic>
      <p:pic>
        <p:nvPicPr>
          <p:cNvPr id="4" name="Graphic 3" descr="Person in wheelchair outline">
            <a:extLst>
              <a:ext uri="{FF2B5EF4-FFF2-40B4-BE49-F238E27FC236}">
                <a16:creationId xmlns:a16="http://schemas.microsoft.com/office/drawing/2014/main" id="{A0C74F9F-10B0-43F1-97E6-A74610AF0F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8469" y="2539944"/>
            <a:ext cx="1371600" cy="1371600"/>
          </a:xfrm>
          <a:prstGeom prst="rect">
            <a:avLst/>
          </a:prstGeom>
        </p:spPr>
      </p:pic>
      <p:sp>
        <p:nvSpPr>
          <p:cNvPr id="2" name="Rectangle 1">
            <a:extLst>
              <a:ext uri="{FF2B5EF4-FFF2-40B4-BE49-F238E27FC236}">
                <a16:creationId xmlns:a16="http://schemas.microsoft.com/office/drawing/2014/main" id="{5E46C3AD-4532-4425-B3AA-5C0601269ECB}"/>
              </a:ext>
            </a:extLst>
          </p:cNvPr>
          <p:cNvSpPr/>
          <p:nvPr/>
        </p:nvSpPr>
        <p:spPr>
          <a:xfrm>
            <a:off x="5652609" y="4151901"/>
            <a:ext cx="886781" cy="923330"/>
          </a:xfrm>
          <a:prstGeom prst="rect">
            <a:avLst/>
          </a:prstGeom>
          <a:noFill/>
        </p:spPr>
        <p:txBody>
          <a:bodyPr wrap="none" lIns="91440" tIns="45720" rIns="91440" bIns="45720">
            <a:spAutoFit/>
          </a:bodyPr>
          <a:lstStyle/>
          <a:p>
            <a:pPr algn="ctr"/>
            <a:r>
              <a:rPr lang="en-US" sz="5400" b="1" cap="none" spc="0" dirty="0">
                <a:ln w="0"/>
                <a:solidFill>
                  <a:schemeClr val="accent3"/>
                </a:solidFill>
                <a:effectLst>
                  <a:outerShdw blurRad="38100" dist="19050" dir="2700000" algn="tl" rotWithShape="0">
                    <a:schemeClr val="dk1">
                      <a:alpha val="40000"/>
                    </a:schemeClr>
                  </a:outerShdw>
                </a:effectLst>
              </a:rPr>
              <a:t>25</a:t>
            </a:r>
          </a:p>
        </p:txBody>
      </p:sp>
    </p:spTree>
    <p:extLst>
      <p:ext uri="{BB962C8B-B14F-4D97-AF65-F5344CB8AC3E}">
        <p14:creationId xmlns:p14="http://schemas.microsoft.com/office/powerpoint/2010/main" val="76904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BCD62E-D90F-4F73-8524-8EB544AA6544}"/>
              </a:ext>
            </a:extLst>
          </p:cNvPr>
          <p:cNvSpPr>
            <a:spLocks noGrp="1"/>
          </p:cNvSpPr>
          <p:nvPr>
            <p:ph type="title"/>
          </p:nvPr>
        </p:nvSpPr>
        <p:spPr>
          <a:xfrm>
            <a:off x="930268" y="1060241"/>
            <a:ext cx="8789730" cy="988793"/>
          </a:xfrm>
        </p:spPr>
        <p:txBody>
          <a:bodyPr>
            <a:normAutofit/>
          </a:bodyPr>
          <a:lstStyle/>
          <a:p>
            <a:r>
              <a:rPr lang="en-US" dirty="0"/>
              <a:t>Special enrollment period (SEP)</a:t>
            </a:r>
          </a:p>
        </p:txBody>
      </p:sp>
      <p:sp>
        <p:nvSpPr>
          <p:cNvPr id="5" name="Footer Placeholder 4">
            <a:extLst>
              <a:ext uri="{FF2B5EF4-FFF2-40B4-BE49-F238E27FC236}">
                <a16:creationId xmlns:a16="http://schemas.microsoft.com/office/drawing/2014/main" id="{D4BAFC23-9CFB-4B04-8A3C-73A9048BF717}"/>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CF53F4E7-8AE0-4B4A-B5D6-FF9F4BC440DC}"/>
              </a:ext>
            </a:extLst>
          </p:cNvPr>
          <p:cNvSpPr>
            <a:spLocks noGrp="1"/>
          </p:cNvSpPr>
          <p:nvPr>
            <p:ph type="sldNum" sz="quarter" idx="12"/>
          </p:nvPr>
        </p:nvSpPr>
        <p:spPr/>
        <p:txBody>
          <a:bodyPr/>
          <a:lstStyle/>
          <a:p>
            <a:fld id="{E313472D-BFB5-4CCD-ACA0-2399B44D45C6}" type="slidenum">
              <a:rPr lang="en-US" smtClean="0"/>
              <a:pPr/>
              <a:t>31</a:t>
            </a:fld>
            <a:endParaRPr lang="en-US" sz="800" dirty="0"/>
          </a:p>
        </p:txBody>
      </p:sp>
      <p:pic>
        <p:nvPicPr>
          <p:cNvPr id="7" name="Graphic 6" descr="Daily calendar outline">
            <a:extLst>
              <a:ext uri="{FF2B5EF4-FFF2-40B4-BE49-F238E27FC236}">
                <a16:creationId xmlns:a16="http://schemas.microsoft.com/office/drawing/2014/main" id="{0952A7DA-1F34-459A-96BF-D5C2C7E92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6736" y="3072252"/>
            <a:ext cx="1378527" cy="1378527"/>
          </a:xfrm>
          <a:prstGeom prst="rect">
            <a:avLst/>
          </a:prstGeom>
        </p:spPr>
      </p:pic>
      <p:pic>
        <p:nvPicPr>
          <p:cNvPr id="8" name="Graphic 7" descr="Daily calendar outline">
            <a:extLst>
              <a:ext uri="{FF2B5EF4-FFF2-40B4-BE49-F238E27FC236}">
                <a16:creationId xmlns:a16="http://schemas.microsoft.com/office/drawing/2014/main" id="{AF22C550-8C53-4289-86E7-ECB34943D2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8209" y="3072251"/>
            <a:ext cx="1378527" cy="1378527"/>
          </a:xfrm>
          <a:prstGeom prst="rect">
            <a:avLst/>
          </a:prstGeom>
        </p:spPr>
      </p:pic>
      <p:pic>
        <p:nvPicPr>
          <p:cNvPr id="9" name="Graphic 8" descr="Daily calendar outline">
            <a:extLst>
              <a:ext uri="{FF2B5EF4-FFF2-40B4-BE49-F238E27FC236}">
                <a16:creationId xmlns:a16="http://schemas.microsoft.com/office/drawing/2014/main" id="{6CA3441B-DE6E-4C6B-877B-9D694F88B8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9682" y="3072250"/>
            <a:ext cx="1378527" cy="1378527"/>
          </a:xfrm>
          <a:prstGeom prst="rect">
            <a:avLst/>
          </a:prstGeom>
        </p:spPr>
      </p:pic>
      <p:pic>
        <p:nvPicPr>
          <p:cNvPr id="10" name="Graphic 9" descr="Daily calendar outline">
            <a:extLst>
              <a:ext uri="{FF2B5EF4-FFF2-40B4-BE49-F238E27FC236}">
                <a16:creationId xmlns:a16="http://schemas.microsoft.com/office/drawing/2014/main" id="{5F58F571-8913-48F5-A521-F612C68579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55" y="3072249"/>
            <a:ext cx="1378527" cy="1378527"/>
          </a:xfrm>
          <a:prstGeom prst="rect">
            <a:avLst/>
          </a:prstGeom>
        </p:spPr>
      </p:pic>
      <p:pic>
        <p:nvPicPr>
          <p:cNvPr id="11" name="Graphic 10" descr="Daily calendar outline">
            <a:extLst>
              <a:ext uri="{FF2B5EF4-FFF2-40B4-BE49-F238E27FC236}">
                <a16:creationId xmlns:a16="http://schemas.microsoft.com/office/drawing/2014/main" id="{FF6784DE-8A25-4F39-AD7F-4F8A6FC605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263" y="3072248"/>
            <a:ext cx="1378527" cy="1378527"/>
          </a:xfrm>
          <a:prstGeom prst="rect">
            <a:avLst/>
          </a:prstGeom>
        </p:spPr>
      </p:pic>
      <p:pic>
        <p:nvPicPr>
          <p:cNvPr id="12" name="Graphic 11" descr="Daily calendar outline">
            <a:extLst>
              <a:ext uri="{FF2B5EF4-FFF2-40B4-BE49-F238E27FC236}">
                <a16:creationId xmlns:a16="http://schemas.microsoft.com/office/drawing/2014/main" id="{2C7B114F-EF1C-44E6-84C0-1347557B6D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3790" y="3072247"/>
            <a:ext cx="1378527" cy="1378527"/>
          </a:xfrm>
          <a:prstGeom prst="rect">
            <a:avLst/>
          </a:prstGeom>
        </p:spPr>
      </p:pic>
      <p:pic>
        <p:nvPicPr>
          <p:cNvPr id="13" name="Graphic 12" descr="Daily calendar outline">
            <a:extLst>
              <a:ext uri="{FF2B5EF4-FFF2-40B4-BE49-F238E27FC236}">
                <a16:creationId xmlns:a16="http://schemas.microsoft.com/office/drawing/2014/main" id="{7B545F9B-3C65-4437-8A2B-CA73617897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2317" y="3072246"/>
            <a:ext cx="1378527" cy="1378527"/>
          </a:xfrm>
          <a:prstGeom prst="rect">
            <a:avLst/>
          </a:prstGeom>
        </p:spPr>
      </p:pic>
    </p:spTree>
    <p:extLst>
      <p:ext uri="{BB962C8B-B14F-4D97-AF65-F5344CB8AC3E}">
        <p14:creationId xmlns:p14="http://schemas.microsoft.com/office/powerpoint/2010/main" val="2466159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BCD62E-D90F-4F73-8524-8EB544AA6544}"/>
              </a:ext>
            </a:extLst>
          </p:cNvPr>
          <p:cNvSpPr>
            <a:spLocks noGrp="1"/>
          </p:cNvSpPr>
          <p:nvPr>
            <p:ph type="title"/>
          </p:nvPr>
        </p:nvSpPr>
        <p:spPr>
          <a:xfrm>
            <a:off x="930268" y="1060241"/>
            <a:ext cx="8789730" cy="988793"/>
          </a:xfrm>
        </p:spPr>
        <p:txBody>
          <a:bodyPr>
            <a:normAutofit/>
          </a:bodyPr>
          <a:lstStyle/>
          <a:p>
            <a:r>
              <a:rPr lang="en-US" dirty="0"/>
              <a:t>Special enrollment period (SEP)</a:t>
            </a:r>
          </a:p>
        </p:txBody>
      </p:sp>
      <p:sp>
        <p:nvSpPr>
          <p:cNvPr id="5" name="Footer Placeholder 4">
            <a:extLst>
              <a:ext uri="{FF2B5EF4-FFF2-40B4-BE49-F238E27FC236}">
                <a16:creationId xmlns:a16="http://schemas.microsoft.com/office/drawing/2014/main" id="{D4BAFC23-9CFB-4B04-8A3C-73A9048BF717}"/>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CF53F4E7-8AE0-4B4A-B5D6-FF9F4BC440DC}"/>
              </a:ext>
            </a:extLst>
          </p:cNvPr>
          <p:cNvSpPr>
            <a:spLocks noGrp="1"/>
          </p:cNvSpPr>
          <p:nvPr>
            <p:ph type="sldNum" sz="quarter" idx="12"/>
          </p:nvPr>
        </p:nvSpPr>
        <p:spPr/>
        <p:txBody>
          <a:bodyPr/>
          <a:lstStyle/>
          <a:p>
            <a:fld id="{E313472D-BFB5-4CCD-ACA0-2399B44D45C6}" type="slidenum">
              <a:rPr lang="en-US" smtClean="0"/>
              <a:pPr/>
              <a:t>32</a:t>
            </a:fld>
            <a:endParaRPr lang="en-US" sz="800" dirty="0"/>
          </a:p>
        </p:txBody>
      </p:sp>
      <p:pic>
        <p:nvPicPr>
          <p:cNvPr id="7" name="Graphic 6" descr="Daily calendar outline">
            <a:extLst>
              <a:ext uri="{FF2B5EF4-FFF2-40B4-BE49-F238E27FC236}">
                <a16:creationId xmlns:a16="http://schemas.microsoft.com/office/drawing/2014/main" id="{0952A7DA-1F34-459A-96BF-D5C2C7E92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0978" y="3072252"/>
            <a:ext cx="1378527" cy="1378527"/>
          </a:xfrm>
          <a:prstGeom prst="rect">
            <a:avLst/>
          </a:prstGeom>
        </p:spPr>
      </p:pic>
      <p:pic>
        <p:nvPicPr>
          <p:cNvPr id="8" name="Graphic 7" descr="Daily calendar outline">
            <a:extLst>
              <a:ext uri="{FF2B5EF4-FFF2-40B4-BE49-F238E27FC236}">
                <a16:creationId xmlns:a16="http://schemas.microsoft.com/office/drawing/2014/main" id="{AF22C550-8C53-4289-86E7-ECB34943D2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2451" y="3072251"/>
            <a:ext cx="1378527" cy="1378527"/>
          </a:xfrm>
          <a:prstGeom prst="rect">
            <a:avLst/>
          </a:prstGeom>
        </p:spPr>
      </p:pic>
      <p:pic>
        <p:nvPicPr>
          <p:cNvPr id="9" name="Graphic 8" descr="Daily calendar outline">
            <a:extLst>
              <a:ext uri="{FF2B5EF4-FFF2-40B4-BE49-F238E27FC236}">
                <a16:creationId xmlns:a16="http://schemas.microsoft.com/office/drawing/2014/main" id="{6CA3441B-DE6E-4C6B-877B-9D694F88B8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3924" y="3072250"/>
            <a:ext cx="1378527" cy="1378527"/>
          </a:xfrm>
          <a:prstGeom prst="rect">
            <a:avLst/>
          </a:prstGeom>
        </p:spPr>
      </p:pic>
      <p:pic>
        <p:nvPicPr>
          <p:cNvPr id="10" name="Graphic 9" descr="Daily calendar outline">
            <a:extLst>
              <a:ext uri="{FF2B5EF4-FFF2-40B4-BE49-F238E27FC236}">
                <a16:creationId xmlns:a16="http://schemas.microsoft.com/office/drawing/2014/main" id="{5F58F571-8913-48F5-A521-F612C68579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5397" y="3072249"/>
            <a:ext cx="1378527" cy="1378527"/>
          </a:xfrm>
          <a:prstGeom prst="rect">
            <a:avLst/>
          </a:prstGeom>
        </p:spPr>
      </p:pic>
      <p:pic>
        <p:nvPicPr>
          <p:cNvPr id="11" name="Graphic 10" descr="Daily calendar outline">
            <a:extLst>
              <a:ext uri="{FF2B5EF4-FFF2-40B4-BE49-F238E27FC236}">
                <a16:creationId xmlns:a16="http://schemas.microsoft.com/office/drawing/2014/main" id="{FF6784DE-8A25-4F39-AD7F-4F8A6FC605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9505" y="3072248"/>
            <a:ext cx="1378527" cy="1378527"/>
          </a:xfrm>
          <a:prstGeom prst="rect">
            <a:avLst/>
          </a:prstGeom>
        </p:spPr>
      </p:pic>
      <p:pic>
        <p:nvPicPr>
          <p:cNvPr id="12" name="Graphic 11" descr="Daily calendar outline">
            <a:extLst>
              <a:ext uri="{FF2B5EF4-FFF2-40B4-BE49-F238E27FC236}">
                <a16:creationId xmlns:a16="http://schemas.microsoft.com/office/drawing/2014/main" id="{2C7B114F-EF1C-44E6-84C0-1347557B6D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8032" y="3072247"/>
            <a:ext cx="1378527" cy="1378527"/>
          </a:xfrm>
          <a:prstGeom prst="rect">
            <a:avLst/>
          </a:prstGeom>
        </p:spPr>
      </p:pic>
      <p:pic>
        <p:nvPicPr>
          <p:cNvPr id="13" name="Graphic 12" descr="Daily calendar outline">
            <a:extLst>
              <a:ext uri="{FF2B5EF4-FFF2-40B4-BE49-F238E27FC236}">
                <a16:creationId xmlns:a16="http://schemas.microsoft.com/office/drawing/2014/main" id="{7B545F9B-3C65-4437-8A2B-CA73617897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6559" y="3072246"/>
            <a:ext cx="1378527" cy="1378527"/>
          </a:xfrm>
          <a:prstGeom prst="rect">
            <a:avLst/>
          </a:prstGeom>
        </p:spPr>
      </p:pic>
      <p:pic>
        <p:nvPicPr>
          <p:cNvPr id="14" name="Graphic 13" descr="Daily calendar outline">
            <a:extLst>
              <a:ext uri="{FF2B5EF4-FFF2-40B4-BE49-F238E27FC236}">
                <a16:creationId xmlns:a16="http://schemas.microsoft.com/office/drawing/2014/main" id="{E1663287-509C-4196-BC6C-256B29936E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786" y="3072245"/>
            <a:ext cx="1378527" cy="1378527"/>
          </a:xfrm>
          <a:prstGeom prst="rect">
            <a:avLst/>
          </a:prstGeom>
        </p:spPr>
      </p:pic>
    </p:spTree>
    <p:extLst>
      <p:ext uri="{BB962C8B-B14F-4D97-AF65-F5344CB8AC3E}">
        <p14:creationId xmlns:p14="http://schemas.microsoft.com/office/powerpoint/2010/main" val="240770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AF4FC-32B9-4B97-80D5-215398D058C7}"/>
              </a:ext>
            </a:extLst>
          </p:cNvPr>
          <p:cNvSpPr>
            <a:spLocks noGrp="1"/>
          </p:cNvSpPr>
          <p:nvPr>
            <p:ph type="title"/>
          </p:nvPr>
        </p:nvSpPr>
        <p:spPr>
          <a:xfrm>
            <a:off x="930267" y="1163781"/>
            <a:ext cx="8442329" cy="947600"/>
          </a:xfrm>
        </p:spPr>
        <p:txBody>
          <a:bodyPr>
            <a:normAutofit/>
          </a:bodyPr>
          <a:lstStyle/>
          <a:p>
            <a:r>
              <a:rPr lang="en-US" dirty="0"/>
              <a:t>General enrollment period (GEP)</a:t>
            </a:r>
          </a:p>
        </p:txBody>
      </p:sp>
      <p:sp>
        <p:nvSpPr>
          <p:cNvPr id="5" name="Footer Placeholder 4">
            <a:extLst>
              <a:ext uri="{FF2B5EF4-FFF2-40B4-BE49-F238E27FC236}">
                <a16:creationId xmlns:a16="http://schemas.microsoft.com/office/drawing/2014/main" id="{3778D224-13BD-4AB4-80C2-14138F8CBA69}"/>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107A98C9-E36F-42B2-84E2-0B9D947880D7}"/>
              </a:ext>
            </a:extLst>
          </p:cNvPr>
          <p:cNvSpPr>
            <a:spLocks noGrp="1"/>
          </p:cNvSpPr>
          <p:nvPr>
            <p:ph type="sldNum" sz="quarter" idx="12"/>
          </p:nvPr>
        </p:nvSpPr>
        <p:spPr/>
        <p:txBody>
          <a:bodyPr/>
          <a:lstStyle/>
          <a:p>
            <a:fld id="{E313472D-BFB5-4CCD-ACA0-2399B44D45C6}" type="slidenum">
              <a:rPr lang="en-US" smtClean="0"/>
              <a:pPr/>
              <a:t>33</a:t>
            </a:fld>
            <a:endParaRPr lang="en-US" sz="800" dirty="0"/>
          </a:p>
        </p:txBody>
      </p:sp>
      <p:pic>
        <p:nvPicPr>
          <p:cNvPr id="8" name="Graphic 7" descr="Daily calendar outline">
            <a:extLst>
              <a:ext uri="{FF2B5EF4-FFF2-40B4-BE49-F238E27FC236}">
                <a16:creationId xmlns:a16="http://schemas.microsoft.com/office/drawing/2014/main" id="{4E2F33CD-5806-4080-8FBA-B54E3F3ED8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7480" y="2984218"/>
            <a:ext cx="1554480" cy="1554480"/>
          </a:xfrm>
          <a:prstGeom prst="rect">
            <a:avLst/>
          </a:prstGeom>
        </p:spPr>
      </p:pic>
      <p:pic>
        <p:nvPicPr>
          <p:cNvPr id="9" name="Graphic 8" descr="Daily calendar outline">
            <a:extLst>
              <a:ext uri="{FF2B5EF4-FFF2-40B4-BE49-F238E27FC236}">
                <a16:creationId xmlns:a16="http://schemas.microsoft.com/office/drawing/2014/main" id="{B11567A8-0C8B-4092-957C-2BF2B36DE7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1960" y="2984218"/>
            <a:ext cx="1554480" cy="1554480"/>
          </a:xfrm>
          <a:prstGeom prst="rect">
            <a:avLst/>
          </a:prstGeom>
        </p:spPr>
      </p:pic>
      <p:pic>
        <p:nvPicPr>
          <p:cNvPr id="10" name="Graphic 9" descr="Daily calendar outline">
            <a:extLst>
              <a:ext uri="{FF2B5EF4-FFF2-40B4-BE49-F238E27FC236}">
                <a16:creationId xmlns:a16="http://schemas.microsoft.com/office/drawing/2014/main" id="{5C7638B8-AB0A-42DA-BDB4-7842813281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6440" y="2984218"/>
            <a:ext cx="1554480" cy="1554480"/>
          </a:xfrm>
          <a:prstGeom prst="rect">
            <a:avLst/>
          </a:prstGeom>
        </p:spPr>
      </p:pic>
      <p:sp>
        <p:nvSpPr>
          <p:cNvPr id="11" name="Rectangle 10">
            <a:extLst>
              <a:ext uri="{FF2B5EF4-FFF2-40B4-BE49-F238E27FC236}">
                <a16:creationId xmlns:a16="http://schemas.microsoft.com/office/drawing/2014/main" id="{0B299836-D56C-4CE0-A1AB-AE04AC35AC03}"/>
              </a:ext>
            </a:extLst>
          </p:cNvPr>
          <p:cNvSpPr/>
          <p:nvPr/>
        </p:nvSpPr>
        <p:spPr>
          <a:xfrm>
            <a:off x="2073943" y="4530334"/>
            <a:ext cx="3750514" cy="584775"/>
          </a:xfrm>
          <a:prstGeom prst="rect">
            <a:avLst/>
          </a:prstGeom>
          <a:noFill/>
        </p:spPr>
        <p:txBody>
          <a:bodyPr wrap="none" lIns="91440" tIns="45720" rIns="91440" bIns="45720">
            <a:spAutoFit/>
          </a:bodyPr>
          <a:lstStyle/>
          <a:p>
            <a:pPr algn="ctr"/>
            <a:r>
              <a:rPr lang="en-US" sz="3200" b="0" cap="none" spc="0" dirty="0">
                <a:ln w="0"/>
                <a:solidFill>
                  <a:schemeClr val="tx2"/>
                </a:solidFill>
                <a:effectLst>
                  <a:outerShdw blurRad="38100" dist="19050" dir="2700000" algn="tl" rotWithShape="0">
                    <a:schemeClr val="dk1">
                      <a:alpha val="40000"/>
                    </a:schemeClr>
                  </a:outerShdw>
                </a:effectLst>
              </a:rPr>
              <a:t>January 1 – March 31</a:t>
            </a:r>
          </a:p>
        </p:txBody>
      </p:sp>
      <p:sp>
        <p:nvSpPr>
          <p:cNvPr id="12" name="Arrow: Right 11">
            <a:extLst>
              <a:ext uri="{FF2B5EF4-FFF2-40B4-BE49-F238E27FC236}">
                <a16:creationId xmlns:a16="http://schemas.microsoft.com/office/drawing/2014/main" id="{0B1D6273-F77F-4315-8008-F3FDC1F36A26}"/>
              </a:ext>
            </a:extLst>
          </p:cNvPr>
          <p:cNvSpPr/>
          <p:nvPr/>
        </p:nvSpPr>
        <p:spPr>
          <a:xfrm>
            <a:off x="6587835" y="3175384"/>
            <a:ext cx="2244437" cy="117214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aily calendar outline">
            <a:extLst>
              <a:ext uri="{FF2B5EF4-FFF2-40B4-BE49-F238E27FC236}">
                <a16:creationId xmlns:a16="http://schemas.microsoft.com/office/drawing/2014/main" id="{B1A117E6-BB51-4F99-972F-FC4369BB4B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88232" y="2984218"/>
            <a:ext cx="1554480" cy="1554480"/>
          </a:xfrm>
          <a:prstGeom prst="rect">
            <a:avLst/>
          </a:prstGeom>
        </p:spPr>
      </p:pic>
      <p:sp>
        <p:nvSpPr>
          <p:cNvPr id="15" name="Rectangle 14">
            <a:extLst>
              <a:ext uri="{FF2B5EF4-FFF2-40B4-BE49-F238E27FC236}">
                <a16:creationId xmlns:a16="http://schemas.microsoft.com/office/drawing/2014/main" id="{BD713353-BC21-4761-BFEB-CF19BB3B0DC8}"/>
              </a:ext>
            </a:extLst>
          </p:cNvPr>
          <p:cNvSpPr/>
          <p:nvPr/>
        </p:nvSpPr>
        <p:spPr>
          <a:xfrm>
            <a:off x="7978900" y="4524569"/>
            <a:ext cx="3773149" cy="584775"/>
          </a:xfrm>
          <a:prstGeom prst="rect">
            <a:avLst/>
          </a:prstGeom>
          <a:noFill/>
        </p:spPr>
        <p:txBody>
          <a:bodyPr wrap="none" lIns="91440" tIns="45720" rIns="91440" bIns="45720">
            <a:spAutoFit/>
          </a:bodyPr>
          <a:lstStyle/>
          <a:p>
            <a:pPr algn="ctr"/>
            <a:r>
              <a:rPr lang="en-US" sz="3200" dirty="0">
                <a:ln w="0"/>
                <a:solidFill>
                  <a:schemeClr val="tx2"/>
                </a:solidFill>
                <a:effectLst>
                  <a:outerShdw blurRad="38100" dist="19050" dir="2700000" algn="tl" rotWithShape="0">
                    <a:schemeClr val="dk1">
                      <a:alpha val="40000"/>
                    </a:schemeClr>
                  </a:outerShdw>
                </a:effectLst>
              </a:rPr>
              <a:t>1</a:t>
            </a:r>
            <a:r>
              <a:rPr lang="en-US" sz="3200" baseline="30000" dirty="0">
                <a:ln w="0"/>
                <a:solidFill>
                  <a:schemeClr val="tx2"/>
                </a:solidFill>
                <a:effectLst>
                  <a:outerShdw blurRad="38100" dist="19050" dir="2700000" algn="tl" rotWithShape="0">
                    <a:schemeClr val="dk1">
                      <a:alpha val="40000"/>
                    </a:schemeClr>
                  </a:outerShdw>
                </a:effectLst>
              </a:rPr>
              <a:t>st</a:t>
            </a:r>
            <a:r>
              <a:rPr lang="en-US" sz="3200" dirty="0">
                <a:ln w="0"/>
                <a:solidFill>
                  <a:schemeClr val="tx2"/>
                </a:solidFill>
                <a:effectLst>
                  <a:outerShdw blurRad="38100" dist="19050" dir="2700000" algn="tl" rotWithShape="0">
                    <a:schemeClr val="dk1">
                      <a:alpha val="40000"/>
                    </a:schemeClr>
                  </a:outerShdw>
                </a:effectLst>
              </a:rPr>
              <a:t> of the Next Month</a:t>
            </a:r>
            <a:endParaRPr lang="en-US" sz="3200" b="0" cap="none" spc="0" dirty="0">
              <a:ln w="0"/>
              <a:solidFill>
                <a:schemeClr val="tx2"/>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6935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500"/>
                            </p:stCondLst>
                            <p:childTnLst>
                              <p:par>
                                <p:cTn id="23" presetID="10" presetClass="entr" presetSubtype="0" fill="hold" nodeType="after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6BF371-87F9-4C04-9FB2-85886DD9D0E8}"/>
              </a:ext>
            </a:extLst>
          </p:cNvPr>
          <p:cNvSpPr>
            <a:spLocks noGrp="1"/>
          </p:cNvSpPr>
          <p:nvPr>
            <p:ph type="title"/>
          </p:nvPr>
        </p:nvSpPr>
        <p:spPr>
          <a:xfrm>
            <a:off x="833772" y="636803"/>
            <a:ext cx="10097463" cy="821425"/>
          </a:xfrm>
        </p:spPr>
        <p:txBody>
          <a:bodyPr>
            <a:normAutofit/>
          </a:bodyPr>
          <a:lstStyle/>
          <a:p>
            <a:r>
              <a:rPr lang="en-US" dirty="0"/>
              <a:t>Automatic Medicare enrollment</a:t>
            </a:r>
          </a:p>
        </p:txBody>
      </p:sp>
      <p:sp>
        <p:nvSpPr>
          <p:cNvPr id="5" name="Footer Placeholder 4">
            <a:extLst>
              <a:ext uri="{FF2B5EF4-FFF2-40B4-BE49-F238E27FC236}">
                <a16:creationId xmlns:a16="http://schemas.microsoft.com/office/drawing/2014/main" id="{2CAC4333-7859-41AE-8C43-06C31FEA5016}"/>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1869E35F-7CD7-4F9C-A1A2-4EE79BA60D9F}"/>
              </a:ext>
            </a:extLst>
          </p:cNvPr>
          <p:cNvSpPr>
            <a:spLocks noGrp="1"/>
          </p:cNvSpPr>
          <p:nvPr>
            <p:ph type="sldNum" sz="quarter" idx="12"/>
          </p:nvPr>
        </p:nvSpPr>
        <p:spPr/>
        <p:txBody>
          <a:bodyPr/>
          <a:lstStyle/>
          <a:p>
            <a:fld id="{E313472D-BFB5-4CCD-ACA0-2399B44D45C6}" type="slidenum">
              <a:rPr lang="en-US" smtClean="0"/>
              <a:pPr/>
              <a:t>34</a:t>
            </a:fld>
            <a:endParaRPr lang="en-US" sz="800" dirty="0"/>
          </a:p>
        </p:txBody>
      </p:sp>
      <p:grpSp>
        <p:nvGrpSpPr>
          <p:cNvPr id="13" name="Group 12">
            <a:extLst>
              <a:ext uri="{FF2B5EF4-FFF2-40B4-BE49-F238E27FC236}">
                <a16:creationId xmlns:a16="http://schemas.microsoft.com/office/drawing/2014/main" id="{C5C5C6EF-156E-45E4-BE0E-C9D811EE3550}"/>
              </a:ext>
            </a:extLst>
          </p:cNvPr>
          <p:cNvGrpSpPr/>
          <p:nvPr/>
        </p:nvGrpSpPr>
        <p:grpSpPr>
          <a:xfrm>
            <a:off x="587827" y="1441899"/>
            <a:ext cx="11038114" cy="2248348"/>
            <a:chOff x="587827" y="1605189"/>
            <a:chExt cx="11038114" cy="2248348"/>
          </a:xfrm>
        </p:grpSpPr>
        <p:sp>
          <p:nvSpPr>
            <p:cNvPr id="7" name="Rectangle: Rounded Corners 6">
              <a:extLst>
                <a:ext uri="{FF2B5EF4-FFF2-40B4-BE49-F238E27FC236}">
                  <a16:creationId xmlns:a16="http://schemas.microsoft.com/office/drawing/2014/main" id="{79B0F4BC-A595-434C-BCBA-076A5A0F8B6F}"/>
                </a:ext>
              </a:extLst>
            </p:cNvPr>
            <p:cNvSpPr/>
            <p:nvPr/>
          </p:nvSpPr>
          <p:spPr>
            <a:xfrm>
              <a:off x="587827" y="1605189"/>
              <a:ext cx="11038114" cy="2248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Clipboard Checked outline">
              <a:extLst>
                <a:ext uri="{FF2B5EF4-FFF2-40B4-BE49-F238E27FC236}">
                  <a16:creationId xmlns:a16="http://schemas.microsoft.com/office/drawing/2014/main" id="{1FCA8973-FB5E-4BD0-A178-7E4312C8BE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3773" y="2089283"/>
              <a:ext cx="1280160" cy="1280160"/>
            </a:xfrm>
            <a:prstGeom prst="rect">
              <a:avLst/>
            </a:prstGeom>
          </p:spPr>
        </p:pic>
        <p:sp>
          <p:nvSpPr>
            <p:cNvPr id="11" name="Rectangle 10">
              <a:extLst>
                <a:ext uri="{FF2B5EF4-FFF2-40B4-BE49-F238E27FC236}">
                  <a16:creationId xmlns:a16="http://schemas.microsoft.com/office/drawing/2014/main" id="{05B90D32-D666-4A72-9838-CF693B676BB4}"/>
                </a:ext>
              </a:extLst>
            </p:cNvPr>
            <p:cNvSpPr/>
            <p:nvPr/>
          </p:nvSpPr>
          <p:spPr>
            <a:xfrm>
              <a:off x="2405903" y="1768031"/>
              <a:ext cx="8795497" cy="1938992"/>
            </a:xfrm>
            <a:prstGeom prst="rect">
              <a:avLst/>
            </a:prstGeom>
            <a:noFill/>
          </p:spPr>
          <p:txBody>
            <a:bodyPr wrap="square" lIns="91440" tIns="45720" rIns="91440" bIns="45720">
              <a:spAutoFit/>
            </a:bodyPr>
            <a:lstStyle/>
            <a:p>
              <a:r>
                <a:rPr lang="en-US" sz="2400" b="0" cap="none" spc="0" dirty="0">
                  <a:ln w="0"/>
                  <a:solidFill>
                    <a:schemeClr val="bg1"/>
                  </a:solidFill>
                  <a:effectLst>
                    <a:outerShdw blurRad="38100" dist="19050" dir="2700000" algn="tl" rotWithShape="0">
                      <a:schemeClr val="dk1">
                        <a:alpha val="40000"/>
                      </a:schemeClr>
                    </a:outerShdw>
                  </a:effectLst>
                </a:rPr>
                <a:t>Some people are automatically enrolled in Part A and Part B</a:t>
              </a:r>
            </a:p>
            <a:p>
              <a:pPr marL="342900" indent="-342900">
                <a:buFont typeface="Arial" panose="020B0604020202020204" pitchFamily="34" charset="0"/>
                <a:buChar char="•"/>
              </a:pPr>
              <a:r>
                <a:rPr lang="en-US" sz="2400" dirty="0">
                  <a:ln w="0"/>
                  <a:solidFill>
                    <a:schemeClr val="bg1"/>
                  </a:solidFill>
                  <a:effectLst>
                    <a:outerShdw blurRad="38100" dist="19050" dir="2700000" algn="tl" rotWithShape="0">
                      <a:schemeClr val="dk1">
                        <a:alpha val="40000"/>
                      </a:schemeClr>
                    </a:outerShdw>
                  </a:effectLst>
                </a:rPr>
                <a:t>If you are already receiving social security benefits on the first day of the month in which you turn 65</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rPr>
                <a:t>You have been receiving social security benefits for 24 months already due to disability</a:t>
              </a:r>
            </a:p>
          </p:txBody>
        </p:sp>
      </p:grpSp>
      <p:grpSp>
        <p:nvGrpSpPr>
          <p:cNvPr id="14" name="Group 13">
            <a:extLst>
              <a:ext uri="{FF2B5EF4-FFF2-40B4-BE49-F238E27FC236}">
                <a16:creationId xmlns:a16="http://schemas.microsoft.com/office/drawing/2014/main" id="{F08936DC-62B9-4206-AD36-B8D2C984490F}"/>
              </a:ext>
            </a:extLst>
          </p:cNvPr>
          <p:cNvGrpSpPr/>
          <p:nvPr/>
        </p:nvGrpSpPr>
        <p:grpSpPr>
          <a:xfrm>
            <a:off x="587827" y="3818668"/>
            <a:ext cx="11038114" cy="2386391"/>
            <a:chOff x="587827" y="3818668"/>
            <a:chExt cx="11038114" cy="2386391"/>
          </a:xfrm>
        </p:grpSpPr>
        <p:sp>
          <p:nvSpPr>
            <p:cNvPr id="8" name="Rectangle: Rounded Corners 7">
              <a:extLst>
                <a:ext uri="{FF2B5EF4-FFF2-40B4-BE49-F238E27FC236}">
                  <a16:creationId xmlns:a16="http://schemas.microsoft.com/office/drawing/2014/main" id="{D6BB7A55-2732-4DD2-9A4F-4E1B3D9C876B}"/>
                </a:ext>
              </a:extLst>
            </p:cNvPr>
            <p:cNvSpPr/>
            <p:nvPr/>
          </p:nvSpPr>
          <p:spPr>
            <a:xfrm>
              <a:off x="587827" y="3818668"/>
              <a:ext cx="11038114" cy="23863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Clipboard outline">
              <a:extLst>
                <a:ext uri="{FF2B5EF4-FFF2-40B4-BE49-F238E27FC236}">
                  <a16:creationId xmlns:a16="http://schemas.microsoft.com/office/drawing/2014/main" id="{BC1172CE-B06F-4E44-8219-4988F493C7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33772" y="4371783"/>
              <a:ext cx="1280160" cy="1280160"/>
            </a:xfrm>
            <a:prstGeom prst="rect">
              <a:avLst/>
            </a:prstGeom>
          </p:spPr>
        </p:pic>
        <p:sp>
          <p:nvSpPr>
            <p:cNvPr id="12" name="Rectangle 11">
              <a:extLst>
                <a:ext uri="{FF2B5EF4-FFF2-40B4-BE49-F238E27FC236}">
                  <a16:creationId xmlns:a16="http://schemas.microsoft.com/office/drawing/2014/main" id="{02DBF837-8BF3-462A-B543-02589417E6E4}"/>
                </a:ext>
              </a:extLst>
            </p:cNvPr>
            <p:cNvSpPr/>
            <p:nvPr/>
          </p:nvSpPr>
          <p:spPr>
            <a:xfrm>
              <a:off x="2405903" y="4227033"/>
              <a:ext cx="8795497" cy="1569660"/>
            </a:xfrm>
            <a:prstGeom prst="rect">
              <a:avLst/>
            </a:prstGeom>
            <a:noFill/>
          </p:spPr>
          <p:txBody>
            <a:bodyPr wrap="square" lIns="91440" tIns="45720" rIns="91440" bIns="45720">
              <a:spAutoFit/>
            </a:bodyPr>
            <a:lstStyle/>
            <a:p>
              <a:r>
                <a:rPr lang="en-US" sz="2400" b="0" cap="none" spc="0" dirty="0">
                  <a:ln w="0"/>
                  <a:solidFill>
                    <a:schemeClr val="bg1"/>
                  </a:solidFill>
                  <a:effectLst>
                    <a:outerShdw blurRad="38100" dist="19050" dir="2700000" algn="tl" rotWithShape="0">
                      <a:schemeClr val="dk1">
                        <a:alpha val="40000"/>
                      </a:schemeClr>
                    </a:outerShdw>
                  </a:effectLst>
                </a:rPr>
                <a:t>Som</a:t>
              </a:r>
              <a:r>
                <a:rPr lang="en-US" sz="2400" dirty="0">
                  <a:ln w="0"/>
                  <a:solidFill>
                    <a:schemeClr val="bg1"/>
                  </a:solidFill>
                  <a:effectLst>
                    <a:outerShdw blurRad="38100" dist="19050" dir="2700000" algn="tl" rotWithShape="0">
                      <a:schemeClr val="dk1">
                        <a:alpha val="40000"/>
                      </a:schemeClr>
                    </a:outerShdw>
                  </a:effectLst>
                </a:rPr>
                <a:t>e individuals must sign up for Medicare when they want to enroll</a:t>
              </a:r>
            </a:p>
            <a:p>
              <a:pPr marL="342900" indent="-342900">
                <a:buFont typeface="Arial" panose="020B0604020202020204" pitchFamily="34" charset="0"/>
                <a:buChar char="•"/>
              </a:pPr>
              <a:r>
                <a:rPr lang="en-US" sz="2400" b="0" cap="none" spc="0" dirty="0">
                  <a:ln w="0"/>
                  <a:solidFill>
                    <a:schemeClr val="bg1"/>
                  </a:solidFill>
                  <a:effectLst>
                    <a:outerShdw blurRad="38100" dist="19050" dir="2700000" algn="tl" rotWithShape="0">
                      <a:schemeClr val="dk1">
                        <a:alpha val="40000"/>
                      </a:schemeClr>
                    </a:outerShdw>
                  </a:effectLst>
                </a:rPr>
                <a:t>You are not receiving social security benefits, bot otherwise qualify for coverage</a:t>
              </a:r>
            </a:p>
            <a:p>
              <a:pPr marL="342900" indent="-342900">
                <a:buFont typeface="Arial" panose="020B0604020202020204" pitchFamily="34" charset="0"/>
                <a:buChar char="•"/>
              </a:pPr>
              <a:r>
                <a:rPr lang="en-US" sz="2400" dirty="0">
                  <a:ln w="0"/>
                  <a:solidFill>
                    <a:schemeClr val="bg1"/>
                  </a:solidFill>
                  <a:effectLst>
                    <a:outerShdw blurRad="38100" dist="19050" dir="2700000" algn="tl" rotWithShape="0">
                      <a:schemeClr val="dk1">
                        <a:alpha val="40000"/>
                      </a:schemeClr>
                    </a:outerShdw>
                  </a:effectLst>
                </a:rPr>
                <a:t>You have been diagnosed with end stage renal disease</a:t>
              </a:r>
              <a:endParaRPr lang="en-US" sz="2400" b="0" cap="none" spc="0" dirty="0">
                <a:ln w="0"/>
                <a:solidFill>
                  <a:schemeClr val="bg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64176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250" fill="hold"/>
                                        <p:tgtEl>
                                          <p:spTgt spid="14"/>
                                        </p:tgtEl>
                                        <p:attrNameLst>
                                          <p:attrName>ppt_x</p:attrName>
                                        </p:attrNameLst>
                                      </p:cBhvr>
                                      <p:tavLst>
                                        <p:tav tm="0">
                                          <p:val>
                                            <p:strVal val="0-#ppt_w/2"/>
                                          </p:val>
                                        </p:tav>
                                        <p:tav tm="100000">
                                          <p:val>
                                            <p:strVal val="#ppt_x"/>
                                          </p:val>
                                        </p:tav>
                                      </p:tavLst>
                                    </p:anim>
                                    <p:anim calcmode="lin" valueType="num">
                                      <p:cBhvr additive="base">
                                        <p:cTn id="14" dur="1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ADAFE-BA75-5E5D-5F8A-F320371ED169}"/>
              </a:ext>
            </a:extLst>
          </p:cNvPr>
          <p:cNvSpPr>
            <a:spLocks noGrp="1"/>
          </p:cNvSpPr>
          <p:nvPr>
            <p:ph sz="quarter" idx="14"/>
          </p:nvPr>
        </p:nvSpPr>
        <p:spPr/>
        <p:txBody>
          <a:bodyPr/>
          <a:lstStyle/>
          <a:p>
            <a:endParaRPr lang="en-US" dirty="0"/>
          </a:p>
        </p:txBody>
      </p:sp>
      <p:sp>
        <p:nvSpPr>
          <p:cNvPr id="3" name="Title 2">
            <a:extLst>
              <a:ext uri="{FF2B5EF4-FFF2-40B4-BE49-F238E27FC236}">
                <a16:creationId xmlns:a16="http://schemas.microsoft.com/office/drawing/2014/main" id="{8727AEB7-BF6A-1E08-0976-AC3570C8C0E1}"/>
              </a:ext>
            </a:extLst>
          </p:cNvPr>
          <p:cNvSpPr>
            <a:spLocks noGrp="1"/>
          </p:cNvSpPr>
          <p:nvPr>
            <p:ph type="title"/>
          </p:nvPr>
        </p:nvSpPr>
        <p:spPr/>
        <p:txBody>
          <a:bodyPr/>
          <a:lstStyle/>
          <a:p>
            <a:r>
              <a:rPr lang="en-US" dirty="0"/>
              <a:t>Who needs to enroll?</a:t>
            </a:r>
          </a:p>
        </p:txBody>
      </p:sp>
      <p:sp>
        <p:nvSpPr>
          <p:cNvPr id="4" name="Text Placeholder 3">
            <a:extLst>
              <a:ext uri="{FF2B5EF4-FFF2-40B4-BE49-F238E27FC236}">
                <a16:creationId xmlns:a16="http://schemas.microsoft.com/office/drawing/2014/main" id="{90A83CCC-D792-E3A8-8A01-7B7C545D651D}"/>
              </a:ext>
            </a:extLst>
          </p:cNvPr>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67F2C46E-460E-0F2A-3536-DC6A43268A37}"/>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1716599A-F44A-A137-0F08-604B465F5841}"/>
              </a:ext>
            </a:extLst>
          </p:cNvPr>
          <p:cNvSpPr>
            <a:spLocks noGrp="1"/>
          </p:cNvSpPr>
          <p:nvPr>
            <p:ph type="sldNum" sz="quarter" idx="12"/>
          </p:nvPr>
        </p:nvSpPr>
        <p:spPr/>
        <p:txBody>
          <a:bodyPr/>
          <a:lstStyle/>
          <a:p>
            <a:fld id="{E313472D-BFB5-4CCD-ACA0-2399B44D45C6}" type="slidenum">
              <a:rPr lang="en-US" smtClean="0"/>
              <a:pPr/>
              <a:t>35</a:t>
            </a:fld>
            <a:endParaRPr lang="en-US" sz="800" dirty="0"/>
          </a:p>
        </p:txBody>
      </p:sp>
    </p:spTree>
    <p:extLst>
      <p:ext uri="{BB962C8B-B14F-4D97-AF65-F5344CB8AC3E}">
        <p14:creationId xmlns:p14="http://schemas.microsoft.com/office/powerpoint/2010/main" val="2732864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8FE6112-1050-283C-715F-422E6AE92E5A}"/>
              </a:ext>
            </a:extLst>
          </p:cNvPr>
          <p:cNvSpPr>
            <a:spLocks noGrp="1"/>
          </p:cNvSpPr>
          <p:nvPr>
            <p:ph type="body" idx="1"/>
          </p:nvPr>
        </p:nvSpPr>
        <p:spPr/>
        <p:txBody>
          <a:bodyPr/>
          <a:lstStyle/>
          <a:p>
            <a:r>
              <a:rPr lang="en-US" dirty="0"/>
              <a:t>Individuals without coverage</a:t>
            </a:r>
          </a:p>
        </p:txBody>
      </p:sp>
      <p:sp>
        <p:nvSpPr>
          <p:cNvPr id="12" name="Content Placeholder 11">
            <a:extLst>
              <a:ext uri="{FF2B5EF4-FFF2-40B4-BE49-F238E27FC236}">
                <a16:creationId xmlns:a16="http://schemas.microsoft.com/office/drawing/2014/main" id="{9FBD6F6C-55EF-B3B0-73BF-F7A6228EAAFC}"/>
              </a:ext>
            </a:extLst>
          </p:cNvPr>
          <p:cNvSpPr>
            <a:spLocks noGrp="1"/>
          </p:cNvSpPr>
          <p:nvPr>
            <p:ph sz="half" idx="2"/>
          </p:nvPr>
        </p:nvSpPr>
        <p:spPr/>
        <p:txBody>
          <a:bodyPr/>
          <a:lstStyle/>
          <a:p>
            <a:r>
              <a:rPr lang="en-US" dirty="0"/>
              <a:t>You have no Medical coverage</a:t>
            </a:r>
          </a:p>
          <a:p>
            <a:r>
              <a:rPr lang="en-US" dirty="0"/>
              <a:t>You are between Medical coverage</a:t>
            </a:r>
          </a:p>
          <a:p>
            <a:r>
              <a:rPr lang="en-US" dirty="0"/>
              <a:t>Individuals on a Short-Term Plan</a:t>
            </a:r>
          </a:p>
          <a:p>
            <a:r>
              <a:rPr lang="en-US" dirty="0"/>
              <a:t>Late Enrollment Penalties will apply if enrolling late</a:t>
            </a:r>
          </a:p>
          <a:p>
            <a:endParaRPr lang="en-US" dirty="0"/>
          </a:p>
        </p:txBody>
      </p:sp>
      <p:sp>
        <p:nvSpPr>
          <p:cNvPr id="13" name="Text Placeholder 12">
            <a:extLst>
              <a:ext uri="{FF2B5EF4-FFF2-40B4-BE49-F238E27FC236}">
                <a16:creationId xmlns:a16="http://schemas.microsoft.com/office/drawing/2014/main" id="{A0765E73-B554-5249-F097-CDFF4226A556}"/>
              </a:ext>
            </a:extLst>
          </p:cNvPr>
          <p:cNvSpPr>
            <a:spLocks noGrp="1"/>
          </p:cNvSpPr>
          <p:nvPr>
            <p:ph type="body" sz="quarter" idx="3"/>
          </p:nvPr>
        </p:nvSpPr>
        <p:spPr/>
        <p:txBody>
          <a:bodyPr/>
          <a:lstStyle/>
          <a:p>
            <a:r>
              <a:rPr lang="en-US" dirty="0"/>
              <a:t>Individuals with Small Group Coverage</a:t>
            </a:r>
          </a:p>
        </p:txBody>
      </p:sp>
      <p:sp>
        <p:nvSpPr>
          <p:cNvPr id="14" name="Text Placeholder 13">
            <a:extLst>
              <a:ext uri="{FF2B5EF4-FFF2-40B4-BE49-F238E27FC236}">
                <a16:creationId xmlns:a16="http://schemas.microsoft.com/office/drawing/2014/main" id="{E8B505AF-C49D-8A0B-4BB8-4B0661E0D11B}"/>
              </a:ext>
            </a:extLst>
          </p:cNvPr>
          <p:cNvSpPr>
            <a:spLocks noGrp="1"/>
          </p:cNvSpPr>
          <p:nvPr>
            <p:ph type="body" sz="quarter" idx="13"/>
          </p:nvPr>
        </p:nvSpPr>
        <p:spPr/>
        <p:txBody>
          <a:bodyPr/>
          <a:lstStyle/>
          <a:p>
            <a:r>
              <a:rPr lang="en-US" dirty="0"/>
              <a:t>Individuals on Marketplace Plans</a:t>
            </a:r>
          </a:p>
        </p:txBody>
      </p:sp>
      <p:sp>
        <p:nvSpPr>
          <p:cNvPr id="15" name="Content Placeholder 14">
            <a:extLst>
              <a:ext uri="{FF2B5EF4-FFF2-40B4-BE49-F238E27FC236}">
                <a16:creationId xmlns:a16="http://schemas.microsoft.com/office/drawing/2014/main" id="{A6F33ABF-E128-7841-87CF-0791B9819BE7}"/>
              </a:ext>
            </a:extLst>
          </p:cNvPr>
          <p:cNvSpPr>
            <a:spLocks noGrp="1"/>
          </p:cNvSpPr>
          <p:nvPr>
            <p:ph sz="half" idx="14"/>
          </p:nvPr>
        </p:nvSpPr>
        <p:spPr/>
        <p:txBody>
          <a:bodyPr/>
          <a:lstStyle/>
          <a:p>
            <a:r>
              <a:rPr lang="en-US" dirty="0"/>
              <a:t>Group coverage</a:t>
            </a:r>
          </a:p>
          <a:p>
            <a:r>
              <a:rPr lang="en-US" dirty="0"/>
              <a:t>Less than 20 employees in company</a:t>
            </a:r>
          </a:p>
          <a:p>
            <a:r>
              <a:rPr lang="en-US" dirty="0"/>
              <a:t>Not eligible for COBRA continuation</a:t>
            </a:r>
          </a:p>
          <a:p>
            <a:r>
              <a:rPr lang="en-US" dirty="0"/>
              <a:t>Medicare is primary – failure to enroll will substantially reduce coverage</a:t>
            </a:r>
          </a:p>
        </p:txBody>
      </p:sp>
      <p:sp>
        <p:nvSpPr>
          <p:cNvPr id="16" name="Content Placeholder 15">
            <a:extLst>
              <a:ext uri="{FF2B5EF4-FFF2-40B4-BE49-F238E27FC236}">
                <a16:creationId xmlns:a16="http://schemas.microsoft.com/office/drawing/2014/main" id="{88FD957B-00C7-EAC1-90A6-D3F48EF6F41B}"/>
              </a:ext>
            </a:extLst>
          </p:cNvPr>
          <p:cNvSpPr>
            <a:spLocks noGrp="1"/>
          </p:cNvSpPr>
          <p:nvPr>
            <p:ph sz="half" idx="15"/>
          </p:nvPr>
        </p:nvSpPr>
        <p:spPr/>
        <p:txBody>
          <a:bodyPr/>
          <a:lstStyle/>
          <a:p>
            <a:r>
              <a:rPr lang="en-US" dirty="0"/>
              <a:t>Marketplace plan are not designed for those with Medicare</a:t>
            </a:r>
          </a:p>
          <a:p>
            <a:r>
              <a:rPr lang="en-US" dirty="0"/>
              <a:t>Any Tax Credits (APTC) ends when you are eligible for premium-free Part A</a:t>
            </a:r>
          </a:p>
          <a:p>
            <a:r>
              <a:rPr lang="en-US" dirty="0"/>
              <a:t>Tax credits received after eligibility for premium-free Part A will have to be paid back</a:t>
            </a:r>
          </a:p>
          <a:p>
            <a:r>
              <a:rPr lang="en-US" dirty="0"/>
              <a:t>Late Enrollment Penalties will apply if enrolling late</a:t>
            </a:r>
          </a:p>
        </p:txBody>
      </p:sp>
      <p:sp>
        <p:nvSpPr>
          <p:cNvPr id="7" name="Title 6">
            <a:extLst>
              <a:ext uri="{FF2B5EF4-FFF2-40B4-BE49-F238E27FC236}">
                <a16:creationId xmlns:a16="http://schemas.microsoft.com/office/drawing/2014/main" id="{E31A8128-34C5-82B9-3E2B-63A9B0FF4377}"/>
              </a:ext>
            </a:extLst>
          </p:cNvPr>
          <p:cNvSpPr>
            <a:spLocks noGrp="1"/>
          </p:cNvSpPr>
          <p:nvPr>
            <p:ph type="title"/>
          </p:nvPr>
        </p:nvSpPr>
        <p:spPr/>
        <p:txBody>
          <a:bodyPr/>
          <a:lstStyle/>
          <a:p>
            <a:r>
              <a:rPr lang="en-US" dirty="0"/>
              <a:t>Who Must Enroll at Age 65</a:t>
            </a:r>
          </a:p>
        </p:txBody>
      </p:sp>
      <p:sp>
        <p:nvSpPr>
          <p:cNvPr id="5" name="Footer Placeholder 4">
            <a:extLst>
              <a:ext uri="{FF2B5EF4-FFF2-40B4-BE49-F238E27FC236}">
                <a16:creationId xmlns:a16="http://schemas.microsoft.com/office/drawing/2014/main" id="{322D4921-C332-A3B9-8A5D-D5BD2797D6BB}"/>
              </a:ext>
            </a:extLst>
          </p:cNvPr>
          <p:cNvSpPr>
            <a:spLocks noGrp="1"/>
          </p:cNvSpPr>
          <p:nvPr>
            <p:ph type="ftr" sz="quarter" idx="17"/>
          </p:nvPr>
        </p:nvSpPr>
        <p:spPr/>
        <p:txBody>
          <a:bodyPr/>
          <a:lstStyle/>
          <a:p>
            <a:endParaRPr lang="en-US" sz="800" dirty="0"/>
          </a:p>
        </p:txBody>
      </p:sp>
      <p:sp>
        <p:nvSpPr>
          <p:cNvPr id="6" name="Slide Number Placeholder 5">
            <a:extLst>
              <a:ext uri="{FF2B5EF4-FFF2-40B4-BE49-F238E27FC236}">
                <a16:creationId xmlns:a16="http://schemas.microsoft.com/office/drawing/2014/main" id="{3FD592F3-B3B5-E45C-0824-DBF0E987B52E}"/>
              </a:ext>
            </a:extLst>
          </p:cNvPr>
          <p:cNvSpPr>
            <a:spLocks noGrp="1"/>
          </p:cNvSpPr>
          <p:nvPr>
            <p:ph type="sldNum" sz="quarter" idx="18"/>
          </p:nvPr>
        </p:nvSpPr>
        <p:spPr/>
        <p:txBody>
          <a:bodyPr/>
          <a:lstStyle/>
          <a:p>
            <a:fld id="{E313472D-BFB5-4CCD-ACA0-2399B44D45C6}" type="slidenum">
              <a:rPr lang="en-US" smtClean="0"/>
              <a:pPr/>
              <a:t>36</a:t>
            </a:fld>
            <a:endParaRPr lang="en-US" sz="800" dirty="0"/>
          </a:p>
        </p:txBody>
      </p:sp>
    </p:spTree>
    <p:extLst>
      <p:ext uri="{BB962C8B-B14F-4D97-AF65-F5344CB8AC3E}">
        <p14:creationId xmlns:p14="http://schemas.microsoft.com/office/powerpoint/2010/main" val="960334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4859D9E-C2BE-4820-A096-2C07F8A24D6E}"/>
              </a:ext>
            </a:extLst>
          </p:cNvPr>
          <p:cNvSpPr>
            <a:spLocks noGrp="1"/>
          </p:cNvSpPr>
          <p:nvPr>
            <p:ph sz="quarter" idx="14"/>
          </p:nvPr>
        </p:nvSpPr>
        <p:spPr/>
        <p:txBody>
          <a:bodyPr/>
          <a:lstStyle/>
          <a:p>
            <a:endParaRPr lang="en-US" dirty="0"/>
          </a:p>
        </p:txBody>
      </p:sp>
      <p:sp>
        <p:nvSpPr>
          <p:cNvPr id="3" name="Title 2">
            <a:extLst>
              <a:ext uri="{FF2B5EF4-FFF2-40B4-BE49-F238E27FC236}">
                <a16:creationId xmlns:a16="http://schemas.microsoft.com/office/drawing/2014/main" id="{47EB6C53-1D69-46F7-B004-ABF7579CE0D1}"/>
              </a:ext>
            </a:extLst>
          </p:cNvPr>
          <p:cNvSpPr>
            <a:spLocks noGrp="1"/>
          </p:cNvSpPr>
          <p:nvPr>
            <p:ph type="title"/>
          </p:nvPr>
        </p:nvSpPr>
        <p:spPr/>
        <p:txBody>
          <a:bodyPr>
            <a:normAutofit/>
          </a:bodyPr>
          <a:lstStyle/>
          <a:p>
            <a:r>
              <a:rPr lang="en-US" sz="4400" dirty="0"/>
              <a:t>Delaying enrollment</a:t>
            </a:r>
          </a:p>
        </p:txBody>
      </p:sp>
      <p:sp>
        <p:nvSpPr>
          <p:cNvPr id="2" name="Text Placeholder 1">
            <a:extLst>
              <a:ext uri="{FF2B5EF4-FFF2-40B4-BE49-F238E27FC236}">
                <a16:creationId xmlns:a16="http://schemas.microsoft.com/office/drawing/2014/main" id="{770D457F-5F3B-F24F-2581-D2BF5573834E}"/>
              </a:ext>
            </a:extLst>
          </p:cNvPr>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AB6B08A6-EDD0-48AC-8C66-25935177586B}"/>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3B31ADC5-2E48-4D20-B289-A903F05A4872}"/>
              </a:ext>
            </a:extLst>
          </p:cNvPr>
          <p:cNvSpPr>
            <a:spLocks noGrp="1"/>
          </p:cNvSpPr>
          <p:nvPr>
            <p:ph type="sldNum" sz="quarter" idx="12"/>
          </p:nvPr>
        </p:nvSpPr>
        <p:spPr/>
        <p:txBody>
          <a:bodyPr/>
          <a:lstStyle/>
          <a:p>
            <a:fld id="{E313472D-BFB5-4CCD-ACA0-2399B44D45C6}" type="slidenum">
              <a:rPr lang="en-US" smtClean="0"/>
              <a:pPr/>
              <a:t>37</a:t>
            </a:fld>
            <a:endParaRPr lang="en-US" sz="800" dirty="0"/>
          </a:p>
        </p:txBody>
      </p:sp>
      <p:pic>
        <p:nvPicPr>
          <p:cNvPr id="8" name="Graphic 7" descr="Daily calendar outline">
            <a:extLst>
              <a:ext uri="{FF2B5EF4-FFF2-40B4-BE49-F238E27FC236}">
                <a16:creationId xmlns:a16="http://schemas.microsoft.com/office/drawing/2014/main" id="{8CA5FAA2-2022-401E-9192-36B88AD20A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61699" y="770511"/>
            <a:ext cx="4999477" cy="4999477"/>
          </a:xfrm>
          <a:prstGeom prst="rect">
            <a:avLst/>
          </a:prstGeom>
        </p:spPr>
      </p:pic>
    </p:spTree>
    <p:extLst>
      <p:ext uri="{BB962C8B-B14F-4D97-AF65-F5344CB8AC3E}">
        <p14:creationId xmlns:p14="http://schemas.microsoft.com/office/powerpoint/2010/main" val="1550925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C4AB93D-5CF6-1458-3DB7-102935B9BF70}"/>
              </a:ext>
            </a:extLst>
          </p:cNvPr>
          <p:cNvSpPr>
            <a:spLocks noGrp="1"/>
          </p:cNvSpPr>
          <p:nvPr>
            <p:ph type="title"/>
          </p:nvPr>
        </p:nvSpPr>
        <p:spPr>
          <a:xfrm>
            <a:off x="376184" y="352613"/>
            <a:ext cx="6024616" cy="1978652"/>
          </a:xfrm>
        </p:spPr>
        <p:txBody>
          <a:bodyPr/>
          <a:lstStyle/>
          <a:p>
            <a:r>
              <a:rPr lang="en-US" dirty="0"/>
              <a:t>Who Can Delay Enrollment?</a:t>
            </a:r>
          </a:p>
        </p:txBody>
      </p:sp>
      <p:sp>
        <p:nvSpPr>
          <p:cNvPr id="22" name="Content Placeholder 2">
            <a:extLst>
              <a:ext uri="{FF2B5EF4-FFF2-40B4-BE49-F238E27FC236}">
                <a16:creationId xmlns:a16="http://schemas.microsoft.com/office/drawing/2014/main" id="{3ABB7AC2-0AC8-0617-F934-2D85DD6B7E30}"/>
              </a:ext>
            </a:extLst>
          </p:cNvPr>
          <p:cNvSpPr>
            <a:spLocks noGrp="1"/>
          </p:cNvSpPr>
          <p:nvPr>
            <p:ph idx="1"/>
          </p:nvPr>
        </p:nvSpPr>
        <p:spPr>
          <a:xfrm>
            <a:off x="6765364" y="0"/>
            <a:ext cx="5426635" cy="6857999"/>
          </a:xfrm>
        </p:spPr>
        <p:txBody>
          <a:bodyPr/>
          <a:lstStyle/>
          <a:p>
            <a:r>
              <a:rPr lang="en-US" dirty="0"/>
              <a:t>Actively Employed</a:t>
            </a:r>
          </a:p>
          <a:p>
            <a:r>
              <a:rPr lang="en-US" dirty="0"/>
              <a:t>Coverage by a group health plan</a:t>
            </a:r>
          </a:p>
          <a:p>
            <a:r>
              <a:rPr lang="en-US" dirty="0"/>
              <a:t>Group have more than 20 employees</a:t>
            </a:r>
          </a:p>
          <a:p>
            <a:r>
              <a:rPr lang="en-US" dirty="0"/>
              <a:t>From your employment or the employment of </a:t>
            </a:r>
            <a:r>
              <a:rPr lang="en-US" b="1" dirty="0"/>
              <a:t>your spouse</a:t>
            </a:r>
          </a:p>
          <a:p>
            <a:r>
              <a:rPr lang="en-US" dirty="0"/>
              <a:t>You will get an SEP while you are on and up to 8 months after you leave employer coverage to enroll without a penalty</a:t>
            </a:r>
          </a:p>
        </p:txBody>
      </p:sp>
      <p:pic>
        <p:nvPicPr>
          <p:cNvPr id="15" name="Content Placeholder 14" descr="Pause with solid fill">
            <a:extLst>
              <a:ext uri="{FF2B5EF4-FFF2-40B4-BE49-F238E27FC236}">
                <a16:creationId xmlns:a16="http://schemas.microsoft.com/office/drawing/2014/main" id="{90592D99-01BF-3BC5-F350-E8539BBBFA34}"/>
              </a:ext>
            </a:extLst>
          </p:cNvPr>
          <p:cNvPicPr>
            <a:picLocks noGrp="1" noChangeAspect="1"/>
          </p:cNvPicPr>
          <p:nvPr>
            <p:ph sz="half"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1031" y="2484173"/>
            <a:ext cx="3654922" cy="3654922"/>
          </a:xfrm>
        </p:spPr>
      </p:pic>
      <p:sp>
        <p:nvSpPr>
          <p:cNvPr id="24" name="Footer Placeholder 4">
            <a:extLst>
              <a:ext uri="{FF2B5EF4-FFF2-40B4-BE49-F238E27FC236}">
                <a16:creationId xmlns:a16="http://schemas.microsoft.com/office/drawing/2014/main" id="{3536271B-5438-DEE6-4287-201AB1D39B48}"/>
              </a:ext>
            </a:extLst>
          </p:cNvPr>
          <p:cNvSpPr>
            <a:spLocks noGrp="1"/>
          </p:cNvSpPr>
          <p:nvPr>
            <p:ph type="ftr" sz="quarter" idx="15"/>
          </p:nvPr>
        </p:nvSpPr>
        <p:spPr>
          <a:xfrm>
            <a:off x="2302382" y="6371423"/>
            <a:ext cx="4098418" cy="365125"/>
          </a:xfrm>
        </p:spPr>
        <p:txBody>
          <a:bodyPr/>
          <a:lstStyle/>
          <a:p>
            <a:endParaRPr lang="en-US" sz="800" dirty="0"/>
          </a:p>
        </p:txBody>
      </p:sp>
      <p:sp>
        <p:nvSpPr>
          <p:cNvPr id="6" name="Slide Number Placeholder 5">
            <a:extLst>
              <a:ext uri="{FF2B5EF4-FFF2-40B4-BE49-F238E27FC236}">
                <a16:creationId xmlns:a16="http://schemas.microsoft.com/office/drawing/2014/main" id="{739500DA-D9FB-80F0-8B06-9ED2B3A79DC5}"/>
              </a:ext>
            </a:extLst>
          </p:cNvPr>
          <p:cNvSpPr>
            <a:spLocks noGrp="1"/>
          </p:cNvSpPr>
          <p:nvPr>
            <p:ph type="sldNum" sz="quarter" idx="16"/>
          </p:nvPr>
        </p:nvSpPr>
        <p:spPr>
          <a:xfrm>
            <a:off x="5933348" y="6371245"/>
            <a:ext cx="467452" cy="365125"/>
          </a:xfrm>
        </p:spPr>
        <p:txBody>
          <a:bodyPr anchor="b">
            <a:normAutofit/>
          </a:bodyPr>
          <a:lstStyle/>
          <a:p>
            <a:pPr>
              <a:spcAft>
                <a:spcPts val="600"/>
              </a:spcAft>
            </a:pPr>
            <a:fld id="{E313472D-BFB5-4CCD-ACA0-2399B44D45C6}" type="slidenum">
              <a:rPr lang="en-US" smtClean="0"/>
              <a:pPr>
                <a:spcAft>
                  <a:spcPts val="600"/>
                </a:spcAft>
              </a:pPr>
              <a:t>38</a:t>
            </a:fld>
            <a:endParaRPr lang="en-US" dirty="0"/>
          </a:p>
        </p:txBody>
      </p:sp>
    </p:spTree>
    <p:extLst>
      <p:ext uri="{BB962C8B-B14F-4D97-AF65-F5344CB8AC3E}">
        <p14:creationId xmlns:p14="http://schemas.microsoft.com/office/powerpoint/2010/main" val="393738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2DDE28-AF85-42F3-A0B8-4DE8581C8EFF}"/>
              </a:ext>
            </a:extLst>
          </p:cNvPr>
          <p:cNvSpPr>
            <a:spLocks noGrp="1"/>
          </p:cNvSpPr>
          <p:nvPr>
            <p:ph type="title"/>
          </p:nvPr>
        </p:nvSpPr>
        <p:spPr>
          <a:xfrm>
            <a:off x="930267" y="1122220"/>
            <a:ext cx="8296857" cy="926818"/>
          </a:xfrm>
        </p:spPr>
        <p:txBody>
          <a:bodyPr/>
          <a:lstStyle/>
          <a:p>
            <a:r>
              <a:rPr lang="en-US" dirty="0"/>
              <a:t>When will Part A and B begin?</a:t>
            </a:r>
          </a:p>
        </p:txBody>
      </p:sp>
      <p:sp>
        <p:nvSpPr>
          <p:cNvPr id="5" name="Footer Placeholder 4">
            <a:extLst>
              <a:ext uri="{FF2B5EF4-FFF2-40B4-BE49-F238E27FC236}">
                <a16:creationId xmlns:a16="http://schemas.microsoft.com/office/drawing/2014/main" id="{BA86BA2A-BA4C-4B1E-98E2-CC19BAF46854}"/>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9669E400-665A-47AC-A71F-31D9460F3D42}"/>
              </a:ext>
            </a:extLst>
          </p:cNvPr>
          <p:cNvSpPr>
            <a:spLocks noGrp="1"/>
          </p:cNvSpPr>
          <p:nvPr>
            <p:ph type="sldNum" sz="quarter" idx="12"/>
          </p:nvPr>
        </p:nvSpPr>
        <p:spPr/>
        <p:txBody>
          <a:bodyPr/>
          <a:lstStyle/>
          <a:p>
            <a:fld id="{E313472D-BFB5-4CCD-ACA0-2399B44D45C6}" type="slidenum">
              <a:rPr lang="en-US" smtClean="0"/>
              <a:pPr/>
              <a:t>39</a:t>
            </a:fld>
            <a:endParaRPr lang="en-US" sz="800" dirty="0"/>
          </a:p>
        </p:txBody>
      </p:sp>
      <p:sp>
        <p:nvSpPr>
          <p:cNvPr id="9" name="Arrow: Left 8">
            <a:extLst>
              <a:ext uri="{FF2B5EF4-FFF2-40B4-BE49-F238E27FC236}">
                <a16:creationId xmlns:a16="http://schemas.microsoft.com/office/drawing/2014/main" id="{CE12A6B7-8C8B-4805-9042-27683BDAD3A0}"/>
              </a:ext>
            </a:extLst>
          </p:cNvPr>
          <p:cNvSpPr/>
          <p:nvPr/>
        </p:nvSpPr>
        <p:spPr>
          <a:xfrm>
            <a:off x="1519085" y="3429000"/>
            <a:ext cx="2685769" cy="1486025"/>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9511176A-2B4E-4F6F-B57E-5AB1BAB08147}"/>
              </a:ext>
            </a:extLst>
          </p:cNvPr>
          <p:cNvSpPr/>
          <p:nvPr/>
        </p:nvSpPr>
        <p:spPr>
          <a:xfrm>
            <a:off x="7884239" y="3429000"/>
            <a:ext cx="2685769" cy="1486025"/>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16F8512C-73D3-4752-A5B1-04625697A5CF}"/>
              </a:ext>
            </a:extLst>
          </p:cNvPr>
          <p:cNvGrpSpPr/>
          <p:nvPr/>
        </p:nvGrpSpPr>
        <p:grpSpPr>
          <a:xfrm>
            <a:off x="4204854" y="2049038"/>
            <a:ext cx="3782291" cy="3782291"/>
            <a:chOff x="4204854" y="2049038"/>
            <a:chExt cx="3782291" cy="3782291"/>
          </a:xfrm>
        </p:grpSpPr>
        <p:pic>
          <p:nvPicPr>
            <p:cNvPr id="8" name="Graphic 7" descr="Daily calendar outline">
              <a:extLst>
                <a:ext uri="{FF2B5EF4-FFF2-40B4-BE49-F238E27FC236}">
                  <a16:creationId xmlns:a16="http://schemas.microsoft.com/office/drawing/2014/main" id="{9CD5AF7A-28EE-4BFE-8DB4-5F28C72F0F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4854" y="2049038"/>
              <a:ext cx="3782291" cy="3782291"/>
            </a:xfrm>
            <a:prstGeom prst="rect">
              <a:avLst/>
            </a:prstGeom>
          </p:spPr>
        </p:pic>
        <p:sp>
          <p:nvSpPr>
            <p:cNvPr id="12" name="Rectangle 11">
              <a:extLst>
                <a:ext uri="{FF2B5EF4-FFF2-40B4-BE49-F238E27FC236}">
                  <a16:creationId xmlns:a16="http://schemas.microsoft.com/office/drawing/2014/main" id="{778D605B-3650-4D10-93D3-B7C5B5B69AC0}"/>
                </a:ext>
              </a:extLst>
            </p:cNvPr>
            <p:cNvSpPr/>
            <p:nvPr/>
          </p:nvSpPr>
          <p:spPr>
            <a:xfrm>
              <a:off x="5718331" y="2798442"/>
              <a:ext cx="755335" cy="769441"/>
            </a:xfrm>
            <a:prstGeom prst="rect">
              <a:avLst/>
            </a:prstGeom>
            <a:noFill/>
          </p:spPr>
          <p:txBody>
            <a:bodyPr wrap="none" lIns="91440" tIns="45720" rIns="91440" bIns="45720">
              <a:spAutoFit/>
            </a:bodyPr>
            <a:lstStyle/>
            <a:p>
              <a:pPr algn="ctr"/>
              <a:r>
                <a:rPr lang="en-US" sz="4400" b="1" cap="none" spc="0" dirty="0">
                  <a:ln w="0"/>
                  <a:solidFill>
                    <a:schemeClr val="accent3"/>
                  </a:solidFill>
                  <a:effectLst>
                    <a:outerShdw blurRad="38100" dist="19050" dir="2700000" algn="tl" rotWithShape="0">
                      <a:schemeClr val="dk1">
                        <a:alpha val="40000"/>
                      </a:schemeClr>
                    </a:outerShdw>
                  </a:effectLst>
                </a:rPr>
                <a:t>65</a:t>
              </a:r>
            </a:p>
          </p:txBody>
        </p:sp>
      </p:grpSp>
      <p:sp>
        <p:nvSpPr>
          <p:cNvPr id="15" name="Rectangle 14">
            <a:extLst>
              <a:ext uri="{FF2B5EF4-FFF2-40B4-BE49-F238E27FC236}">
                <a16:creationId xmlns:a16="http://schemas.microsoft.com/office/drawing/2014/main" id="{C9F7FD6A-4725-43CE-B5BB-E2A55BC9460B}"/>
              </a:ext>
            </a:extLst>
          </p:cNvPr>
          <p:cNvSpPr/>
          <p:nvPr/>
        </p:nvSpPr>
        <p:spPr>
          <a:xfrm>
            <a:off x="8517644" y="4911511"/>
            <a:ext cx="2155270" cy="461665"/>
          </a:xfrm>
          <a:prstGeom prst="rect">
            <a:avLst/>
          </a:prstGeom>
          <a:noFill/>
        </p:spPr>
        <p:txBody>
          <a:bodyPr wrap="none" lIns="91440" tIns="45720" rIns="91440" bIns="45720">
            <a:spAutoFit/>
          </a:bodyPr>
          <a:lstStyle/>
          <a:p>
            <a:pPr algn="ctr"/>
            <a:r>
              <a:rPr lang="en-US" sz="2400" b="1" dirty="0">
                <a:ln w="0"/>
                <a:solidFill>
                  <a:schemeClr val="accent3"/>
                </a:solidFill>
                <a:effectLst>
                  <a:outerShdw blurRad="38100" dist="19050" dir="2700000" algn="tl" rotWithShape="0">
                    <a:schemeClr val="dk1">
                      <a:alpha val="40000"/>
                    </a:schemeClr>
                  </a:outerShdw>
                </a:effectLst>
              </a:rPr>
              <a:t>Up to 6 months</a:t>
            </a:r>
            <a:endParaRPr lang="en-US" sz="2400" b="1" cap="none" spc="0" dirty="0">
              <a:ln w="0"/>
              <a:solidFill>
                <a:schemeClr val="accent3"/>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759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899F-B7B2-4611-BB2B-34622D883BC7}"/>
              </a:ext>
            </a:extLst>
          </p:cNvPr>
          <p:cNvSpPr>
            <a:spLocks noGrp="1"/>
          </p:cNvSpPr>
          <p:nvPr>
            <p:ph type="title"/>
          </p:nvPr>
        </p:nvSpPr>
        <p:spPr/>
        <p:txBody>
          <a:bodyPr/>
          <a:lstStyle/>
          <a:p>
            <a:r>
              <a:rPr lang="en-US" dirty="0"/>
              <a:t>It provides coverage for three key groups of people</a:t>
            </a:r>
          </a:p>
        </p:txBody>
      </p:sp>
      <p:sp>
        <p:nvSpPr>
          <p:cNvPr id="6" name="Content Placeholder 5">
            <a:extLst>
              <a:ext uri="{FF2B5EF4-FFF2-40B4-BE49-F238E27FC236}">
                <a16:creationId xmlns:a16="http://schemas.microsoft.com/office/drawing/2014/main" id="{92285587-3CE4-4F56-9272-BA00FB1215C1}"/>
              </a:ext>
            </a:extLst>
          </p:cNvPr>
          <p:cNvSpPr>
            <a:spLocks noGrp="1"/>
          </p:cNvSpPr>
          <p:nvPr>
            <p:ph idx="1"/>
          </p:nvPr>
        </p:nvSpPr>
        <p:spPr/>
        <p:txBody>
          <a:bodyPr/>
          <a:lstStyle/>
          <a:p>
            <a:r>
              <a:rPr lang="en-US" dirty="0"/>
              <a:t>Individuals 65 and older </a:t>
            </a:r>
          </a:p>
          <a:p>
            <a:r>
              <a:rPr lang="en-US" dirty="0"/>
              <a:t>Individuals under 65 with certain disabilities </a:t>
            </a:r>
          </a:p>
          <a:p>
            <a:r>
              <a:rPr lang="en-US" dirty="0"/>
              <a:t>Individuals of any age with End Stage Renal Disease (ESRD) or Lou Gehrig’s Disease (ALS) </a:t>
            </a:r>
          </a:p>
          <a:p>
            <a:r>
              <a:rPr lang="en-US" dirty="0"/>
              <a:t>Enrollment in Medicare is done through the Social Security Administration or the Railroad Retirement Board</a:t>
            </a:r>
          </a:p>
        </p:txBody>
      </p:sp>
      <p:sp>
        <p:nvSpPr>
          <p:cNvPr id="4" name="Footer Placeholder 3">
            <a:extLst>
              <a:ext uri="{FF2B5EF4-FFF2-40B4-BE49-F238E27FC236}">
                <a16:creationId xmlns:a16="http://schemas.microsoft.com/office/drawing/2014/main" id="{B32457E8-80BC-4994-A797-402B7350D9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CAE8D5-1999-4809-B72C-E5B74F003EAD}"/>
              </a:ext>
            </a:extLst>
          </p:cNvPr>
          <p:cNvSpPr>
            <a:spLocks noGrp="1"/>
          </p:cNvSpPr>
          <p:nvPr>
            <p:ph type="sldNum" sz="quarter" idx="12"/>
          </p:nvPr>
        </p:nvSpPr>
        <p:spPr/>
        <p:txBody>
          <a:bodyPr/>
          <a:lstStyle/>
          <a:p>
            <a:fld id="{E313472D-BFB5-4CCD-ACA0-2399B44D45C6}" type="slidenum">
              <a:rPr lang="en-US" smtClean="0"/>
              <a:t>4</a:t>
            </a:fld>
            <a:endParaRPr lang="en-US" dirty="0"/>
          </a:p>
        </p:txBody>
      </p:sp>
    </p:spTree>
    <p:extLst>
      <p:ext uri="{BB962C8B-B14F-4D97-AF65-F5344CB8AC3E}">
        <p14:creationId xmlns:p14="http://schemas.microsoft.com/office/powerpoint/2010/main" val="27097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53D1-5254-45B0-9DC1-1F403F0F87D0}"/>
              </a:ext>
            </a:extLst>
          </p:cNvPr>
          <p:cNvSpPr>
            <a:spLocks noGrp="1"/>
          </p:cNvSpPr>
          <p:nvPr>
            <p:ph type="title"/>
          </p:nvPr>
        </p:nvSpPr>
        <p:spPr/>
        <p:txBody>
          <a:bodyPr/>
          <a:lstStyle/>
          <a:p>
            <a:r>
              <a:rPr lang="en-US" dirty="0"/>
              <a:t>Part B Enrollment Periods (Starting 1/1/23) </a:t>
            </a:r>
          </a:p>
        </p:txBody>
      </p:sp>
      <p:sp>
        <p:nvSpPr>
          <p:cNvPr id="4" name="Footer Placeholder 3">
            <a:extLst>
              <a:ext uri="{FF2B5EF4-FFF2-40B4-BE49-F238E27FC236}">
                <a16:creationId xmlns:a16="http://schemas.microsoft.com/office/drawing/2014/main" id="{BE3E637B-2CF1-430E-AEB9-ADB8C592DB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1705406-9923-4542-83E1-4ABDB70FDB3A}"/>
              </a:ext>
            </a:extLst>
          </p:cNvPr>
          <p:cNvSpPr>
            <a:spLocks noGrp="1"/>
          </p:cNvSpPr>
          <p:nvPr>
            <p:ph type="sldNum" sz="quarter" idx="12"/>
          </p:nvPr>
        </p:nvSpPr>
        <p:spPr/>
        <p:txBody>
          <a:bodyPr/>
          <a:lstStyle/>
          <a:p>
            <a:fld id="{E313472D-BFB5-4CCD-ACA0-2399B44D45C6}" type="slidenum">
              <a:rPr lang="en-US" smtClean="0"/>
              <a:t>40</a:t>
            </a:fld>
            <a:endParaRPr lang="en-US" dirty="0"/>
          </a:p>
        </p:txBody>
      </p:sp>
      <p:graphicFrame>
        <p:nvGraphicFramePr>
          <p:cNvPr id="9" name="Table 9">
            <a:extLst>
              <a:ext uri="{FF2B5EF4-FFF2-40B4-BE49-F238E27FC236}">
                <a16:creationId xmlns:a16="http://schemas.microsoft.com/office/drawing/2014/main" id="{0F8CED64-A7A6-408E-924E-1B2F1BFD98AA}"/>
              </a:ext>
            </a:extLst>
          </p:cNvPr>
          <p:cNvGraphicFramePr>
            <a:graphicFrameLocks noGrp="1"/>
          </p:cNvGraphicFramePr>
          <p:nvPr>
            <p:ph idx="1"/>
          </p:nvPr>
        </p:nvGraphicFramePr>
        <p:xfrm>
          <a:off x="376238" y="1447799"/>
          <a:ext cx="11472860" cy="4968240"/>
        </p:xfrm>
        <a:graphic>
          <a:graphicData uri="http://schemas.openxmlformats.org/drawingml/2006/table">
            <a:tbl>
              <a:tblPr firstRow="1" bandRow="1">
                <a:tableStyleId>{5C22544A-7EE6-4342-B048-85BDC9FD1C3A}</a:tableStyleId>
              </a:tblPr>
              <a:tblGrid>
                <a:gridCol w="1147286">
                  <a:extLst>
                    <a:ext uri="{9D8B030D-6E8A-4147-A177-3AD203B41FA5}">
                      <a16:colId xmlns:a16="http://schemas.microsoft.com/office/drawing/2014/main" val="267981593"/>
                    </a:ext>
                  </a:extLst>
                </a:gridCol>
                <a:gridCol w="1147286">
                  <a:extLst>
                    <a:ext uri="{9D8B030D-6E8A-4147-A177-3AD203B41FA5}">
                      <a16:colId xmlns:a16="http://schemas.microsoft.com/office/drawing/2014/main" val="1580358601"/>
                    </a:ext>
                  </a:extLst>
                </a:gridCol>
                <a:gridCol w="1147286">
                  <a:extLst>
                    <a:ext uri="{9D8B030D-6E8A-4147-A177-3AD203B41FA5}">
                      <a16:colId xmlns:a16="http://schemas.microsoft.com/office/drawing/2014/main" val="2135672325"/>
                    </a:ext>
                  </a:extLst>
                </a:gridCol>
                <a:gridCol w="1147286">
                  <a:extLst>
                    <a:ext uri="{9D8B030D-6E8A-4147-A177-3AD203B41FA5}">
                      <a16:colId xmlns:a16="http://schemas.microsoft.com/office/drawing/2014/main" val="2395949421"/>
                    </a:ext>
                  </a:extLst>
                </a:gridCol>
                <a:gridCol w="1147286">
                  <a:extLst>
                    <a:ext uri="{9D8B030D-6E8A-4147-A177-3AD203B41FA5}">
                      <a16:colId xmlns:a16="http://schemas.microsoft.com/office/drawing/2014/main" val="369038797"/>
                    </a:ext>
                  </a:extLst>
                </a:gridCol>
                <a:gridCol w="1147286">
                  <a:extLst>
                    <a:ext uri="{9D8B030D-6E8A-4147-A177-3AD203B41FA5}">
                      <a16:colId xmlns:a16="http://schemas.microsoft.com/office/drawing/2014/main" val="2834100229"/>
                    </a:ext>
                  </a:extLst>
                </a:gridCol>
                <a:gridCol w="1147286">
                  <a:extLst>
                    <a:ext uri="{9D8B030D-6E8A-4147-A177-3AD203B41FA5}">
                      <a16:colId xmlns:a16="http://schemas.microsoft.com/office/drawing/2014/main" val="994058152"/>
                    </a:ext>
                  </a:extLst>
                </a:gridCol>
                <a:gridCol w="1147286">
                  <a:extLst>
                    <a:ext uri="{9D8B030D-6E8A-4147-A177-3AD203B41FA5}">
                      <a16:colId xmlns:a16="http://schemas.microsoft.com/office/drawing/2014/main" val="1151510556"/>
                    </a:ext>
                  </a:extLst>
                </a:gridCol>
                <a:gridCol w="1147286">
                  <a:extLst>
                    <a:ext uri="{9D8B030D-6E8A-4147-A177-3AD203B41FA5}">
                      <a16:colId xmlns:a16="http://schemas.microsoft.com/office/drawing/2014/main" val="3721605028"/>
                    </a:ext>
                  </a:extLst>
                </a:gridCol>
                <a:gridCol w="1147286">
                  <a:extLst>
                    <a:ext uri="{9D8B030D-6E8A-4147-A177-3AD203B41FA5}">
                      <a16:colId xmlns:a16="http://schemas.microsoft.com/office/drawing/2014/main" val="4220777656"/>
                    </a:ext>
                  </a:extLst>
                </a:gridCol>
              </a:tblGrid>
              <a:tr h="772887">
                <a:tc>
                  <a:txBody>
                    <a:bodyPr/>
                    <a:lstStyle/>
                    <a:p>
                      <a:r>
                        <a:rPr lang="en-US" dirty="0"/>
                        <a:t>Three months before</a:t>
                      </a:r>
                    </a:p>
                  </a:txBody>
                  <a:tcPr>
                    <a:lnB w="12700" cap="flat" cmpd="sng" algn="ctr">
                      <a:solidFill>
                        <a:schemeClr val="tx1"/>
                      </a:solidFill>
                      <a:prstDash val="solid"/>
                      <a:round/>
                      <a:headEnd type="none" w="med" len="med"/>
                      <a:tailEnd type="none" w="med" len="med"/>
                    </a:lnB>
                  </a:tcPr>
                </a:tc>
                <a:tc>
                  <a:txBody>
                    <a:bodyPr/>
                    <a:lstStyle/>
                    <a:p>
                      <a:r>
                        <a:rPr lang="en-US" dirty="0"/>
                        <a:t>Two months before</a:t>
                      </a:r>
                    </a:p>
                  </a:txBody>
                  <a:tcPr>
                    <a:lnB w="12700" cap="flat" cmpd="sng" algn="ctr">
                      <a:solidFill>
                        <a:schemeClr val="tx1"/>
                      </a:solidFill>
                      <a:prstDash val="solid"/>
                      <a:round/>
                      <a:headEnd type="none" w="med" len="med"/>
                      <a:tailEnd type="none" w="med" len="med"/>
                    </a:lnB>
                  </a:tcPr>
                </a:tc>
                <a:tc>
                  <a:txBody>
                    <a:bodyPr/>
                    <a:lstStyle/>
                    <a:p>
                      <a:r>
                        <a:rPr lang="en-US" dirty="0"/>
                        <a:t>One month before</a:t>
                      </a:r>
                    </a:p>
                  </a:txBody>
                  <a:tcPr>
                    <a:lnB w="12700" cap="flat" cmpd="sng" algn="ctr">
                      <a:solidFill>
                        <a:schemeClr val="tx1"/>
                      </a:solidFill>
                      <a:prstDash val="solid"/>
                      <a:round/>
                      <a:headEnd type="none" w="med" len="med"/>
                      <a:tailEnd type="none" w="med" len="med"/>
                    </a:lnB>
                  </a:tcPr>
                </a:tc>
                <a:tc>
                  <a:txBody>
                    <a:bodyPr/>
                    <a:lstStyle/>
                    <a:p>
                      <a:r>
                        <a:rPr lang="en-US" dirty="0"/>
                        <a:t>Month turn age 65</a:t>
                      </a:r>
                    </a:p>
                  </a:txBody>
                  <a:tcPr>
                    <a:lnB w="12700" cap="flat" cmpd="sng" algn="ctr">
                      <a:solidFill>
                        <a:schemeClr val="tx1"/>
                      </a:solidFill>
                      <a:prstDash val="solid"/>
                      <a:round/>
                      <a:headEnd type="none" w="med" len="med"/>
                      <a:tailEnd type="none" w="med" len="med"/>
                    </a:lnB>
                  </a:tcPr>
                </a:tc>
                <a:tc>
                  <a:txBody>
                    <a:bodyPr/>
                    <a:lstStyle/>
                    <a:p>
                      <a:r>
                        <a:rPr lang="en-US" dirty="0"/>
                        <a:t>One month after</a:t>
                      </a:r>
                    </a:p>
                  </a:txBody>
                  <a:tcPr>
                    <a:lnB w="12700" cap="flat" cmpd="sng" algn="ctr">
                      <a:solidFill>
                        <a:schemeClr val="tx1"/>
                      </a:solidFill>
                      <a:prstDash val="solid"/>
                      <a:round/>
                      <a:headEnd type="none" w="med" len="med"/>
                      <a:tailEnd type="none" w="med" len="med"/>
                    </a:lnB>
                  </a:tcPr>
                </a:tc>
                <a:tc>
                  <a:txBody>
                    <a:bodyPr/>
                    <a:lstStyle/>
                    <a:p>
                      <a:r>
                        <a:rPr lang="en-US" dirty="0"/>
                        <a:t>Two months after</a:t>
                      </a:r>
                    </a:p>
                  </a:txBody>
                  <a:tcPr>
                    <a:lnB w="12700" cap="flat" cmpd="sng" algn="ctr">
                      <a:solidFill>
                        <a:schemeClr val="tx1"/>
                      </a:solidFill>
                      <a:prstDash val="solid"/>
                      <a:round/>
                      <a:headEnd type="none" w="med" len="med"/>
                      <a:tailEnd type="none" w="med" len="med"/>
                    </a:lnB>
                  </a:tcPr>
                </a:tc>
                <a:tc>
                  <a:txBody>
                    <a:bodyPr/>
                    <a:lstStyle/>
                    <a:p>
                      <a:r>
                        <a:rPr lang="en-US" dirty="0"/>
                        <a:t>Three months after</a:t>
                      </a:r>
                    </a:p>
                  </a:txBody>
                  <a:tcPr>
                    <a:lnB w="12700" cap="flat" cmpd="sng" algn="ctr">
                      <a:solidFill>
                        <a:schemeClr val="tx1"/>
                      </a:solidFill>
                      <a:prstDash val="solid"/>
                      <a:round/>
                      <a:headEnd type="none" w="med" len="med"/>
                      <a:tailEnd type="none" w="med" len="med"/>
                    </a:lnB>
                  </a:tcPr>
                </a:tc>
                <a:tc>
                  <a:txBody>
                    <a:bodyPr/>
                    <a:lstStyle/>
                    <a:p>
                      <a:r>
                        <a:rPr lang="en-US" dirty="0"/>
                        <a:t>Four months after</a:t>
                      </a:r>
                    </a:p>
                  </a:txBody>
                  <a:tcPr>
                    <a:lnB w="12700" cap="flat" cmpd="sng" algn="ctr">
                      <a:solidFill>
                        <a:schemeClr val="tx1"/>
                      </a:solidFill>
                      <a:prstDash val="solid"/>
                      <a:round/>
                      <a:headEnd type="none" w="med" len="med"/>
                      <a:tailEnd type="none" w="med" len="med"/>
                    </a:lnB>
                  </a:tcPr>
                </a:tc>
                <a:tc>
                  <a:txBody>
                    <a:bodyPr/>
                    <a:lstStyle/>
                    <a:p>
                      <a:r>
                        <a:rPr lang="en-US" dirty="0"/>
                        <a:t>Five months after</a:t>
                      </a:r>
                    </a:p>
                  </a:txBody>
                  <a:tcPr>
                    <a:lnB w="12700" cap="flat" cmpd="sng" algn="ctr">
                      <a:solidFill>
                        <a:schemeClr val="tx1"/>
                      </a:solidFill>
                      <a:prstDash val="solid"/>
                      <a:round/>
                      <a:headEnd type="none" w="med" len="med"/>
                      <a:tailEnd type="none" w="med" len="med"/>
                    </a:lnB>
                  </a:tcPr>
                </a:tc>
                <a:tc>
                  <a:txBody>
                    <a:bodyPr/>
                    <a:lstStyle/>
                    <a:p>
                      <a:r>
                        <a:rPr lang="en-US" dirty="0"/>
                        <a:t>Six months after</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260211"/>
                  </a:ext>
                </a:extLst>
              </a:tr>
              <a:tr h="4968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3846408"/>
                  </a:ext>
                </a:extLst>
              </a:tr>
              <a:tr h="4968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7566118"/>
                  </a:ext>
                </a:extLst>
              </a:tr>
              <a:tr h="4968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808950"/>
                  </a:ext>
                </a:extLst>
              </a:tr>
              <a:tr h="4968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3886971"/>
                  </a:ext>
                </a:extLst>
              </a:tr>
              <a:tr h="4968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9855804"/>
                  </a:ext>
                </a:extLst>
              </a:tr>
              <a:tr h="4968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 (SEP)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can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6714462"/>
                  </a:ext>
                </a:extLst>
              </a:tr>
              <a:tr h="4968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Enroll (SEP)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Coverage can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562466"/>
                  </a:ext>
                </a:extLst>
              </a:tr>
            </a:tbl>
          </a:graphicData>
        </a:graphic>
      </p:graphicFrame>
      <p:sp>
        <p:nvSpPr>
          <p:cNvPr id="10" name="TextBox 9">
            <a:extLst>
              <a:ext uri="{FF2B5EF4-FFF2-40B4-BE49-F238E27FC236}">
                <a16:creationId xmlns:a16="http://schemas.microsoft.com/office/drawing/2014/main" id="{CCB914F0-D7F7-42DB-B765-0DCD428B43E3}"/>
              </a:ext>
            </a:extLst>
          </p:cNvPr>
          <p:cNvSpPr txBox="1"/>
          <p:nvPr/>
        </p:nvSpPr>
        <p:spPr>
          <a:xfrm>
            <a:off x="1638928" y="338236"/>
            <a:ext cx="3412043" cy="369332"/>
          </a:xfrm>
          <a:prstGeom prst="rect">
            <a:avLst/>
          </a:prstGeom>
          <a:solidFill>
            <a:schemeClr val="bg1"/>
          </a:solidFill>
        </p:spPr>
        <p:txBody>
          <a:bodyPr wrap="square" rtlCol="0">
            <a:spAutoFit/>
          </a:bodyPr>
          <a:lstStyle/>
          <a:p>
            <a:endParaRPr lang="en-US" dirty="0"/>
          </a:p>
        </p:txBody>
      </p:sp>
      <p:sp>
        <p:nvSpPr>
          <p:cNvPr id="11" name="Rectangle 10">
            <a:extLst>
              <a:ext uri="{FF2B5EF4-FFF2-40B4-BE49-F238E27FC236}">
                <a16:creationId xmlns:a16="http://schemas.microsoft.com/office/drawing/2014/main" id="{950C285C-7D27-4F8A-9A36-ABB341F6C3EC}"/>
              </a:ext>
            </a:extLst>
          </p:cNvPr>
          <p:cNvSpPr/>
          <p:nvPr/>
        </p:nvSpPr>
        <p:spPr>
          <a:xfrm>
            <a:off x="376186" y="2385018"/>
            <a:ext cx="1561419" cy="556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Enroll in any of these months </a:t>
            </a:r>
          </a:p>
        </p:txBody>
      </p:sp>
      <p:cxnSp>
        <p:nvCxnSpPr>
          <p:cNvPr id="13" name="Straight Arrow Connector 12">
            <a:extLst>
              <a:ext uri="{FF2B5EF4-FFF2-40B4-BE49-F238E27FC236}">
                <a16:creationId xmlns:a16="http://schemas.microsoft.com/office/drawing/2014/main" id="{CDAF24C2-065A-4A61-80D9-B38174D16BFB}"/>
              </a:ext>
            </a:extLst>
          </p:cNvPr>
          <p:cNvCxnSpPr/>
          <p:nvPr/>
        </p:nvCxnSpPr>
        <p:spPr>
          <a:xfrm>
            <a:off x="1251856" y="2739581"/>
            <a:ext cx="25146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F146F3F-9B94-405E-B216-B2475503B9AC}"/>
              </a:ext>
            </a:extLst>
          </p:cNvPr>
          <p:cNvCxnSpPr>
            <a:cxnSpLocks/>
          </p:cNvCxnSpPr>
          <p:nvPr/>
        </p:nvCxnSpPr>
        <p:spPr>
          <a:xfrm>
            <a:off x="3970564" y="3331028"/>
            <a:ext cx="9416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DC5AB84-A3EB-4D7D-AD3D-8409BEF11924}"/>
              </a:ext>
            </a:extLst>
          </p:cNvPr>
          <p:cNvCxnSpPr>
            <a:cxnSpLocks/>
          </p:cNvCxnSpPr>
          <p:nvPr/>
        </p:nvCxnSpPr>
        <p:spPr>
          <a:xfrm>
            <a:off x="5233510" y="3931919"/>
            <a:ext cx="86249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AD1B2B4-6A84-49CB-9209-09FFEC3719F1}"/>
              </a:ext>
            </a:extLst>
          </p:cNvPr>
          <p:cNvCxnSpPr>
            <a:cxnSpLocks/>
          </p:cNvCxnSpPr>
          <p:nvPr/>
        </p:nvCxnSpPr>
        <p:spPr>
          <a:xfrm>
            <a:off x="6213224" y="4474031"/>
            <a:ext cx="100444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359E23F-113D-489D-8ECB-9181BD4E962B}"/>
              </a:ext>
            </a:extLst>
          </p:cNvPr>
          <p:cNvCxnSpPr>
            <a:cxnSpLocks/>
          </p:cNvCxnSpPr>
          <p:nvPr/>
        </p:nvCxnSpPr>
        <p:spPr>
          <a:xfrm>
            <a:off x="7410652" y="5083632"/>
            <a:ext cx="94086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1647C91-2CE9-4EBA-BE0E-B7283794E1BA}"/>
              </a:ext>
            </a:extLst>
          </p:cNvPr>
          <p:cNvCxnSpPr>
            <a:cxnSpLocks/>
          </p:cNvCxnSpPr>
          <p:nvPr/>
        </p:nvCxnSpPr>
        <p:spPr>
          <a:xfrm>
            <a:off x="8550729" y="5627914"/>
            <a:ext cx="9416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E64A96A-407D-4B12-880D-854339A6E9BA}"/>
              </a:ext>
            </a:extLst>
          </p:cNvPr>
          <p:cNvCxnSpPr>
            <a:cxnSpLocks/>
          </p:cNvCxnSpPr>
          <p:nvPr/>
        </p:nvCxnSpPr>
        <p:spPr>
          <a:xfrm>
            <a:off x="9682297" y="6226084"/>
            <a:ext cx="9416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5" name="Right Triangle 24">
            <a:extLst>
              <a:ext uri="{FF2B5EF4-FFF2-40B4-BE49-F238E27FC236}">
                <a16:creationId xmlns:a16="http://schemas.microsoft.com/office/drawing/2014/main" id="{73C1F5D9-FBC8-4CEF-A77A-00AD0CEC8EA3}"/>
              </a:ext>
            </a:extLst>
          </p:cNvPr>
          <p:cNvSpPr/>
          <p:nvPr/>
        </p:nvSpPr>
        <p:spPr>
          <a:xfrm rot="10800000">
            <a:off x="4912176" y="3526969"/>
            <a:ext cx="3524687" cy="1788731"/>
          </a:xfrm>
          <a:prstGeom prst="rtTriangle">
            <a:avLst/>
          </a:prstGeom>
          <a:solidFill>
            <a:schemeClr val="accent4">
              <a:alpha val="27059"/>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A65428E-CC6D-3B88-3AB2-9CFDFCDCCACF}"/>
              </a:ext>
            </a:extLst>
          </p:cNvPr>
          <p:cNvSpPr/>
          <p:nvPr/>
        </p:nvSpPr>
        <p:spPr>
          <a:xfrm>
            <a:off x="395236" y="2354511"/>
            <a:ext cx="3390270" cy="58722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0436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oan outline">
            <a:extLst>
              <a:ext uri="{FF2B5EF4-FFF2-40B4-BE49-F238E27FC236}">
                <a16:creationId xmlns:a16="http://schemas.microsoft.com/office/drawing/2014/main" id="{C02BF256-9599-4462-8A4D-30A4F52EC417}"/>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6022" y="1252168"/>
            <a:ext cx="4461627" cy="4461627"/>
          </a:xfrm>
        </p:spPr>
      </p:pic>
      <p:sp>
        <p:nvSpPr>
          <p:cNvPr id="3" name="Title 2">
            <a:extLst>
              <a:ext uri="{FF2B5EF4-FFF2-40B4-BE49-F238E27FC236}">
                <a16:creationId xmlns:a16="http://schemas.microsoft.com/office/drawing/2014/main" id="{2EE7F914-10AB-4476-92AB-156EA858E919}"/>
              </a:ext>
            </a:extLst>
          </p:cNvPr>
          <p:cNvSpPr>
            <a:spLocks noGrp="1"/>
          </p:cNvSpPr>
          <p:nvPr>
            <p:ph type="title"/>
          </p:nvPr>
        </p:nvSpPr>
        <p:spPr/>
        <p:txBody>
          <a:bodyPr>
            <a:normAutofit/>
          </a:bodyPr>
          <a:lstStyle/>
          <a:p>
            <a:r>
              <a:rPr lang="en-US" sz="4400" dirty="0"/>
              <a:t>Who pays first?</a:t>
            </a:r>
          </a:p>
        </p:txBody>
      </p:sp>
      <p:sp>
        <p:nvSpPr>
          <p:cNvPr id="4" name="Text Placeholder 3">
            <a:extLst>
              <a:ext uri="{FF2B5EF4-FFF2-40B4-BE49-F238E27FC236}">
                <a16:creationId xmlns:a16="http://schemas.microsoft.com/office/drawing/2014/main" id="{61B03BAE-B30B-4242-B2BA-3FD5D17D85F6}"/>
              </a:ext>
            </a:extLst>
          </p:cNvPr>
          <p:cNvSpPr>
            <a:spLocks noGrp="1"/>
          </p:cNvSpPr>
          <p:nvPr>
            <p:ph type="body" idx="1"/>
          </p:nvPr>
        </p:nvSpPr>
        <p:spPr/>
        <p:txBody>
          <a:bodyPr>
            <a:normAutofit/>
          </a:bodyPr>
          <a:lstStyle/>
          <a:p>
            <a:r>
              <a:rPr lang="en-US" sz="2000" dirty="0"/>
              <a:t>When it comes to Medicare</a:t>
            </a:r>
          </a:p>
        </p:txBody>
      </p:sp>
      <p:sp>
        <p:nvSpPr>
          <p:cNvPr id="5" name="Footer Placeholder 4">
            <a:extLst>
              <a:ext uri="{FF2B5EF4-FFF2-40B4-BE49-F238E27FC236}">
                <a16:creationId xmlns:a16="http://schemas.microsoft.com/office/drawing/2014/main" id="{475A9BA4-8EC7-4B81-B955-DE02B7AE04F1}"/>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A0018FD2-0D72-4E55-BEB6-86D32509BDBA}"/>
              </a:ext>
            </a:extLst>
          </p:cNvPr>
          <p:cNvSpPr>
            <a:spLocks noGrp="1"/>
          </p:cNvSpPr>
          <p:nvPr>
            <p:ph type="sldNum" sz="quarter" idx="12"/>
          </p:nvPr>
        </p:nvSpPr>
        <p:spPr/>
        <p:txBody>
          <a:bodyPr/>
          <a:lstStyle/>
          <a:p>
            <a:fld id="{E313472D-BFB5-4CCD-ACA0-2399B44D45C6}" type="slidenum">
              <a:rPr lang="en-US" smtClean="0"/>
              <a:pPr/>
              <a:t>41</a:t>
            </a:fld>
            <a:endParaRPr lang="en-US" sz="800" dirty="0"/>
          </a:p>
        </p:txBody>
      </p:sp>
    </p:spTree>
    <p:extLst>
      <p:ext uri="{BB962C8B-B14F-4D97-AF65-F5344CB8AC3E}">
        <p14:creationId xmlns:p14="http://schemas.microsoft.com/office/powerpoint/2010/main" val="8411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anim calcmode="lin" valueType="num">
                                      <p:cBhvr>
                                        <p:cTn id="17"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4">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805780-3868-4888-8CAE-F8F1A4173FD1}"/>
              </a:ext>
            </a:extLst>
          </p:cNvPr>
          <p:cNvSpPr>
            <a:spLocks noGrp="1"/>
          </p:cNvSpPr>
          <p:nvPr>
            <p:ph type="title"/>
          </p:nvPr>
        </p:nvSpPr>
        <p:spPr>
          <a:xfrm>
            <a:off x="376186" y="276946"/>
            <a:ext cx="11434011" cy="1093102"/>
          </a:xfrm>
        </p:spPr>
        <p:txBody>
          <a:bodyPr anchor="b">
            <a:normAutofit/>
          </a:bodyPr>
          <a:lstStyle/>
          <a:p>
            <a:r>
              <a:rPr lang="en-US" dirty="0"/>
              <a:t>Medicare: who pays first</a:t>
            </a:r>
          </a:p>
        </p:txBody>
      </p:sp>
      <p:sp>
        <p:nvSpPr>
          <p:cNvPr id="12" name="Footer Placeholder 3">
            <a:extLst>
              <a:ext uri="{FF2B5EF4-FFF2-40B4-BE49-F238E27FC236}">
                <a16:creationId xmlns:a16="http://schemas.microsoft.com/office/drawing/2014/main" id="{CDF07F00-551E-4BAB-9161-3BB4DF819E57}"/>
              </a:ext>
            </a:extLst>
          </p:cNvPr>
          <p:cNvSpPr>
            <a:spLocks noGrp="1"/>
          </p:cNvSpPr>
          <p:nvPr>
            <p:ph type="ftr" sz="quarter" idx="11"/>
          </p:nvPr>
        </p:nvSpPr>
        <p:spPr>
          <a:xfrm>
            <a:off x="2394720" y="6520927"/>
            <a:ext cx="7637008" cy="215622"/>
          </a:xfrm>
        </p:spPr>
        <p:txBody>
          <a:bodyPr/>
          <a:lstStyle/>
          <a:p>
            <a:endParaRPr lang="en-US" dirty="0"/>
          </a:p>
        </p:txBody>
      </p:sp>
      <p:sp>
        <p:nvSpPr>
          <p:cNvPr id="6" name="Slide Number Placeholder 5">
            <a:extLst>
              <a:ext uri="{FF2B5EF4-FFF2-40B4-BE49-F238E27FC236}">
                <a16:creationId xmlns:a16="http://schemas.microsoft.com/office/drawing/2014/main" id="{E2A27483-2DFB-4E24-954B-CC89953D09D4}"/>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42</a:t>
            </a:fld>
            <a:endParaRPr lang="en-US" dirty="0"/>
          </a:p>
        </p:txBody>
      </p:sp>
      <p:graphicFrame>
        <p:nvGraphicFramePr>
          <p:cNvPr id="2" name="Table 2">
            <a:extLst>
              <a:ext uri="{FF2B5EF4-FFF2-40B4-BE49-F238E27FC236}">
                <a16:creationId xmlns:a16="http://schemas.microsoft.com/office/drawing/2014/main" id="{8299D0B7-9404-4503-9FF4-CA31E4EB9659}"/>
              </a:ext>
            </a:extLst>
          </p:cNvPr>
          <p:cNvGraphicFramePr>
            <a:graphicFrameLocks noGrp="1"/>
          </p:cNvGraphicFramePr>
          <p:nvPr/>
        </p:nvGraphicFramePr>
        <p:xfrm>
          <a:off x="717815" y="1447552"/>
          <a:ext cx="10789257" cy="4695566"/>
        </p:xfrm>
        <a:graphic>
          <a:graphicData uri="http://schemas.openxmlformats.org/drawingml/2006/table">
            <a:tbl>
              <a:tblPr firstRow="1" bandRow="1">
                <a:tableStyleId>{5C22544A-7EE6-4342-B048-85BDC9FD1C3A}</a:tableStyleId>
              </a:tblPr>
              <a:tblGrid>
                <a:gridCol w="2718144">
                  <a:extLst>
                    <a:ext uri="{9D8B030D-6E8A-4147-A177-3AD203B41FA5}">
                      <a16:colId xmlns:a16="http://schemas.microsoft.com/office/drawing/2014/main" val="2667822587"/>
                    </a:ext>
                  </a:extLst>
                </a:gridCol>
                <a:gridCol w="2665317">
                  <a:extLst>
                    <a:ext uri="{9D8B030D-6E8A-4147-A177-3AD203B41FA5}">
                      <a16:colId xmlns:a16="http://schemas.microsoft.com/office/drawing/2014/main" val="2623360742"/>
                    </a:ext>
                  </a:extLst>
                </a:gridCol>
                <a:gridCol w="2582513">
                  <a:extLst>
                    <a:ext uri="{9D8B030D-6E8A-4147-A177-3AD203B41FA5}">
                      <a16:colId xmlns:a16="http://schemas.microsoft.com/office/drawing/2014/main" val="3960795336"/>
                    </a:ext>
                  </a:extLst>
                </a:gridCol>
                <a:gridCol w="2823283">
                  <a:extLst>
                    <a:ext uri="{9D8B030D-6E8A-4147-A177-3AD203B41FA5}">
                      <a16:colId xmlns:a16="http://schemas.microsoft.com/office/drawing/2014/main" val="4101242883"/>
                    </a:ext>
                  </a:extLst>
                </a:gridCol>
              </a:tblGrid>
              <a:tr h="398339">
                <a:tc>
                  <a:txBody>
                    <a:bodyPr/>
                    <a:lstStyle/>
                    <a:p>
                      <a:r>
                        <a:rPr lang="en-US" sz="1800" dirty="0"/>
                        <a:t>Reason</a:t>
                      </a:r>
                    </a:p>
                  </a:txBody>
                  <a:tcPr marL="90531" marR="90531" marT="45266" marB="45266"/>
                </a:tc>
                <a:tc>
                  <a:txBody>
                    <a:bodyPr/>
                    <a:lstStyle/>
                    <a:p>
                      <a:r>
                        <a:rPr lang="en-US" sz="1800" dirty="0"/>
                        <a:t>Group size</a:t>
                      </a:r>
                    </a:p>
                  </a:txBody>
                  <a:tcPr marL="90531" marR="90531" marT="45266" marB="45266"/>
                </a:tc>
                <a:tc>
                  <a:txBody>
                    <a:bodyPr/>
                    <a:lstStyle/>
                    <a:p>
                      <a:r>
                        <a:rPr lang="en-US" sz="1800" dirty="0"/>
                        <a:t>Primary</a:t>
                      </a:r>
                    </a:p>
                  </a:txBody>
                  <a:tcPr marL="90531" marR="90531" marT="45266" marB="45266"/>
                </a:tc>
                <a:tc>
                  <a:txBody>
                    <a:bodyPr/>
                    <a:lstStyle/>
                    <a:p>
                      <a:r>
                        <a:rPr lang="en-US" sz="1800" dirty="0"/>
                        <a:t>Secondary</a:t>
                      </a:r>
                    </a:p>
                  </a:txBody>
                  <a:tcPr marL="90531" marR="90531" marT="45266" marB="45266"/>
                </a:tc>
                <a:extLst>
                  <a:ext uri="{0D108BD9-81ED-4DB2-BD59-A6C34878D82A}">
                    <a16:rowId xmlns:a16="http://schemas.microsoft.com/office/drawing/2014/main" val="794771717"/>
                  </a:ext>
                </a:extLst>
              </a:tr>
              <a:tr h="549224">
                <a:tc>
                  <a:txBody>
                    <a:bodyPr/>
                    <a:lstStyle/>
                    <a:p>
                      <a:r>
                        <a:rPr lang="en-US" sz="1400" dirty="0"/>
                        <a:t>Age 65 or over and actively working</a:t>
                      </a:r>
                    </a:p>
                  </a:txBody>
                  <a:tcPr marL="90531" marR="90531" marT="45266" marB="45266"/>
                </a:tc>
                <a:tc>
                  <a:txBody>
                    <a:bodyPr/>
                    <a:lstStyle/>
                    <a:p>
                      <a:r>
                        <a:rPr lang="en-US" sz="1400" dirty="0"/>
                        <a:t>Less than 20 employees</a:t>
                      </a:r>
                    </a:p>
                  </a:txBody>
                  <a:tcPr marL="90531" marR="90531" marT="45266" marB="45266"/>
                </a:tc>
                <a:tc>
                  <a:txBody>
                    <a:bodyPr/>
                    <a:lstStyle/>
                    <a:p>
                      <a:r>
                        <a:rPr lang="en-US" sz="1400" dirty="0"/>
                        <a:t>Medicare</a:t>
                      </a:r>
                    </a:p>
                  </a:txBody>
                  <a:tcPr marL="90531" marR="90531" marT="45266" marB="45266"/>
                </a:tc>
                <a:tc>
                  <a:txBody>
                    <a:bodyPr/>
                    <a:lstStyle/>
                    <a:p>
                      <a:r>
                        <a:rPr lang="en-US" sz="1400" dirty="0"/>
                        <a:t>BCBSM/BCN</a:t>
                      </a:r>
                    </a:p>
                  </a:txBody>
                  <a:tcPr marL="90531" marR="90531" marT="45266" marB="45266"/>
                </a:tc>
                <a:extLst>
                  <a:ext uri="{0D108BD9-81ED-4DB2-BD59-A6C34878D82A}">
                    <a16:rowId xmlns:a16="http://schemas.microsoft.com/office/drawing/2014/main" val="518269843"/>
                  </a:ext>
                </a:extLst>
              </a:tr>
              <a:tr h="549224">
                <a:tc>
                  <a:txBody>
                    <a:bodyPr/>
                    <a:lstStyle/>
                    <a:p>
                      <a:r>
                        <a:rPr lang="en-US" sz="1400" dirty="0"/>
                        <a:t>Age 65 or over and actively working</a:t>
                      </a:r>
                    </a:p>
                  </a:txBody>
                  <a:tcPr marL="90531" marR="90531" marT="45266" marB="45266"/>
                </a:tc>
                <a:tc>
                  <a:txBody>
                    <a:bodyPr/>
                    <a:lstStyle/>
                    <a:p>
                      <a:r>
                        <a:rPr lang="en-US" sz="1400" dirty="0"/>
                        <a:t>20 or more employees</a:t>
                      </a:r>
                    </a:p>
                  </a:txBody>
                  <a:tcPr marL="90531" marR="90531" marT="45266" marB="45266"/>
                </a:tc>
                <a:tc>
                  <a:txBody>
                    <a:bodyPr/>
                    <a:lstStyle/>
                    <a:p>
                      <a:r>
                        <a:rPr lang="en-US" sz="1400" dirty="0"/>
                        <a:t>BCBSM/BCN</a:t>
                      </a:r>
                    </a:p>
                  </a:txBody>
                  <a:tcPr marL="90531" marR="90531" marT="45266" marB="45266"/>
                </a:tc>
                <a:tc>
                  <a:txBody>
                    <a:bodyPr/>
                    <a:lstStyle/>
                    <a:p>
                      <a:r>
                        <a:rPr lang="en-US" sz="1400" dirty="0"/>
                        <a:t>Medicare</a:t>
                      </a:r>
                    </a:p>
                  </a:txBody>
                  <a:tcPr marL="90531" marR="90531" marT="45266" marB="45266"/>
                </a:tc>
                <a:extLst>
                  <a:ext uri="{0D108BD9-81ED-4DB2-BD59-A6C34878D82A}">
                    <a16:rowId xmlns:a16="http://schemas.microsoft.com/office/drawing/2014/main" val="2343414329"/>
                  </a:ext>
                </a:extLst>
              </a:tr>
              <a:tr h="549224">
                <a:tc>
                  <a:txBody>
                    <a:bodyPr/>
                    <a:lstStyle/>
                    <a:p>
                      <a:r>
                        <a:rPr lang="en-US" sz="1400" dirty="0"/>
                        <a:t>Age 65 or over and retired</a:t>
                      </a:r>
                    </a:p>
                  </a:txBody>
                  <a:tcPr marL="90531" marR="90531" marT="45266" marB="45266"/>
                </a:tc>
                <a:tc>
                  <a:txBody>
                    <a:bodyPr/>
                    <a:lstStyle/>
                    <a:p>
                      <a:r>
                        <a:rPr lang="en-US" sz="1400" dirty="0"/>
                        <a:t>All group sizes</a:t>
                      </a:r>
                    </a:p>
                  </a:txBody>
                  <a:tcPr marL="90531" marR="90531" marT="45266" marB="45266"/>
                </a:tc>
                <a:tc>
                  <a:txBody>
                    <a:bodyPr/>
                    <a:lstStyle/>
                    <a:p>
                      <a:r>
                        <a:rPr lang="en-US" sz="1400" dirty="0"/>
                        <a:t>Medicare</a:t>
                      </a:r>
                    </a:p>
                  </a:txBody>
                  <a:tcPr marL="90531" marR="90531" marT="45266" marB="45266"/>
                </a:tc>
                <a:tc>
                  <a:txBody>
                    <a:bodyPr/>
                    <a:lstStyle/>
                    <a:p>
                      <a:r>
                        <a:rPr lang="en-US" sz="1400" dirty="0"/>
                        <a:t>Retiree suffix</a:t>
                      </a:r>
                    </a:p>
                    <a:p>
                      <a:endParaRPr lang="en-US" sz="1400" dirty="0"/>
                    </a:p>
                  </a:txBody>
                  <a:tcPr marL="90531" marR="90531" marT="45266" marB="45266"/>
                </a:tc>
                <a:extLst>
                  <a:ext uri="{0D108BD9-81ED-4DB2-BD59-A6C34878D82A}">
                    <a16:rowId xmlns:a16="http://schemas.microsoft.com/office/drawing/2014/main" val="2513372338"/>
                  </a:ext>
                </a:extLst>
              </a:tr>
              <a:tr h="337984">
                <a:tc>
                  <a:txBody>
                    <a:bodyPr/>
                    <a:lstStyle/>
                    <a:p>
                      <a:r>
                        <a:rPr lang="en-US" sz="1400" dirty="0"/>
                        <a:t>Under age 65 and disabled</a:t>
                      </a:r>
                    </a:p>
                  </a:txBody>
                  <a:tcPr marL="90531" marR="90531" marT="45266" marB="45266"/>
                </a:tc>
                <a:tc>
                  <a:txBody>
                    <a:bodyPr/>
                    <a:lstStyle/>
                    <a:p>
                      <a:r>
                        <a:rPr lang="en-US" sz="1400" dirty="0"/>
                        <a:t>Less than 100 employees</a:t>
                      </a:r>
                    </a:p>
                  </a:txBody>
                  <a:tcPr marL="90531" marR="90531" marT="45266" marB="45266"/>
                </a:tc>
                <a:tc>
                  <a:txBody>
                    <a:bodyPr/>
                    <a:lstStyle/>
                    <a:p>
                      <a:r>
                        <a:rPr lang="en-US" sz="1400" dirty="0"/>
                        <a:t>Medicare</a:t>
                      </a:r>
                    </a:p>
                  </a:txBody>
                  <a:tcPr marL="90531" marR="90531" marT="45266" marB="45266"/>
                </a:tc>
                <a:tc>
                  <a:txBody>
                    <a:bodyPr/>
                    <a:lstStyle/>
                    <a:p>
                      <a:r>
                        <a:rPr lang="en-US" sz="1400" dirty="0"/>
                        <a:t>BCBSM</a:t>
                      </a:r>
                    </a:p>
                  </a:txBody>
                  <a:tcPr marL="90531" marR="90531" marT="45266" marB="45266"/>
                </a:tc>
                <a:extLst>
                  <a:ext uri="{0D108BD9-81ED-4DB2-BD59-A6C34878D82A}">
                    <a16:rowId xmlns:a16="http://schemas.microsoft.com/office/drawing/2014/main" val="1560298616"/>
                  </a:ext>
                </a:extLst>
              </a:tr>
              <a:tr h="368162">
                <a:tc>
                  <a:txBody>
                    <a:bodyPr/>
                    <a:lstStyle/>
                    <a:p>
                      <a:r>
                        <a:rPr lang="en-US" sz="1600" dirty="0"/>
                        <a:t>Under age 65 and disabled</a:t>
                      </a:r>
                    </a:p>
                  </a:txBody>
                  <a:tcPr marL="90531" marR="90531" marT="45266" marB="45266"/>
                </a:tc>
                <a:tc>
                  <a:txBody>
                    <a:bodyPr/>
                    <a:lstStyle/>
                    <a:p>
                      <a:r>
                        <a:rPr lang="en-US" sz="1600" dirty="0"/>
                        <a:t>100 or more employees</a:t>
                      </a:r>
                    </a:p>
                  </a:txBody>
                  <a:tcPr marL="90531" marR="90531" marT="45266" marB="45266"/>
                </a:tc>
                <a:tc>
                  <a:txBody>
                    <a:bodyPr/>
                    <a:lstStyle/>
                    <a:p>
                      <a:r>
                        <a:rPr lang="en-US" sz="1600" dirty="0"/>
                        <a:t>BCBSM/BCN</a:t>
                      </a:r>
                    </a:p>
                  </a:txBody>
                  <a:tcPr marL="90531" marR="90531" marT="45266" marB="45266"/>
                </a:tc>
                <a:tc>
                  <a:txBody>
                    <a:bodyPr/>
                    <a:lstStyle/>
                    <a:p>
                      <a:r>
                        <a:rPr lang="en-US" sz="1600" dirty="0"/>
                        <a:t>Medicare</a:t>
                      </a:r>
                    </a:p>
                  </a:txBody>
                  <a:tcPr marL="90531" marR="90531" marT="45266" marB="45266"/>
                </a:tc>
                <a:extLst>
                  <a:ext uri="{0D108BD9-81ED-4DB2-BD59-A6C34878D82A}">
                    <a16:rowId xmlns:a16="http://schemas.microsoft.com/office/drawing/2014/main" val="500900688"/>
                  </a:ext>
                </a:extLst>
              </a:tr>
              <a:tr h="1092413">
                <a:tc>
                  <a:txBody>
                    <a:bodyPr/>
                    <a:lstStyle/>
                    <a:p>
                      <a:r>
                        <a:rPr lang="en-US" sz="1600" dirty="0"/>
                        <a:t>End stage renal disease (ESRD)</a:t>
                      </a:r>
                    </a:p>
                  </a:txBody>
                  <a:tcPr marL="90531" marR="90531" marT="45266" marB="45266"/>
                </a:tc>
                <a:tc>
                  <a:txBody>
                    <a:bodyPr/>
                    <a:lstStyle/>
                    <a:p>
                      <a:r>
                        <a:rPr lang="en-US" sz="1600" dirty="0"/>
                        <a:t>All group sizes</a:t>
                      </a:r>
                    </a:p>
                  </a:txBody>
                  <a:tcPr marL="90531" marR="90531" marT="45266" marB="45266"/>
                </a:tc>
                <a:tc gridSpan="2">
                  <a:txBody>
                    <a:bodyPr/>
                    <a:lstStyle/>
                    <a:p>
                      <a:r>
                        <a:rPr lang="en-US" sz="1600" dirty="0"/>
                        <a:t>BCBSM/BCN primary for the first 30 months following the Medicare eligibility date due to permanent kidney failure. At the end of the 30-month coordination period, Medicare will become primary.</a:t>
                      </a:r>
                    </a:p>
                  </a:txBody>
                  <a:tcPr marL="90531" marR="90531" marT="45266" marB="45266"/>
                </a:tc>
                <a:tc hMerge="1">
                  <a:txBody>
                    <a:bodyPr/>
                    <a:lstStyle/>
                    <a:p>
                      <a:endParaRPr lang="en-US" sz="1600" dirty="0"/>
                    </a:p>
                  </a:txBody>
                  <a:tcPr/>
                </a:tc>
                <a:extLst>
                  <a:ext uri="{0D108BD9-81ED-4DB2-BD59-A6C34878D82A}">
                    <a16:rowId xmlns:a16="http://schemas.microsoft.com/office/drawing/2014/main" val="260853193"/>
                  </a:ext>
                </a:extLst>
              </a:tr>
              <a:tr h="850996">
                <a:tc>
                  <a:txBody>
                    <a:bodyPr/>
                    <a:lstStyle/>
                    <a:p>
                      <a:r>
                        <a:rPr lang="en-US" sz="1600" dirty="0"/>
                        <a:t>Over age 65 or disabled and covered by Medicare and COBRA</a:t>
                      </a:r>
                    </a:p>
                  </a:txBody>
                  <a:tcPr marL="90531" marR="90531" marT="45266" marB="45266"/>
                </a:tc>
                <a:tc>
                  <a:txBody>
                    <a:bodyPr/>
                    <a:lstStyle/>
                    <a:p>
                      <a:r>
                        <a:rPr lang="en-US" sz="1600" dirty="0"/>
                        <a:t>Not applicable</a:t>
                      </a:r>
                    </a:p>
                  </a:txBody>
                  <a:tcPr marL="90531" marR="90531" marT="45266" marB="45266"/>
                </a:tc>
                <a:tc>
                  <a:txBody>
                    <a:bodyPr/>
                    <a:lstStyle/>
                    <a:p>
                      <a:r>
                        <a:rPr lang="en-US" sz="1600" dirty="0"/>
                        <a:t>Medicare</a:t>
                      </a:r>
                    </a:p>
                  </a:txBody>
                  <a:tcPr marL="90531" marR="90531" marT="45266" marB="45266"/>
                </a:tc>
                <a:tc>
                  <a:txBody>
                    <a:bodyPr/>
                    <a:lstStyle/>
                    <a:p>
                      <a:r>
                        <a:rPr lang="en-US" sz="1600" dirty="0"/>
                        <a:t>COBRA coverage</a:t>
                      </a:r>
                    </a:p>
                  </a:txBody>
                  <a:tcPr marL="90531" marR="90531" marT="45266" marB="45266"/>
                </a:tc>
                <a:extLst>
                  <a:ext uri="{0D108BD9-81ED-4DB2-BD59-A6C34878D82A}">
                    <a16:rowId xmlns:a16="http://schemas.microsoft.com/office/drawing/2014/main" val="1745984203"/>
                  </a:ext>
                </a:extLst>
              </a:tr>
            </a:tbl>
          </a:graphicData>
        </a:graphic>
      </p:graphicFrame>
    </p:spTree>
    <p:extLst>
      <p:ext uri="{BB962C8B-B14F-4D97-AF65-F5344CB8AC3E}">
        <p14:creationId xmlns:p14="http://schemas.microsoft.com/office/powerpoint/2010/main" val="233246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1B2158-48D8-416C-AA93-1A0772EBC9C3}"/>
              </a:ext>
            </a:extLst>
          </p:cNvPr>
          <p:cNvSpPr>
            <a:spLocks noGrp="1"/>
          </p:cNvSpPr>
          <p:nvPr>
            <p:ph type="title"/>
          </p:nvPr>
        </p:nvSpPr>
        <p:spPr>
          <a:xfrm>
            <a:off x="930268" y="1181402"/>
            <a:ext cx="7637008" cy="968382"/>
          </a:xfrm>
        </p:spPr>
        <p:txBody>
          <a:bodyPr/>
          <a:lstStyle/>
          <a:p>
            <a:r>
              <a:rPr lang="en-US" dirty="0"/>
              <a:t>Late enrollment penalties</a:t>
            </a:r>
          </a:p>
        </p:txBody>
      </p:sp>
      <p:sp>
        <p:nvSpPr>
          <p:cNvPr id="5" name="Footer Placeholder 4">
            <a:extLst>
              <a:ext uri="{FF2B5EF4-FFF2-40B4-BE49-F238E27FC236}">
                <a16:creationId xmlns:a16="http://schemas.microsoft.com/office/drawing/2014/main" id="{9CC32D3F-BE25-431C-933D-5AF8D83C9D5E}"/>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F897F688-8E75-4FED-903F-C49DCD2A58EF}"/>
              </a:ext>
            </a:extLst>
          </p:cNvPr>
          <p:cNvSpPr>
            <a:spLocks noGrp="1"/>
          </p:cNvSpPr>
          <p:nvPr>
            <p:ph type="sldNum" sz="quarter" idx="12"/>
          </p:nvPr>
        </p:nvSpPr>
        <p:spPr/>
        <p:txBody>
          <a:bodyPr/>
          <a:lstStyle/>
          <a:p>
            <a:fld id="{E313472D-BFB5-4CCD-ACA0-2399B44D45C6}" type="slidenum">
              <a:rPr lang="en-US" smtClean="0"/>
              <a:pPr/>
              <a:t>43</a:t>
            </a:fld>
            <a:endParaRPr lang="en-US" sz="800" dirty="0"/>
          </a:p>
        </p:txBody>
      </p:sp>
      <p:pic>
        <p:nvPicPr>
          <p:cNvPr id="4" name="Graphic 3" descr="Alarm clock outline">
            <a:extLst>
              <a:ext uri="{FF2B5EF4-FFF2-40B4-BE49-F238E27FC236}">
                <a16:creationId xmlns:a16="http://schemas.microsoft.com/office/drawing/2014/main" id="{3FA48806-C777-4D56-B0EB-F145467853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0614" y="2334985"/>
            <a:ext cx="3450771" cy="3450771"/>
          </a:xfrm>
          <a:prstGeom prst="rect">
            <a:avLst/>
          </a:prstGeom>
        </p:spPr>
      </p:pic>
      <p:pic>
        <p:nvPicPr>
          <p:cNvPr id="9" name="Graphic 8" descr="Dollar outline">
            <a:extLst>
              <a:ext uri="{FF2B5EF4-FFF2-40B4-BE49-F238E27FC236}">
                <a16:creationId xmlns:a16="http://schemas.microsoft.com/office/drawing/2014/main" id="{C9AD7235-0A44-4D70-9846-4CE7E5290A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10329" y="2971800"/>
            <a:ext cx="914400" cy="914400"/>
          </a:xfrm>
          <a:prstGeom prst="rect">
            <a:avLst/>
          </a:prstGeom>
        </p:spPr>
      </p:pic>
      <p:pic>
        <p:nvPicPr>
          <p:cNvPr id="26" name="Graphic 25" descr="Dollar outline">
            <a:extLst>
              <a:ext uri="{FF2B5EF4-FFF2-40B4-BE49-F238E27FC236}">
                <a16:creationId xmlns:a16="http://schemas.microsoft.com/office/drawing/2014/main" id="{1F7D8DD2-D636-40F0-815B-3B10C36C98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9112" y="4891861"/>
            <a:ext cx="1286950" cy="1286950"/>
          </a:xfrm>
          <a:prstGeom prst="rect">
            <a:avLst/>
          </a:prstGeom>
        </p:spPr>
      </p:pic>
      <p:pic>
        <p:nvPicPr>
          <p:cNvPr id="27" name="Graphic 26" descr="Dollar outline">
            <a:extLst>
              <a:ext uri="{FF2B5EF4-FFF2-40B4-BE49-F238E27FC236}">
                <a16:creationId xmlns:a16="http://schemas.microsoft.com/office/drawing/2014/main" id="{CF5CCF0F-0D17-434D-8DAB-2C495AEBC8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5616" y="4154828"/>
            <a:ext cx="1332224" cy="1332224"/>
          </a:xfrm>
          <a:prstGeom prst="rect">
            <a:avLst/>
          </a:prstGeom>
        </p:spPr>
      </p:pic>
      <p:pic>
        <p:nvPicPr>
          <p:cNvPr id="28" name="Graphic 27" descr="Dollar outline">
            <a:extLst>
              <a:ext uri="{FF2B5EF4-FFF2-40B4-BE49-F238E27FC236}">
                <a16:creationId xmlns:a16="http://schemas.microsoft.com/office/drawing/2014/main" id="{CB894AFD-1351-45DC-9D32-E324A74AC5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79100" y="4164171"/>
            <a:ext cx="914400" cy="914400"/>
          </a:xfrm>
          <a:prstGeom prst="rect">
            <a:avLst/>
          </a:prstGeom>
        </p:spPr>
      </p:pic>
      <p:pic>
        <p:nvPicPr>
          <p:cNvPr id="29" name="Graphic 28" descr="Dollar outline">
            <a:extLst>
              <a:ext uri="{FF2B5EF4-FFF2-40B4-BE49-F238E27FC236}">
                <a16:creationId xmlns:a16="http://schemas.microsoft.com/office/drawing/2014/main" id="{AA955D0E-5372-4752-9918-445FFD68A9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770" y="2838898"/>
            <a:ext cx="1286950" cy="1286950"/>
          </a:xfrm>
          <a:prstGeom prst="rect">
            <a:avLst/>
          </a:prstGeom>
        </p:spPr>
      </p:pic>
      <p:pic>
        <p:nvPicPr>
          <p:cNvPr id="30" name="Graphic 29" descr="Dollar outline">
            <a:extLst>
              <a:ext uri="{FF2B5EF4-FFF2-40B4-BE49-F238E27FC236}">
                <a16:creationId xmlns:a16="http://schemas.microsoft.com/office/drawing/2014/main" id="{2E2EF8AF-7AA0-4532-8D26-BF80EC539E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3664" y="3219183"/>
            <a:ext cx="1072243" cy="1072243"/>
          </a:xfrm>
          <a:prstGeom prst="rect">
            <a:avLst/>
          </a:prstGeom>
        </p:spPr>
      </p:pic>
      <p:pic>
        <p:nvPicPr>
          <p:cNvPr id="12" name="Graphic 11" descr="Dollar outline">
            <a:extLst>
              <a:ext uri="{FF2B5EF4-FFF2-40B4-BE49-F238E27FC236}">
                <a16:creationId xmlns:a16="http://schemas.microsoft.com/office/drawing/2014/main" id="{C2B9A0EF-2EFA-4B01-A269-1CE3316F7C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94661" y="2703172"/>
            <a:ext cx="1133565" cy="1133565"/>
          </a:xfrm>
          <a:prstGeom prst="rect">
            <a:avLst/>
          </a:prstGeom>
        </p:spPr>
      </p:pic>
      <p:sp>
        <p:nvSpPr>
          <p:cNvPr id="2" name="TextBox 1">
            <a:extLst>
              <a:ext uri="{FF2B5EF4-FFF2-40B4-BE49-F238E27FC236}">
                <a16:creationId xmlns:a16="http://schemas.microsoft.com/office/drawing/2014/main" id="{8D58AF61-16CA-473A-ACA4-D696A0062C98}"/>
              </a:ext>
            </a:extLst>
          </p:cNvPr>
          <p:cNvSpPr txBox="1"/>
          <p:nvPr/>
        </p:nvSpPr>
        <p:spPr>
          <a:xfrm>
            <a:off x="4655169" y="5568916"/>
            <a:ext cx="3116109" cy="461665"/>
          </a:xfrm>
          <a:prstGeom prst="rect">
            <a:avLst/>
          </a:prstGeom>
          <a:noFill/>
        </p:spPr>
        <p:txBody>
          <a:bodyPr wrap="none" rtlCol="0">
            <a:spAutoFit/>
          </a:bodyPr>
          <a:lstStyle/>
          <a:p>
            <a:r>
              <a:rPr lang="en-US" sz="2400" b="1" dirty="0">
                <a:solidFill>
                  <a:schemeClr val="bg1"/>
                </a:solidFill>
              </a:rPr>
              <a:t>Part B LEP = 10 percent</a:t>
            </a:r>
          </a:p>
        </p:txBody>
      </p:sp>
      <p:sp>
        <p:nvSpPr>
          <p:cNvPr id="7" name="TextBox 6">
            <a:extLst>
              <a:ext uri="{FF2B5EF4-FFF2-40B4-BE49-F238E27FC236}">
                <a16:creationId xmlns:a16="http://schemas.microsoft.com/office/drawing/2014/main" id="{2503524E-9C07-4B77-ABA4-A91550B7AC2D}"/>
              </a:ext>
            </a:extLst>
          </p:cNvPr>
          <p:cNvSpPr txBox="1"/>
          <p:nvPr/>
        </p:nvSpPr>
        <p:spPr>
          <a:xfrm>
            <a:off x="4722494" y="5568915"/>
            <a:ext cx="2981457" cy="461665"/>
          </a:xfrm>
          <a:prstGeom prst="rect">
            <a:avLst/>
          </a:prstGeom>
          <a:noFill/>
        </p:spPr>
        <p:txBody>
          <a:bodyPr wrap="none" rtlCol="0">
            <a:spAutoFit/>
          </a:bodyPr>
          <a:lstStyle/>
          <a:p>
            <a:r>
              <a:rPr lang="en-US" sz="2400" b="1" dirty="0">
                <a:solidFill>
                  <a:schemeClr val="bg1"/>
                </a:solidFill>
              </a:rPr>
              <a:t>Part D LEP = 1 percent</a:t>
            </a:r>
          </a:p>
        </p:txBody>
      </p:sp>
    </p:spTree>
    <p:extLst>
      <p:ext uri="{BB962C8B-B14F-4D97-AF65-F5344CB8AC3E}">
        <p14:creationId xmlns:p14="http://schemas.microsoft.com/office/powerpoint/2010/main" val="161229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528"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anim calcmode="lin" valueType="num">
                                      <p:cBhvr>
                                        <p:cTn id="25" dur="500" fill="hold"/>
                                        <p:tgtEl>
                                          <p:spTgt spid="26"/>
                                        </p:tgtEl>
                                        <p:attrNameLst>
                                          <p:attrName>ppt_x</p:attrName>
                                        </p:attrNameLst>
                                      </p:cBhvr>
                                      <p:tavLst>
                                        <p:tav tm="0">
                                          <p:val>
                                            <p:fltVal val="0.5"/>
                                          </p:val>
                                        </p:tav>
                                        <p:tav tm="100000">
                                          <p:val>
                                            <p:strVal val="#ppt_x"/>
                                          </p:val>
                                        </p:tav>
                                      </p:tavLst>
                                    </p:anim>
                                    <p:anim calcmode="lin" valueType="num">
                                      <p:cBhvr>
                                        <p:cTn id="26" dur="500" fill="hold"/>
                                        <p:tgtEl>
                                          <p:spTgt spid="26"/>
                                        </p:tgtEl>
                                        <p:attrNameLst>
                                          <p:attrName>ppt_y</p:attrName>
                                        </p:attrNameLst>
                                      </p:cBhvr>
                                      <p:tavLst>
                                        <p:tav tm="0">
                                          <p:val>
                                            <p:fltVal val="0.5"/>
                                          </p:val>
                                        </p:tav>
                                        <p:tav tm="100000">
                                          <p:val>
                                            <p:strVal val="#ppt_y"/>
                                          </p:val>
                                        </p:tav>
                                      </p:tavLst>
                                    </p:anim>
                                  </p:childTnLst>
                                </p:cTn>
                              </p:par>
                            </p:childTnLst>
                          </p:cTn>
                        </p:par>
                        <p:par>
                          <p:cTn id="27" fill="hold">
                            <p:stCondLst>
                              <p:cond delay="1000"/>
                            </p:stCondLst>
                            <p:childTnLst>
                              <p:par>
                                <p:cTn id="28" presetID="53" presetClass="entr" presetSubtype="52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fltVal val="0.5"/>
                                          </p:val>
                                        </p:tav>
                                        <p:tav tm="100000">
                                          <p:val>
                                            <p:strVal val="#ppt_x"/>
                                          </p:val>
                                        </p:tav>
                                      </p:tavLst>
                                    </p:anim>
                                    <p:anim calcmode="lin" valueType="num">
                                      <p:cBhvr>
                                        <p:cTn id="34" dur="500" fill="hold"/>
                                        <p:tgtEl>
                                          <p:spTgt spid="28"/>
                                        </p:tgtEl>
                                        <p:attrNameLst>
                                          <p:attrName>ppt_y</p:attrName>
                                        </p:attrNameLst>
                                      </p:cBhvr>
                                      <p:tavLst>
                                        <p:tav tm="0">
                                          <p:val>
                                            <p:fltVal val="0.5"/>
                                          </p:val>
                                        </p:tav>
                                        <p:tav tm="100000">
                                          <p:val>
                                            <p:strVal val="#ppt_y"/>
                                          </p:val>
                                        </p:tav>
                                      </p:tavLst>
                                    </p:anim>
                                  </p:childTnLst>
                                </p:cTn>
                              </p:par>
                            </p:childTnLst>
                          </p:cTn>
                        </p:par>
                        <p:par>
                          <p:cTn id="35" fill="hold">
                            <p:stCondLst>
                              <p:cond delay="1500"/>
                            </p:stCondLst>
                            <p:childTnLst>
                              <p:par>
                                <p:cTn id="36" presetID="53" presetClass="entr" presetSubtype="52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anim calcmode="lin" valueType="num">
                                      <p:cBhvr>
                                        <p:cTn id="41" dur="500" fill="hold"/>
                                        <p:tgtEl>
                                          <p:spTgt spid="29"/>
                                        </p:tgtEl>
                                        <p:attrNameLst>
                                          <p:attrName>ppt_x</p:attrName>
                                        </p:attrNameLst>
                                      </p:cBhvr>
                                      <p:tavLst>
                                        <p:tav tm="0">
                                          <p:val>
                                            <p:fltVal val="0.5"/>
                                          </p:val>
                                        </p:tav>
                                        <p:tav tm="100000">
                                          <p:val>
                                            <p:strVal val="#ppt_x"/>
                                          </p:val>
                                        </p:tav>
                                      </p:tavLst>
                                    </p:anim>
                                    <p:anim calcmode="lin" valueType="num">
                                      <p:cBhvr>
                                        <p:cTn id="42" dur="500" fill="hold"/>
                                        <p:tgtEl>
                                          <p:spTgt spid="29"/>
                                        </p:tgtEl>
                                        <p:attrNameLst>
                                          <p:attrName>ppt_y</p:attrName>
                                        </p:attrNameLst>
                                      </p:cBhvr>
                                      <p:tavLst>
                                        <p:tav tm="0">
                                          <p:val>
                                            <p:fltVal val="0.5"/>
                                          </p:val>
                                        </p:tav>
                                        <p:tav tm="100000">
                                          <p:val>
                                            <p:strVal val="#ppt_y"/>
                                          </p:val>
                                        </p:tav>
                                      </p:tavLst>
                                    </p:anim>
                                  </p:childTnLst>
                                </p:cTn>
                              </p:par>
                            </p:childTnLst>
                          </p:cTn>
                        </p:par>
                        <p:par>
                          <p:cTn id="43" fill="hold">
                            <p:stCondLst>
                              <p:cond delay="2000"/>
                            </p:stCondLst>
                            <p:childTnLst>
                              <p:par>
                                <p:cTn id="44" presetID="53" presetClass="entr" presetSubtype="528"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fltVal val="0.5"/>
                                          </p:val>
                                        </p:tav>
                                        <p:tav tm="100000">
                                          <p:val>
                                            <p:strVal val="#ppt_y"/>
                                          </p:val>
                                        </p:tav>
                                      </p:tavLst>
                                    </p:anim>
                                  </p:childTnLst>
                                </p:cTn>
                              </p:par>
                            </p:childTnLst>
                          </p:cTn>
                        </p:par>
                        <p:par>
                          <p:cTn id="51" fill="hold">
                            <p:stCondLst>
                              <p:cond delay="2500"/>
                            </p:stCondLst>
                            <p:childTnLst>
                              <p:par>
                                <p:cTn id="52" presetID="53" presetClass="entr" presetSubtype="528"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anim calcmode="lin" valueType="num">
                                      <p:cBhvr>
                                        <p:cTn id="57" dur="500" fill="hold"/>
                                        <p:tgtEl>
                                          <p:spTgt spid="30"/>
                                        </p:tgtEl>
                                        <p:attrNameLst>
                                          <p:attrName>ppt_x</p:attrName>
                                        </p:attrNameLst>
                                      </p:cBhvr>
                                      <p:tavLst>
                                        <p:tav tm="0">
                                          <p:val>
                                            <p:fltVal val="0.5"/>
                                          </p:val>
                                        </p:tav>
                                        <p:tav tm="100000">
                                          <p:val>
                                            <p:strVal val="#ppt_x"/>
                                          </p:val>
                                        </p:tav>
                                      </p:tavLst>
                                    </p:anim>
                                    <p:anim calcmode="lin" valueType="num">
                                      <p:cBhvr>
                                        <p:cTn id="58" dur="500" fill="hold"/>
                                        <p:tgtEl>
                                          <p:spTgt spid="30"/>
                                        </p:tgtEl>
                                        <p:attrNameLst>
                                          <p:attrName>ppt_y</p:attrName>
                                        </p:attrNameLst>
                                      </p:cBhvr>
                                      <p:tavLst>
                                        <p:tav tm="0">
                                          <p:val>
                                            <p:fltVal val="0.5"/>
                                          </p:val>
                                        </p:tav>
                                        <p:tav tm="100000">
                                          <p:val>
                                            <p:strVal val="#ppt_y"/>
                                          </p:val>
                                        </p:tav>
                                      </p:tavLst>
                                    </p:anim>
                                  </p:childTnLst>
                                </p:cTn>
                              </p:par>
                            </p:childTnLst>
                          </p:cTn>
                        </p:par>
                        <p:par>
                          <p:cTn id="59" fill="hold">
                            <p:stCondLst>
                              <p:cond delay="3000"/>
                            </p:stCondLst>
                            <p:childTnLst>
                              <p:par>
                                <p:cTn id="60" presetID="53" presetClass="entr" presetSubtype="528"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anim calcmode="lin" valueType="num">
                                      <p:cBhvr>
                                        <p:cTn id="65" dur="500" fill="hold"/>
                                        <p:tgtEl>
                                          <p:spTgt spid="12"/>
                                        </p:tgtEl>
                                        <p:attrNameLst>
                                          <p:attrName>ppt_x</p:attrName>
                                        </p:attrNameLst>
                                      </p:cBhvr>
                                      <p:tavLst>
                                        <p:tav tm="0">
                                          <p:val>
                                            <p:fltVal val="0.5"/>
                                          </p:val>
                                        </p:tav>
                                        <p:tav tm="100000">
                                          <p:val>
                                            <p:strVal val="#ppt_x"/>
                                          </p:val>
                                        </p:tav>
                                      </p:tavLst>
                                    </p:anim>
                                    <p:anim calcmode="lin" valueType="num">
                                      <p:cBhvr>
                                        <p:cTn id="66"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xit" presetSubtype="0" fill="hold" grpId="1" nodeType="clickEffect">
                                  <p:stCondLst>
                                    <p:cond delay="0"/>
                                  </p:stCondLst>
                                  <p:childTnLst>
                                    <p:animEffect transition="out" filter="fade">
                                      <p:cBhvr>
                                        <p:cTn id="77" dur="1000"/>
                                        <p:tgtEl>
                                          <p:spTgt spid="2"/>
                                        </p:tgtEl>
                                      </p:cBhvr>
                                    </p:animEffect>
                                    <p:anim calcmode="lin" valueType="num">
                                      <p:cBhvr>
                                        <p:cTn id="78" dur="1000"/>
                                        <p:tgtEl>
                                          <p:spTgt spid="2"/>
                                        </p:tgtEl>
                                        <p:attrNameLst>
                                          <p:attrName>ppt_x</p:attrName>
                                        </p:attrNameLst>
                                      </p:cBhvr>
                                      <p:tavLst>
                                        <p:tav tm="0">
                                          <p:val>
                                            <p:strVal val="ppt_x"/>
                                          </p:val>
                                        </p:tav>
                                        <p:tav tm="100000">
                                          <p:val>
                                            <p:strVal val="ppt_x"/>
                                          </p:val>
                                        </p:tav>
                                      </p:tavLst>
                                    </p:anim>
                                    <p:anim calcmode="lin" valueType="num">
                                      <p:cBhvr>
                                        <p:cTn id="79" dur="1000"/>
                                        <p:tgtEl>
                                          <p:spTgt spid="2"/>
                                        </p:tgtEl>
                                        <p:attrNameLst>
                                          <p:attrName>ppt_y</p:attrName>
                                        </p:attrNameLst>
                                      </p:cBhvr>
                                      <p:tavLst>
                                        <p:tav tm="0">
                                          <p:val>
                                            <p:strVal val="ppt_y"/>
                                          </p:val>
                                        </p:tav>
                                        <p:tav tm="100000">
                                          <p:val>
                                            <p:strVal val="ppt_y+.1"/>
                                          </p:val>
                                        </p:tav>
                                      </p:tavLst>
                                    </p:anim>
                                    <p:set>
                                      <p:cBhvr>
                                        <p:cTn id="80" dur="1" fill="hold">
                                          <p:stCondLst>
                                            <p:cond delay="999"/>
                                          </p:stCondLst>
                                        </p:cTn>
                                        <p:tgtEl>
                                          <p:spTgt spid="2"/>
                                        </p:tgtEl>
                                        <p:attrNameLst>
                                          <p:attrName>style.visibility</p:attrName>
                                        </p:attrNameLst>
                                      </p:cBhvr>
                                      <p:to>
                                        <p:strVal val="hidden"/>
                                      </p:to>
                                    </p:set>
                                  </p:childTnLst>
                                </p:cTn>
                              </p:par>
                            </p:childTnLst>
                          </p:cTn>
                        </p:par>
                        <p:par>
                          <p:cTn id="81" fill="hold">
                            <p:stCondLst>
                              <p:cond delay="1000"/>
                            </p:stCondLst>
                            <p:childTnLst>
                              <p:par>
                                <p:cTn id="82" presetID="42" presetClass="entr" presetSubtype="0"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xit" presetSubtype="0" fill="hold" grpId="1" nodeType="clickEffect">
                                  <p:stCondLst>
                                    <p:cond delay="0"/>
                                  </p:stCondLst>
                                  <p:childTnLst>
                                    <p:animEffect transition="out" filter="fade">
                                      <p:cBhvr>
                                        <p:cTn id="90" dur="1000"/>
                                        <p:tgtEl>
                                          <p:spTgt spid="7"/>
                                        </p:tgtEl>
                                      </p:cBhvr>
                                    </p:animEffect>
                                    <p:anim calcmode="lin" valueType="num">
                                      <p:cBhvr>
                                        <p:cTn id="91" dur="1000"/>
                                        <p:tgtEl>
                                          <p:spTgt spid="7"/>
                                        </p:tgtEl>
                                        <p:attrNameLst>
                                          <p:attrName>ppt_x</p:attrName>
                                        </p:attrNameLst>
                                      </p:cBhvr>
                                      <p:tavLst>
                                        <p:tav tm="0">
                                          <p:val>
                                            <p:strVal val="ppt_x"/>
                                          </p:val>
                                        </p:tav>
                                        <p:tav tm="100000">
                                          <p:val>
                                            <p:strVal val="ppt_x"/>
                                          </p:val>
                                        </p:tav>
                                      </p:tavLst>
                                    </p:anim>
                                    <p:anim calcmode="lin" valueType="num">
                                      <p:cBhvr>
                                        <p:cTn id="92" dur="1000"/>
                                        <p:tgtEl>
                                          <p:spTgt spid="7"/>
                                        </p:tgtEl>
                                        <p:attrNameLst>
                                          <p:attrName>ppt_y</p:attrName>
                                        </p:attrNameLst>
                                      </p:cBhvr>
                                      <p:tavLst>
                                        <p:tav tm="0">
                                          <p:val>
                                            <p:strVal val="ppt_y"/>
                                          </p:val>
                                        </p:tav>
                                        <p:tav tm="100000">
                                          <p:val>
                                            <p:strVal val="ppt_y+.1"/>
                                          </p:val>
                                        </p:tav>
                                      </p:tavLst>
                                    </p:anim>
                                    <p:set>
                                      <p:cBhvr>
                                        <p:cTn id="93" dur="1" fill="hold">
                                          <p:stCondLst>
                                            <p:cond delay="999"/>
                                          </p:stCondLst>
                                        </p:cTn>
                                        <p:tgtEl>
                                          <p:spTgt spid="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9"/>
                                        </p:tgtEl>
                                        <p:attrNameLst>
                                          <p:attrName>ppt_x</p:attrName>
                                        </p:attrNameLst>
                                      </p:cBhvr>
                                      <p:tavLst>
                                        <p:tav tm="0">
                                          <p:val>
                                            <p:strVal val="ppt_x"/>
                                          </p:val>
                                        </p:tav>
                                        <p:tav tm="100000">
                                          <p:val>
                                            <p:strVal val="ppt_x"/>
                                          </p:val>
                                        </p:tav>
                                      </p:tavLst>
                                    </p:anim>
                                    <p:anim calcmode="lin" valueType="num">
                                      <p:cBhvr additive="base">
                                        <p:cTn id="98" dur="500"/>
                                        <p:tgtEl>
                                          <p:spTgt spid="9"/>
                                        </p:tgtEl>
                                        <p:attrNameLst>
                                          <p:attrName>ppt_y</p:attrName>
                                        </p:attrNameLst>
                                      </p:cBhvr>
                                      <p:tavLst>
                                        <p:tav tm="0">
                                          <p:val>
                                            <p:strVal val="ppt_y"/>
                                          </p:val>
                                        </p:tav>
                                        <p:tav tm="100000">
                                          <p:val>
                                            <p:strVal val="1+ppt_h/2"/>
                                          </p:val>
                                        </p:tav>
                                      </p:tavLst>
                                    </p:anim>
                                    <p:set>
                                      <p:cBhvr>
                                        <p:cTn id="99" dur="1" fill="hold">
                                          <p:stCondLst>
                                            <p:cond delay="499"/>
                                          </p:stCondLst>
                                        </p:cTn>
                                        <p:tgtEl>
                                          <p:spTgt spid="9"/>
                                        </p:tgtEl>
                                        <p:attrNameLst>
                                          <p:attrName>style.visibility</p:attrName>
                                        </p:attrNameLst>
                                      </p:cBhvr>
                                      <p:to>
                                        <p:strVal val="hidden"/>
                                      </p:to>
                                    </p:set>
                                  </p:childTnLst>
                                </p:cTn>
                              </p:par>
                              <p:par>
                                <p:cTn id="100" presetID="2" presetClass="exit" presetSubtype="4" fill="hold" nodeType="withEffect">
                                  <p:stCondLst>
                                    <p:cond delay="0"/>
                                  </p:stCondLst>
                                  <p:childTnLst>
                                    <p:anim calcmode="lin" valueType="num">
                                      <p:cBhvr additive="base">
                                        <p:cTn id="101" dur="500"/>
                                        <p:tgtEl>
                                          <p:spTgt spid="26"/>
                                        </p:tgtEl>
                                        <p:attrNameLst>
                                          <p:attrName>ppt_x</p:attrName>
                                        </p:attrNameLst>
                                      </p:cBhvr>
                                      <p:tavLst>
                                        <p:tav tm="0">
                                          <p:val>
                                            <p:strVal val="ppt_x"/>
                                          </p:val>
                                        </p:tav>
                                        <p:tav tm="100000">
                                          <p:val>
                                            <p:strVal val="ppt_x"/>
                                          </p:val>
                                        </p:tav>
                                      </p:tavLst>
                                    </p:anim>
                                    <p:anim calcmode="lin" valueType="num">
                                      <p:cBhvr additive="base">
                                        <p:cTn id="102" dur="500"/>
                                        <p:tgtEl>
                                          <p:spTgt spid="26"/>
                                        </p:tgtEl>
                                        <p:attrNameLst>
                                          <p:attrName>ppt_y</p:attrName>
                                        </p:attrNameLst>
                                      </p:cBhvr>
                                      <p:tavLst>
                                        <p:tav tm="0">
                                          <p:val>
                                            <p:strVal val="ppt_y"/>
                                          </p:val>
                                        </p:tav>
                                        <p:tav tm="100000">
                                          <p:val>
                                            <p:strVal val="1+ppt_h/2"/>
                                          </p:val>
                                        </p:tav>
                                      </p:tavLst>
                                    </p:anim>
                                    <p:set>
                                      <p:cBhvr>
                                        <p:cTn id="103" dur="1" fill="hold">
                                          <p:stCondLst>
                                            <p:cond delay="499"/>
                                          </p:stCondLst>
                                        </p:cTn>
                                        <p:tgtEl>
                                          <p:spTgt spid="26"/>
                                        </p:tgtEl>
                                        <p:attrNameLst>
                                          <p:attrName>style.visibility</p:attrName>
                                        </p:attrNameLst>
                                      </p:cBhvr>
                                      <p:to>
                                        <p:strVal val="hidden"/>
                                      </p:to>
                                    </p:set>
                                  </p:childTnLst>
                                </p:cTn>
                              </p:par>
                              <p:par>
                                <p:cTn id="104" presetID="2" presetClass="exit" presetSubtype="4" fill="hold" nodeType="withEffect">
                                  <p:stCondLst>
                                    <p:cond delay="0"/>
                                  </p:stCondLst>
                                  <p:childTnLst>
                                    <p:anim calcmode="lin" valueType="num">
                                      <p:cBhvr additive="base">
                                        <p:cTn id="105" dur="500"/>
                                        <p:tgtEl>
                                          <p:spTgt spid="28"/>
                                        </p:tgtEl>
                                        <p:attrNameLst>
                                          <p:attrName>ppt_x</p:attrName>
                                        </p:attrNameLst>
                                      </p:cBhvr>
                                      <p:tavLst>
                                        <p:tav tm="0">
                                          <p:val>
                                            <p:strVal val="ppt_x"/>
                                          </p:val>
                                        </p:tav>
                                        <p:tav tm="100000">
                                          <p:val>
                                            <p:strVal val="ppt_x"/>
                                          </p:val>
                                        </p:tav>
                                      </p:tavLst>
                                    </p:anim>
                                    <p:anim calcmode="lin" valueType="num">
                                      <p:cBhvr additive="base">
                                        <p:cTn id="106" dur="500"/>
                                        <p:tgtEl>
                                          <p:spTgt spid="28"/>
                                        </p:tgtEl>
                                        <p:attrNameLst>
                                          <p:attrName>ppt_y</p:attrName>
                                        </p:attrNameLst>
                                      </p:cBhvr>
                                      <p:tavLst>
                                        <p:tav tm="0">
                                          <p:val>
                                            <p:strVal val="ppt_y"/>
                                          </p:val>
                                        </p:tav>
                                        <p:tav tm="100000">
                                          <p:val>
                                            <p:strVal val="1+ppt_h/2"/>
                                          </p:val>
                                        </p:tav>
                                      </p:tavLst>
                                    </p:anim>
                                    <p:set>
                                      <p:cBhvr>
                                        <p:cTn id="107" dur="1" fill="hold">
                                          <p:stCondLst>
                                            <p:cond delay="499"/>
                                          </p:stCondLst>
                                        </p:cTn>
                                        <p:tgtEl>
                                          <p:spTgt spid="28"/>
                                        </p:tgtEl>
                                        <p:attrNameLst>
                                          <p:attrName>style.visibility</p:attrName>
                                        </p:attrNameLst>
                                      </p:cBhvr>
                                      <p:to>
                                        <p:strVal val="hidden"/>
                                      </p:to>
                                    </p:set>
                                  </p:childTnLst>
                                </p:cTn>
                              </p:par>
                              <p:par>
                                <p:cTn id="108" presetID="2" presetClass="exit" presetSubtype="4" fill="hold" nodeType="withEffect">
                                  <p:stCondLst>
                                    <p:cond delay="0"/>
                                  </p:stCondLst>
                                  <p:childTnLst>
                                    <p:anim calcmode="lin" valueType="num">
                                      <p:cBhvr additive="base">
                                        <p:cTn id="109" dur="500"/>
                                        <p:tgtEl>
                                          <p:spTgt spid="29"/>
                                        </p:tgtEl>
                                        <p:attrNameLst>
                                          <p:attrName>ppt_x</p:attrName>
                                        </p:attrNameLst>
                                      </p:cBhvr>
                                      <p:tavLst>
                                        <p:tav tm="0">
                                          <p:val>
                                            <p:strVal val="ppt_x"/>
                                          </p:val>
                                        </p:tav>
                                        <p:tav tm="100000">
                                          <p:val>
                                            <p:strVal val="ppt_x"/>
                                          </p:val>
                                        </p:tav>
                                      </p:tavLst>
                                    </p:anim>
                                    <p:anim calcmode="lin" valueType="num">
                                      <p:cBhvr additive="base">
                                        <p:cTn id="110" dur="500"/>
                                        <p:tgtEl>
                                          <p:spTgt spid="29"/>
                                        </p:tgtEl>
                                        <p:attrNameLst>
                                          <p:attrName>ppt_y</p:attrName>
                                        </p:attrNameLst>
                                      </p:cBhvr>
                                      <p:tavLst>
                                        <p:tav tm="0">
                                          <p:val>
                                            <p:strVal val="ppt_y"/>
                                          </p:val>
                                        </p:tav>
                                        <p:tav tm="100000">
                                          <p:val>
                                            <p:strVal val="1+ppt_h/2"/>
                                          </p:val>
                                        </p:tav>
                                      </p:tavLst>
                                    </p:anim>
                                    <p:set>
                                      <p:cBhvr>
                                        <p:cTn id="111" dur="1" fill="hold">
                                          <p:stCondLst>
                                            <p:cond delay="499"/>
                                          </p:stCondLst>
                                        </p:cTn>
                                        <p:tgtEl>
                                          <p:spTgt spid="29"/>
                                        </p:tgtEl>
                                        <p:attrNameLst>
                                          <p:attrName>style.visibility</p:attrName>
                                        </p:attrNameLst>
                                      </p:cBhvr>
                                      <p:to>
                                        <p:strVal val="hidden"/>
                                      </p:to>
                                    </p:set>
                                  </p:childTnLst>
                                </p:cTn>
                              </p:par>
                              <p:par>
                                <p:cTn id="112" presetID="2" presetClass="exit" presetSubtype="4" fill="hold" nodeType="withEffect">
                                  <p:stCondLst>
                                    <p:cond delay="0"/>
                                  </p:stCondLst>
                                  <p:childTnLst>
                                    <p:anim calcmode="lin" valueType="num">
                                      <p:cBhvr additive="base">
                                        <p:cTn id="113" dur="500"/>
                                        <p:tgtEl>
                                          <p:spTgt spid="27"/>
                                        </p:tgtEl>
                                        <p:attrNameLst>
                                          <p:attrName>ppt_x</p:attrName>
                                        </p:attrNameLst>
                                      </p:cBhvr>
                                      <p:tavLst>
                                        <p:tav tm="0">
                                          <p:val>
                                            <p:strVal val="ppt_x"/>
                                          </p:val>
                                        </p:tav>
                                        <p:tav tm="100000">
                                          <p:val>
                                            <p:strVal val="ppt_x"/>
                                          </p:val>
                                        </p:tav>
                                      </p:tavLst>
                                    </p:anim>
                                    <p:anim calcmode="lin" valueType="num">
                                      <p:cBhvr additive="base">
                                        <p:cTn id="114" dur="500"/>
                                        <p:tgtEl>
                                          <p:spTgt spid="27"/>
                                        </p:tgtEl>
                                        <p:attrNameLst>
                                          <p:attrName>ppt_y</p:attrName>
                                        </p:attrNameLst>
                                      </p:cBhvr>
                                      <p:tavLst>
                                        <p:tav tm="0">
                                          <p:val>
                                            <p:strVal val="ppt_y"/>
                                          </p:val>
                                        </p:tav>
                                        <p:tav tm="100000">
                                          <p:val>
                                            <p:strVal val="1+ppt_h/2"/>
                                          </p:val>
                                        </p:tav>
                                      </p:tavLst>
                                    </p:anim>
                                    <p:set>
                                      <p:cBhvr>
                                        <p:cTn id="115" dur="1" fill="hold">
                                          <p:stCondLst>
                                            <p:cond delay="499"/>
                                          </p:stCondLst>
                                        </p:cTn>
                                        <p:tgtEl>
                                          <p:spTgt spid="27"/>
                                        </p:tgtEl>
                                        <p:attrNameLst>
                                          <p:attrName>style.visibility</p:attrName>
                                        </p:attrNameLst>
                                      </p:cBhvr>
                                      <p:to>
                                        <p:strVal val="hidden"/>
                                      </p:to>
                                    </p:set>
                                  </p:childTnLst>
                                </p:cTn>
                              </p:par>
                              <p:par>
                                <p:cTn id="116" presetID="2" presetClass="exit" presetSubtype="4" fill="hold" nodeType="withEffect">
                                  <p:stCondLst>
                                    <p:cond delay="0"/>
                                  </p:stCondLst>
                                  <p:childTnLst>
                                    <p:anim calcmode="lin" valueType="num">
                                      <p:cBhvr additive="base">
                                        <p:cTn id="117" dur="500"/>
                                        <p:tgtEl>
                                          <p:spTgt spid="30"/>
                                        </p:tgtEl>
                                        <p:attrNameLst>
                                          <p:attrName>ppt_x</p:attrName>
                                        </p:attrNameLst>
                                      </p:cBhvr>
                                      <p:tavLst>
                                        <p:tav tm="0">
                                          <p:val>
                                            <p:strVal val="ppt_x"/>
                                          </p:val>
                                        </p:tav>
                                        <p:tav tm="100000">
                                          <p:val>
                                            <p:strVal val="ppt_x"/>
                                          </p:val>
                                        </p:tav>
                                      </p:tavLst>
                                    </p:anim>
                                    <p:anim calcmode="lin" valueType="num">
                                      <p:cBhvr additive="base">
                                        <p:cTn id="118" dur="500"/>
                                        <p:tgtEl>
                                          <p:spTgt spid="30"/>
                                        </p:tgtEl>
                                        <p:attrNameLst>
                                          <p:attrName>ppt_y</p:attrName>
                                        </p:attrNameLst>
                                      </p:cBhvr>
                                      <p:tavLst>
                                        <p:tav tm="0">
                                          <p:val>
                                            <p:strVal val="ppt_y"/>
                                          </p:val>
                                        </p:tav>
                                        <p:tav tm="100000">
                                          <p:val>
                                            <p:strVal val="1+ppt_h/2"/>
                                          </p:val>
                                        </p:tav>
                                      </p:tavLst>
                                    </p:anim>
                                    <p:set>
                                      <p:cBhvr>
                                        <p:cTn id="119" dur="1" fill="hold">
                                          <p:stCondLst>
                                            <p:cond delay="499"/>
                                          </p:stCondLst>
                                        </p:cTn>
                                        <p:tgtEl>
                                          <p:spTgt spid="30"/>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2"/>
                                        </p:tgtEl>
                                        <p:attrNameLst>
                                          <p:attrName>ppt_x</p:attrName>
                                        </p:attrNameLst>
                                      </p:cBhvr>
                                      <p:tavLst>
                                        <p:tav tm="0">
                                          <p:val>
                                            <p:strVal val="ppt_x"/>
                                          </p:val>
                                        </p:tav>
                                        <p:tav tm="100000">
                                          <p:val>
                                            <p:strVal val="ppt_x"/>
                                          </p:val>
                                        </p:tav>
                                      </p:tavLst>
                                    </p:anim>
                                    <p:anim calcmode="lin" valueType="num">
                                      <p:cBhvr additive="base">
                                        <p:cTn id="122" dur="500"/>
                                        <p:tgtEl>
                                          <p:spTgt spid="12"/>
                                        </p:tgtEl>
                                        <p:attrNameLst>
                                          <p:attrName>ppt_y</p:attrName>
                                        </p:attrNameLst>
                                      </p:cBhvr>
                                      <p:tavLst>
                                        <p:tav tm="0">
                                          <p:val>
                                            <p:strVal val="ppt_y"/>
                                          </p:val>
                                        </p:tav>
                                        <p:tav tm="100000">
                                          <p:val>
                                            <p:strVal val="1+ppt_h/2"/>
                                          </p:val>
                                        </p:tav>
                                      </p:tavLst>
                                    </p:anim>
                                    <p:set>
                                      <p:cBhvr>
                                        <p:cTn id="12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oney outline">
            <a:extLst>
              <a:ext uri="{FF2B5EF4-FFF2-40B4-BE49-F238E27FC236}">
                <a16:creationId xmlns:a16="http://schemas.microsoft.com/office/drawing/2014/main" id="{80EA79C4-7C9E-492A-AD9D-ED2D3A30FE30}"/>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5663" y="1514475"/>
            <a:ext cx="3511550" cy="3511550"/>
          </a:xfrm>
        </p:spPr>
      </p:pic>
      <p:sp>
        <p:nvSpPr>
          <p:cNvPr id="3" name="Title 2">
            <a:extLst>
              <a:ext uri="{FF2B5EF4-FFF2-40B4-BE49-F238E27FC236}">
                <a16:creationId xmlns:a16="http://schemas.microsoft.com/office/drawing/2014/main" id="{2DBF2FE9-8549-4906-85ED-C53233A58540}"/>
              </a:ext>
            </a:extLst>
          </p:cNvPr>
          <p:cNvSpPr>
            <a:spLocks noGrp="1"/>
          </p:cNvSpPr>
          <p:nvPr>
            <p:ph type="title"/>
          </p:nvPr>
        </p:nvSpPr>
        <p:spPr>
          <a:xfrm>
            <a:off x="1241998" y="1785665"/>
            <a:ext cx="5158802" cy="1697317"/>
          </a:xfrm>
        </p:spPr>
        <p:txBody>
          <a:bodyPr anchor="b">
            <a:noAutofit/>
          </a:bodyPr>
          <a:lstStyle/>
          <a:p>
            <a:r>
              <a:rPr lang="en-US" sz="4400" dirty="0"/>
              <a:t>Medicare cost sharing requirements</a:t>
            </a:r>
          </a:p>
        </p:txBody>
      </p:sp>
      <p:sp>
        <p:nvSpPr>
          <p:cNvPr id="13" name="Text Placeholder 3">
            <a:extLst>
              <a:ext uri="{FF2B5EF4-FFF2-40B4-BE49-F238E27FC236}">
                <a16:creationId xmlns:a16="http://schemas.microsoft.com/office/drawing/2014/main" id="{64BC3D16-A240-4815-84F1-005518041D83}"/>
              </a:ext>
            </a:extLst>
          </p:cNvPr>
          <p:cNvSpPr>
            <a:spLocks noGrp="1"/>
          </p:cNvSpPr>
          <p:nvPr>
            <p:ph type="body" idx="1"/>
          </p:nvPr>
        </p:nvSpPr>
        <p:spPr>
          <a:xfrm>
            <a:off x="1241998" y="3657560"/>
            <a:ext cx="4864847" cy="988793"/>
          </a:xfrm>
        </p:spPr>
        <p:txBody>
          <a:bodyPr>
            <a:normAutofit/>
          </a:bodyPr>
          <a:lstStyle/>
          <a:p>
            <a:r>
              <a:rPr lang="en-US" sz="2000" dirty="0"/>
              <a:t>What you will pay for services</a:t>
            </a:r>
          </a:p>
        </p:txBody>
      </p:sp>
      <p:sp>
        <p:nvSpPr>
          <p:cNvPr id="15" name="Footer Placeholder 4">
            <a:extLst>
              <a:ext uri="{FF2B5EF4-FFF2-40B4-BE49-F238E27FC236}">
                <a16:creationId xmlns:a16="http://schemas.microsoft.com/office/drawing/2014/main" id="{8ABD1819-B36B-42A5-950C-9BB68C2369D0}"/>
              </a:ext>
            </a:extLst>
          </p:cNvPr>
          <p:cNvSpPr>
            <a:spLocks noGrp="1"/>
          </p:cNvSpPr>
          <p:nvPr>
            <p:ph type="ftr" sz="quarter" idx="11"/>
          </p:nvPr>
        </p:nvSpPr>
        <p:spPr>
          <a:xfrm>
            <a:off x="2394720" y="6520927"/>
            <a:ext cx="7637008" cy="215622"/>
          </a:xfrm>
        </p:spPr>
        <p:txBody>
          <a:bodyPr/>
          <a:lstStyle/>
          <a:p>
            <a:endParaRPr lang="en-US" sz="800" dirty="0"/>
          </a:p>
        </p:txBody>
      </p:sp>
      <p:sp>
        <p:nvSpPr>
          <p:cNvPr id="6" name="Slide Number Placeholder 5">
            <a:extLst>
              <a:ext uri="{FF2B5EF4-FFF2-40B4-BE49-F238E27FC236}">
                <a16:creationId xmlns:a16="http://schemas.microsoft.com/office/drawing/2014/main" id="{CF1623A1-09A5-46AB-8E71-2A38E1ABE807}"/>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44</a:t>
            </a:fld>
            <a:endParaRPr lang="en-US" dirty="0"/>
          </a:p>
        </p:txBody>
      </p:sp>
    </p:spTree>
    <p:extLst>
      <p:ext uri="{BB962C8B-B14F-4D97-AF65-F5344CB8AC3E}">
        <p14:creationId xmlns:p14="http://schemas.microsoft.com/office/powerpoint/2010/main" val="311037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anim calcmode="lin" valueType="num">
                                      <p:cBhvr>
                                        <p:cTn id="24"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1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59CD-9E49-414F-AE31-0653BAF2CACC}"/>
              </a:ext>
            </a:extLst>
          </p:cNvPr>
          <p:cNvSpPr>
            <a:spLocks noGrp="1"/>
          </p:cNvSpPr>
          <p:nvPr>
            <p:ph type="title"/>
          </p:nvPr>
        </p:nvSpPr>
        <p:spPr/>
        <p:txBody>
          <a:bodyPr/>
          <a:lstStyle/>
          <a:p>
            <a:r>
              <a:rPr lang="en-US" dirty="0"/>
              <a:t>Part A premium, deductibles and cost sharing amounts</a:t>
            </a:r>
          </a:p>
        </p:txBody>
      </p:sp>
      <p:sp>
        <p:nvSpPr>
          <p:cNvPr id="4" name="Footer Placeholder 3">
            <a:extLst>
              <a:ext uri="{FF2B5EF4-FFF2-40B4-BE49-F238E27FC236}">
                <a16:creationId xmlns:a16="http://schemas.microsoft.com/office/drawing/2014/main" id="{7B548BD9-23BB-4FB5-AA7D-2FAE25E32A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20F397-84A2-444F-A063-31873138196D}"/>
              </a:ext>
            </a:extLst>
          </p:cNvPr>
          <p:cNvSpPr>
            <a:spLocks noGrp="1"/>
          </p:cNvSpPr>
          <p:nvPr>
            <p:ph type="sldNum" sz="quarter" idx="12"/>
          </p:nvPr>
        </p:nvSpPr>
        <p:spPr/>
        <p:txBody>
          <a:bodyPr/>
          <a:lstStyle/>
          <a:p>
            <a:fld id="{E313472D-BFB5-4CCD-ACA0-2399B44D45C6}" type="slidenum">
              <a:rPr lang="en-US" smtClean="0"/>
              <a:t>45</a:t>
            </a:fld>
            <a:endParaRPr lang="en-US" dirty="0"/>
          </a:p>
        </p:txBody>
      </p:sp>
      <p:graphicFrame>
        <p:nvGraphicFramePr>
          <p:cNvPr id="6" name="Table 5">
            <a:extLst>
              <a:ext uri="{FF2B5EF4-FFF2-40B4-BE49-F238E27FC236}">
                <a16:creationId xmlns:a16="http://schemas.microsoft.com/office/drawing/2014/main" id="{5511B85A-9782-41B9-B001-287CA5A53B98}"/>
              </a:ext>
            </a:extLst>
          </p:cNvPr>
          <p:cNvGraphicFramePr>
            <a:graphicFrameLocks noGrp="1"/>
          </p:cNvGraphicFramePr>
          <p:nvPr>
            <p:extLst>
              <p:ext uri="{D42A27DB-BD31-4B8C-83A1-F6EECF244321}">
                <p14:modId xmlns:p14="http://schemas.microsoft.com/office/powerpoint/2010/main" val="360045887"/>
              </p:ext>
            </p:extLst>
          </p:nvPr>
        </p:nvGraphicFramePr>
        <p:xfrm>
          <a:off x="1186500" y="1491345"/>
          <a:ext cx="9813381" cy="3957661"/>
        </p:xfrm>
        <a:graphic>
          <a:graphicData uri="http://schemas.openxmlformats.org/drawingml/2006/table">
            <a:tbl>
              <a:tblPr bandRow="1">
                <a:tableStyleId>{5C22544A-7EE6-4342-B048-85BDC9FD1C3A}</a:tableStyleId>
              </a:tblPr>
              <a:tblGrid>
                <a:gridCol w="2597738">
                  <a:extLst>
                    <a:ext uri="{9D8B030D-6E8A-4147-A177-3AD203B41FA5}">
                      <a16:colId xmlns:a16="http://schemas.microsoft.com/office/drawing/2014/main" val="3445748967"/>
                    </a:ext>
                  </a:extLst>
                </a:gridCol>
                <a:gridCol w="7215643">
                  <a:extLst>
                    <a:ext uri="{9D8B030D-6E8A-4147-A177-3AD203B41FA5}">
                      <a16:colId xmlns:a16="http://schemas.microsoft.com/office/drawing/2014/main" val="1825901793"/>
                    </a:ext>
                  </a:extLst>
                </a:gridCol>
              </a:tblGrid>
              <a:tr h="1817912">
                <a:tc>
                  <a:txBody>
                    <a:bodyPr/>
                    <a:lstStyle/>
                    <a:p>
                      <a:r>
                        <a:rPr lang="en-US" b="1" dirty="0">
                          <a:solidFill>
                            <a:schemeClr val="tx1"/>
                          </a:solidFill>
                        </a:rPr>
                        <a:t>Hospital inpatient</a:t>
                      </a:r>
                      <a:r>
                        <a:rPr lang="en-US" b="1" baseline="0" dirty="0">
                          <a:solidFill>
                            <a:schemeClr val="tx1"/>
                          </a:solidFill>
                        </a:rPr>
                        <a:t> stay</a:t>
                      </a:r>
                      <a:endParaRPr lang="en-US" b="1" dirty="0">
                        <a:solidFill>
                          <a:schemeClr val="tx1"/>
                        </a:solidFill>
                      </a:endParaRPr>
                    </a:p>
                  </a:txBody>
                  <a:tcPr anchor="ctr"/>
                </a:tc>
                <a:tc>
                  <a:txBody>
                    <a:bodyPr/>
                    <a:lstStyle/>
                    <a:p>
                      <a:pPr marL="285750" indent="-285750">
                        <a:buFont typeface="Arial" panose="020B0604020202020204" pitchFamily="34" charset="0"/>
                        <a:buChar char="•"/>
                      </a:pPr>
                      <a:r>
                        <a:rPr lang="en-US" b="0" dirty="0">
                          <a:solidFill>
                            <a:schemeClr val="tx1"/>
                          </a:solidFill>
                        </a:rPr>
                        <a:t>$1,632</a:t>
                      </a:r>
                      <a:r>
                        <a:rPr lang="en-US" b="0" baseline="0" dirty="0">
                          <a:solidFill>
                            <a:schemeClr val="tx1"/>
                          </a:solidFill>
                        </a:rPr>
                        <a:t> deductible for days 1-60 of each benefit period</a:t>
                      </a:r>
                    </a:p>
                    <a:p>
                      <a:pPr marL="285750" indent="-285750">
                        <a:buFont typeface="Arial" panose="020B0604020202020204" pitchFamily="34" charset="0"/>
                        <a:buChar char="•"/>
                      </a:pPr>
                      <a:r>
                        <a:rPr lang="en-US" b="0" baseline="0" dirty="0">
                          <a:solidFill>
                            <a:schemeClr val="tx1"/>
                          </a:solidFill>
                        </a:rPr>
                        <a:t>$408 per day for days 61-90</a:t>
                      </a:r>
                    </a:p>
                    <a:p>
                      <a:pPr marL="285750" indent="-285750">
                        <a:buFont typeface="Arial" panose="020B0604020202020204" pitchFamily="34" charset="0"/>
                        <a:buChar char="•"/>
                      </a:pPr>
                      <a:r>
                        <a:rPr lang="en-US" b="0" baseline="0" dirty="0">
                          <a:solidFill>
                            <a:schemeClr val="tx1"/>
                          </a:solidFill>
                        </a:rPr>
                        <a:t>$816 per “lifetime reserve day” after day 90 of each benefit period (up to 60 days over your lifetime)</a:t>
                      </a:r>
                    </a:p>
                    <a:p>
                      <a:pPr marL="285750" indent="-285750">
                        <a:buFont typeface="Arial" panose="020B0604020202020204" pitchFamily="34" charset="0"/>
                        <a:buChar char="•"/>
                      </a:pPr>
                      <a:r>
                        <a:rPr lang="en-US" b="0" baseline="0" dirty="0">
                          <a:solidFill>
                            <a:schemeClr val="tx1"/>
                          </a:solidFill>
                        </a:rPr>
                        <a:t>Beneficiary pays for all costs for every day after the lifetime reserve days</a:t>
                      </a:r>
                      <a:endParaRPr lang="en-US" b="0" dirty="0">
                        <a:solidFill>
                          <a:schemeClr val="tx1"/>
                        </a:solidFill>
                      </a:endParaRPr>
                    </a:p>
                  </a:txBody>
                  <a:tcPr anchor="ctr"/>
                </a:tc>
                <a:extLst>
                  <a:ext uri="{0D108BD9-81ED-4DB2-BD59-A6C34878D82A}">
                    <a16:rowId xmlns:a16="http://schemas.microsoft.com/office/drawing/2014/main" val="3235045579"/>
                  </a:ext>
                </a:extLst>
              </a:tr>
              <a:tr h="1156853">
                <a:tc>
                  <a:txBody>
                    <a:bodyPr/>
                    <a:lstStyle/>
                    <a:p>
                      <a:r>
                        <a:rPr lang="en-US" b="1" dirty="0">
                          <a:solidFill>
                            <a:schemeClr val="tx1"/>
                          </a:solidFill>
                        </a:rPr>
                        <a:t>Skilled nursing facility</a:t>
                      </a:r>
                      <a:r>
                        <a:rPr lang="en-US" b="1" baseline="0" dirty="0">
                          <a:solidFill>
                            <a:schemeClr val="tx1"/>
                          </a:solidFill>
                        </a:rPr>
                        <a:t> care</a:t>
                      </a:r>
                      <a:endParaRPr lang="en-US" b="1" dirty="0">
                        <a:solidFill>
                          <a:schemeClr val="tx1"/>
                        </a:solidFill>
                      </a:endParaRPr>
                    </a:p>
                  </a:txBody>
                  <a:tcPr anchor="ctr"/>
                </a:tc>
                <a:tc>
                  <a:txBody>
                    <a:bodyPr/>
                    <a:lstStyle/>
                    <a:p>
                      <a:pPr marL="285750" indent="-285750">
                        <a:buFont typeface="Arial" panose="020B0604020202020204" pitchFamily="34" charset="0"/>
                        <a:buChar char="•"/>
                      </a:pPr>
                      <a:r>
                        <a:rPr lang="en-US" dirty="0">
                          <a:solidFill>
                            <a:schemeClr val="tx1"/>
                          </a:solidFill>
                        </a:rPr>
                        <a:t>$0 for days 1-20 of each benefit period.</a:t>
                      </a:r>
                    </a:p>
                    <a:p>
                      <a:pPr marL="285750" indent="-285750">
                        <a:buFont typeface="Arial" panose="020B0604020202020204" pitchFamily="34" charset="0"/>
                        <a:buChar char="•"/>
                      </a:pPr>
                      <a:r>
                        <a:rPr lang="en-US" dirty="0">
                          <a:solidFill>
                            <a:schemeClr val="tx1"/>
                          </a:solidFill>
                        </a:rPr>
                        <a:t>$204.00 per day for days 21-100 of each benefit period</a:t>
                      </a:r>
                    </a:p>
                    <a:p>
                      <a:pPr marL="285750" indent="-285750">
                        <a:buFont typeface="Arial" panose="020B0604020202020204" pitchFamily="34" charset="0"/>
                        <a:buChar char="•"/>
                      </a:pPr>
                      <a:r>
                        <a:rPr lang="en-US" dirty="0">
                          <a:solidFill>
                            <a:schemeClr val="tx1"/>
                          </a:solidFill>
                        </a:rPr>
                        <a:t>Beneficiary</a:t>
                      </a:r>
                      <a:r>
                        <a:rPr lang="en-US" baseline="0" dirty="0">
                          <a:solidFill>
                            <a:schemeClr val="tx1"/>
                          </a:solidFill>
                        </a:rPr>
                        <a:t> pays for all costs after 100 days</a:t>
                      </a:r>
                      <a:endParaRPr lang="en-US" dirty="0">
                        <a:solidFill>
                          <a:schemeClr val="tx1"/>
                        </a:solidFill>
                      </a:endParaRPr>
                    </a:p>
                  </a:txBody>
                  <a:tcPr anchor="ctr"/>
                </a:tc>
                <a:extLst>
                  <a:ext uri="{0D108BD9-81ED-4DB2-BD59-A6C34878D82A}">
                    <a16:rowId xmlns:a16="http://schemas.microsoft.com/office/drawing/2014/main" val="2007570434"/>
                  </a:ext>
                </a:extLst>
              </a:tr>
              <a:tr h="982896">
                <a:tc>
                  <a:txBody>
                    <a:bodyPr/>
                    <a:lstStyle/>
                    <a:p>
                      <a:r>
                        <a:rPr lang="en-US" b="1" dirty="0">
                          <a:solidFill>
                            <a:schemeClr val="tx1"/>
                          </a:solidFill>
                        </a:rPr>
                        <a:t>Home health care services</a:t>
                      </a:r>
                    </a:p>
                  </a:txBody>
                  <a:tcPr anchor="ctr"/>
                </a:tc>
                <a:tc>
                  <a:txBody>
                    <a:bodyPr/>
                    <a:lstStyle/>
                    <a:p>
                      <a:pPr marL="285750" indent="-285750">
                        <a:buFont typeface="Arial" panose="020B0604020202020204" pitchFamily="34" charset="0"/>
                        <a:buChar char="•"/>
                      </a:pPr>
                      <a:r>
                        <a:rPr lang="en-US" dirty="0">
                          <a:solidFill>
                            <a:schemeClr val="tx1"/>
                          </a:solidFill>
                        </a:rPr>
                        <a:t>$0 for home health care services</a:t>
                      </a:r>
                    </a:p>
                    <a:p>
                      <a:pPr marL="285750" indent="-285750">
                        <a:buFont typeface="Arial" panose="020B0604020202020204" pitchFamily="34" charset="0"/>
                        <a:buChar char="•"/>
                      </a:pPr>
                      <a:r>
                        <a:rPr lang="en-US" dirty="0">
                          <a:solidFill>
                            <a:schemeClr val="tx1"/>
                          </a:solidFill>
                        </a:rPr>
                        <a:t>20 percent of the Medicare-approved</a:t>
                      </a:r>
                      <a:r>
                        <a:rPr lang="en-US" baseline="0" dirty="0">
                          <a:solidFill>
                            <a:schemeClr val="tx1"/>
                          </a:solidFill>
                        </a:rPr>
                        <a:t> amount for durable medical equipment</a:t>
                      </a:r>
                      <a:endParaRPr lang="en-US" dirty="0">
                        <a:solidFill>
                          <a:schemeClr val="tx1"/>
                        </a:solidFill>
                      </a:endParaRPr>
                    </a:p>
                  </a:txBody>
                  <a:tcPr anchor="ctr"/>
                </a:tc>
                <a:extLst>
                  <a:ext uri="{0D108BD9-81ED-4DB2-BD59-A6C34878D82A}">
                    <a16:rowId xmlns:a16="http://schemas.microsoft.com/office/drawing/2014/main" val="3010463705"/>
                  </a:ext>
                </a:extLst>
              </a:tr>
            </a:tbl>
          </a:graphicData>
        </a:graphic>
      </p:graphicFrame>
      <p:sp>
        <p:nvSpPr>
          <p:cNvPr id="8" name="TextBox 7">
            <a:extLst>
              <a:ext uri="{FF2B5EF4-FFF2-40B4-BE49-F238E27FC236}">
                <a16:creationId xmlns:a16="http://schemas.microsoft.com/office/drawing/2014/main" id="{408C0450-9624-452A-9D6F-22B5E07F2CFA}"/>
              </a:ext>
            </a:extLst>
          </p:cNvPr>
          <p:cNvSpPr txBox="1"/>
          <p:nvPr/>
        </p:nvSpPr>
        <p:spPr>
          <a:xfrm>
            <a:off x="2592682" y="5533103"/>
            <a:ext cx="7781403" cy="646331"/>
          </a:xfrm>
          <a:prstGeom prst="rect">
            <a:avLst/>
          </a:prstGeom>
          <a:noFill/>
        </p:spPr>
        <p:txBody>
          <a:bodyPr wrap="square" rtlCol="0">
            <a:spAutoFit/>
          </a:bodyPr>
          <a:lstStyle/>
          <a:p>
            <a:r>
              <a:rPr lang="en-US" sz="1800" dirty="0"/>
              <a:t>Deductibles and coinsurance for CMS may change these for subsequent years</a:t>
            </a:r>
          </a:p>
          <a:p>
            <a:endParaRPr lang="en-US" dirty="0"/>
          </a:p>
        </p:txBody>
      </p:sp>
    </p:spTree>
    <p:extLst>
      <p:ext uri="{BB962C8B-B14F-4D97-AF65-F5344CB8AC3E}">
        <p14:creationId xmlns:p14="http://schemas.microsoft.com/office/powerpoint/2010/main" val="139442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59CD-9E49-414F-AE31-0653BAF2CACC}"/>
              </a:ext>
            </a:extLst>
          </p:cNvPr>
          <p:cNvSpPr>
            <a:spLocks noGrp="1"/>
          </p:cNvSpPr>
          <p:nvPr>
            <p:ph type="title"/>
          </p:nvPr>
        </p:nvSpPr>
        <p:spPr/>
        <p:txBody>
          <a:bodyPr/>
          <a:lstStyle/>
          <a:p>
            <a:r>
              <a:rPr lang="en-US" dirty="0"/>
              <a:t>Part B premium, deductibles and cost sharing amounts</a:t>
            </a:r>
          </a:p>
        </p:txBody>
      </p:sp>
      <p:sp>
        <p:nvSpPr>
          <p:cNvPr id="4" name="Footer Placeholder 3">
            <a:extLst>
              <a:ext uri="{FF2B5EF4-FFF2-40B4-BE49-F238E27FC236}">
                <a16:creationId xmlns:a16="http://schemas.microsoft.com/office/drawing/2014/main" id="{7B548BD9-23BB-4FB5-AA7D-2FAE25E32A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20F397-84A2-444F-A063-31873138196D}"/>
              </a:ext>
            </a:extLst>
          </p:cNvPr>
          <p:cNvSpPr>
            <a:spLocks noGrp="1"/>
          </p:cNvSpPr>
          <p:nvPr>
            <p:ph type="sldNum" sz="quarter" idx="12"/>
          </p:nvPr>
        </p:nvSpPr>
        <p:spPr/>
        <p:txBody>
          <a:bodyPr/>
          <a:lstStyle/>
          <a:p>
            <a:fld id="{E313472D-BFB5-4CCD-ACA0-2399B44D45C6}" type="slidenum">
              <a:rPr lang="en-US" smtClean="0"/>
              <a:t>46</a:t>
            </a:fld>
            <a:endParaRPr lang="en-US" dirty="0"/>
          </a:p>
        </p:txBody>
      </p:sp>
      <p:graphicFrame>
        <p:nvGraphicFramePr>
          <p:cNvPr id="6" name="Table 5">
            <a:extLst>
              <a:ext uri="{FF2B5EF4-FFF2-40B4-BE49-F238E27FC236}">
                <a16:creationId xmlns:a16="http://schemas.microsoft.com/office/drawing/2014/main" id="{5511B85A-9782-41B9-B001-287CA5A53B98}"/>
              </a:ext>
            </a:extLst>
          </p:cNvPr>
          <p:cNvGraphicFramePr>
            <a:graphicFrameLocks noGrp="1"/>
          </p:cNvGraphicFramePr>
          <p:nvPr>
            <p:extLst>
              <p:ext uri="{D42A27DB-BD31-4B8C-83A1-F6EECF244321}">
                <p14:modId xmlns:p14="http://schemas.microsoft.com/office/powerpoint/2010/main" val="4283290470"/>
              </p:ext>
            </p:extLst>
          </p:nvPr>
        </p:nvGraphicFramePr>
        <p:xfrm>
          <a:off x="1663779" y="1629197"/>
          <a:ext cx="9639210" cy="3599605"/>
        </p:xfrm>
        <a:graphic>
          <a:graphicData uri="http://schemas.openxmlformats.org/drawingml/2006/table">
            <a:tbl>
              <a:tblPr bandRow="1">
                <a:tableStyleId>{5C22544A-7EE6-4342-B048-85BDC9FD1C3A}</a:tableStyleId>
              </a:tblPr>
              <a:tblGrid>
                <a:gridCol w="3580962">
                  <a:extLst>
                    <a:ext uri="{9D8B030D-6E8A-4147-A177-3AD203B41FA5}">
                      <a16:colId xmlns:a16="http://schemas.microsoft.com/office/drawing/2014/main" val="3445748967"/>
                    </a:ext>
                  </a:extLst>
                </a:gridCol>
                <a:gridCol w="6058248">
                  <a:extLst>
                    <a:ext uri="{9D8B030D-6E8A-4147-A177-3AD203B41FA5}">
                      <a16:colId xmlns:a16="http://schemas.microsoft.com/office/drawing/2014/main" val="1825901793"/>
                    </a:ext>
                  </a:extLst>
                </a:gridCol>
              </a:tblGrid>
              <a:tr h="979712">
                <a:tc>
                  <a:txBody>
                    <a:bodyPr/>
                    <a:lstStyle/>
                    <a:p>
                      <a:r>
                        <a:rPr lang="en-US" b="1" dirty="0">
                          <a:solidFill>
                            <a:schemeClr val="tx1"/>
                          </a:solidFill>
                        </a:rPr>
                        <a:t>Annual deductible</a:t>
                      </a:r>
                    </a:p>
                  </a:txBody>
                  <a:tcPr anchor="ctr"/>
                </a:tc>
                <a:tc>
                  <a:txBody>
                    <a:bodyPr/>
                    <a:lstStyle/>
                    <a:p>
                      <a:pPr marL="0" indent="0">
                        <a:buFont typeface="Arial" panose="020B0604020202020204" pitchFamily="34" charset="0"/>
                        <a:buNone/>
                      </a:pPr>
                      <a:r>
                        <a:rPr lang="en-US" b="0" dirty="0">
                          <a:solidFill>
                            <a:schemeClr val="tx1"/>
                          </a:solidFill>
                        </a:rPr>
                        <a:t>$240</a:t>
                      </a:r>
                    </a:p>
                  </a:txBody>
                  <a:tcPr anchor="ctr"/>
                </a:tc>
                <a:extLst>
                  <a:ext uri="{0D108BD9-81ED-4DB2-BD59-A6C34878D82A}">
                    <a16:rowId xmlns:a16="http://schemas.microsoft.com/office/drawing/2014/main" val="3235045579"/>
                  </a:ext>
                </a:extLst>
              </a:tr>
              <a:tr h="1156853">
                <a:tc>
                  <a:txBody>
                    <a:bodyPr/>
                    <a:lstStyle/>
                    <a:p>
                      <a:r>
                        <a:rPr lang="en-US" b="1" dirty="0">
                          <a:solidFill>
                            <a:schemeClr val="tx1"/>
                          </a:solidFill>
                        </a:rPr>
                        <a:t>Part B premium for those with incomes below $91,000 if single, $182,000 if married </a:t>
                      </a:r>
                    </a:p>
                  </a:txBody>
                  <a:tcPr anchor="ctr"/>
                </a:tc>
                <a:tc>
                  <a:txBody>
                    <a:bodyPr/>
                    <a:lstStyle/>
                    <a:p>
                      <a:pPr marL="0" indent="0">
                        <a:buFont typeface="Arial" panose="020B0604020202020204" pitchFamily="34" charset="0"/>
                        <a:buNone/>
                      </a:pPr>
                      <a:r>
                        <a:rPr lang="en-US" dirty="0">
                          <a:solidFill>
                            <a:schemeClr val="tx1"/>
                          </a:solidFill>
                        </a:rPr>
                        <a:t>$174.70 / month (more if subject to IRMAA)</a:t>
                      </a:r>
                    </a:p>
                  </a:txBody>
                  <a:tcPr anchor="ctr"/>
                </a:tc>
                <a:extLst>
                  <a:ext uri="{0D108BD9-81ED-4DB2-BD59-A6C34878D82A}">
                    <a16:rowId xmlns:a16="http://schemas.microsoft.com/office/drawing/2014/main" val="2007570434"/>
                  </a:ext>
                </a:extLst>
              </a:tr>
              <a:tr h="982896">
                <a:tc>
                  <a:txBody>
                    <a:bodyPr/>
                    <a:lstStyle/>
                    <a:p>
                      <a:r>
                        <a:rPr lang="en-US" b="1" dirty="0">
                          <a:solidFill>
                            <a:schemeClr val="tx1"/>
                          </a:solidFill>
                        </a:rPr>
                        <a:t>Most Part B covered services, including doctors' visits, outpatient therapy, durable medical equipment and outpatient mental health services</a:t>
                      </a:r>
                    </a:p>
                  </a:txBody>
                  <a:tcPr anchor="ctr"/>
                </a:tc>
                <a:tc>
                  <a:txBody>
                    <a:bodyPr/>
                    <a:lstStyle/>
                    <a:p>
                      <a:pPr marL="0" indent="0">
                        <a:buFont typeface="Arial" panose="020B0604020202020204" pitchFamily="34" charset="0"/>
                        <a:buNone/>
                      </a:pPr>
                      <a:r>
                        <a:rPr lang="en-US" dirty="0">
                          <a:solidFill>
                            <a:schemeClr val="tx1"/>
                          </a:solidFill>
                        </a:rPr>
                        <a:t>20 percent of Medicare approved amount </a:t>
                      </a:r>
                    </a:p>
                  </a:txBody>
                  <a:tcPr anchor="ctr"/>
                </a:tc>
                <a:extLst>
                  <a:ext uri="{0D108BD9-81ED-4DB2-BD59-A6C34878D82A}">
                    <a16:rowId xmlns:a16="http://schemas.microsoft.com/office/drawing/2014/main" val="3010463705"/>
                  </a:ext>
                </a:extLst>
              </a:tr>
            </a:tbl>
          </a:graphicData>
        </a:graphic>
      </p:graphicFrame>
      <p:sp>
        <p:nvSpPr>
          <p:cNvPr id="9" name="TextBox 8">
            <a:extLst>
              <a:ext uri="{FF2B5EF4-FFF2-40B4-BE49-F238E27FC236}">
                <a16:creationId xmlns:a16="http://schemas.microsoft.com/office/drawing/2014/main" id="{A2446585-9052-49E4-B572-DE46E351886C}"/>
              </a:ext>
            </a:extLst>
          </p:cNvPr>
          <p:cNvSpPr txBox="1"/>
          <p:nvPr/>
        </p:nvSpPr>
        <p:spPr>
          <a:xfrm>
            <a:off x="2592682" y="5533103"/>
            <a:ext cx="7781403" cy="646331"/>
          </a:xfrm>
          <a:prstGeom prst="rect">
            <a:avLst/>
          </a:prstGeom>
          <a:noFill/>
        </p:spPr>
        <p:txBody>
          <a:bodyPr wrap="square" rtlCol="0">
            <a:spAutoFit/>
          </a:bodyPr>
          <a:lstStyle/>
          <a:p>
            <a:r>
              <a:rPr lang="en-US" sz="1800" dirty="0"/>
              <a:t>Deductibles and coinsurance for CMS may change for subsequent years</a:t>
            </a:r>
          </a:p>
          <a:p>
            <a:endParaRPr lang="en-US" dirty="0"/>
          </a:p>
        </p:txBody>
      </p:sp>
    </p:spTree>
    <p:extLst>
      <p:ext uri="{BB962C8B-B14F-4D97-AF65-F5344CB8AC3E}">
        <p14:creationId xmlns:p14="http://schemas.microsoft.com/office/powerpoint/2010/main" val="686229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41B97E1-F3C1-49EC-90DF-9B70A3F2E490}"/>
              </a:ext>
            </a:extLst>
          </p:cNvPr>
          <p:cNvSpPr>
            <a:spLocks noGrp="1"/>
          </p:cNvSpPr>
          <p:nvPr>
            <p:ph type="body" idx="1"/>
          </p:nvPr>
        </p:nvSpPr>
        <p:spPr/>
        <p:txBody>
          <a:bodyPr/>
          <a:lstStyle/>
          <a:p>
            <a:r>
              <a:rPr lang="en-US" sz="2400" dirty="0"/>
              <a:t>Option  One 	</a:t>
            </a:r>
          </a:p>
        </p:txBody>
      </p:sp>
      <p:sp>
        <p:nvSpPr>
          <p:cNvPr id="8" name="Content Placeholder 7">
            <a:extLst>
              <a:ext uri="{FF2B5EF4-FFF2-40B4-BE49-F238E27FC236}">
                <a16:creationId xmlns:a16="http://schemas.microsoft.com/office/drawing/2014/main" id="{E9D4499E-2742-4A51-9B31-E1BDDE7284D5}"/>
              </a:ext>
            </a:extLst>
          </p:cNvPr>
          <p:cNvSpPr>
            <a:spLocks noGrp="1"/>
          </p:cNvSpPr>
          <p:nvPr>
            <p:ph sz="half" idx="2"/>
          </p:nvPr>
        </p:nvSpPr>
        <p:spPr/>
        <p:txBody>
          <a:bodyPr/>
          <a:lstStyle/>
          <a:p>
            <a:r>
              <a:rPr lang="en-US" b="1" dirty="0"/>
              <a:t>Medicare Supplement or Medigap Policy</a:t>
            </a:r>
          </a:p>
          <a:p>
            <a:pPr lvl="1"/>
            <a:r>
              <a:rPr lang="en-US" sz="2000" dirty="0"/>
              <a:t>Plans offered by private insurance companies</a:t>
            </a:r>
          </a:p>
          <a:p>
            <a:pPr lvl="1"/>
            <a:r>
              <a:rPr lang="en-US" sz="2000" dirty="0"/>
              <a:t>Helps pay some of the out-of-pocket costs of Original Medicare</a:t>
            </a:r>
          </a:p>
          <a:p>
            <a:r>
              <a:rPr lang="en-US" b="1" dirty="0"/>
              <a:t>Medicare Part D Plan</a:t>
            </a:r>
          </a:p>
          <a:p>
            <a:pPr lvl="1"/>
            <a:r>
              <a:rPr lang="en-US" sz="2000" dirty="0"/>
              <a:t>Helps pay for prescription drug costs</a:t>
            </a:r>
          </a:p>
          <a:p>
            <a:pPr marL="0" indent="0">
              <a:buNone/>
            </a:pPr>
            <a:endParaRPr lang="en-US" dirty="0"/>
          </a:p>
        </p:txBody>
      </p:sp>
      <p:sp>
        <p:nvSpPr>
          <p:cNvPr id="9" name="Text Placeholder 8">
            <a:extLst>
              <a:ext uri="{FF2B5EF4-FFF2-40B4-BE49-F238E27FC236}">
                <a16:creationId xmlns:a16="http://schemas.microsoft.com/office/drawing/2014/main" id="{83BA088D-7501-400F-A697-B432E4E8D488}"/>
              </a:ext>
            </a:extLst>
          </p:cNvPr>
          <p:cNvSpPr>
            <a:spLocks noGrp="1"/>
          </p:cNvSpPr>
          <p:nvPr>
            <p:ph type="body" sz="quarter" idx="3"/>
          </p:nvPr>
        </p:nvSpPr>
        <p:spPr/>
        <p:txBody>
          <a:bodyPr/>
          <a:lstStyle/>
          <a:p>
            <a:r>
              <a:rPr lang="en-US" sz="2400" dirty="0"/>
              <a:t>Option Two </a:t>
            </a:r>
          </a:p>
        </p:txBody>
      </p:sp>
      <p:sp>
        <p:nvSpPr>
          <p:cNvPr id="10" name="Content Placeholder 9">
            <a:extLst>
              <a:ext uri="{FF2B5EF4-FFF2-40B4-BE49-F238E27FC236}">
                <a16:creationId xmlns:a16="http://schemas.microsoft.com/office/drawing/2014/main" id="{FAAB73F6-DD6A-414C-B5D8-CC848D7DEFF2}"/>
              </a:ext>
            </a:extLst>
          </p:cNvPr>
          <p:cNvSpPr>
            <a:spLocks noGrp="1"/>
          </p:cNvSpPr>
          <p:nvPr>
            <p:ph sz="quarter" idx="4"/>
          </p:nvPr>
        </p:nvSpPr>
        <p:spPr/>
        <p:txBody>
          <a:bodyPr/>
          <a:lstStyle/>
          <a:p>
            <a:r>
              <a:rPr lang="en-US" b="1" dirty="0"/>
              <a:t>Medicare Advantage Plan</a:t>
            </a:r>
          </a:p>
          <a:p>
            <a:pPr lvl="1"/>
            <a:r>
              <a:rPr lang="en-US" sz="2000" dirty="0"/>
              <a:t>Offered by private insurance companies</a:t>
            </a:r>
          </a:p>
          <a:p>
            <a:pPr lvl="1"/>
            <a:r>
              <a:rPr lang="en-US" sz="2000" dirty="0"/>
              <a:t>Combines Part A (hospital insurance) and Part B (medical insurance in a single plan</a:t>
            </a:r>
          </a:p>
          <a:p>
            <a:pPr lvl="1"/>
            <a:r>
              <a:rPr lang="en-US" sz="2000" dirty="0"/>
              <a:t>Usually included prescription drug coverage</a:t>
            </a:r>
          </a:p>
          <a:p>
            <a:pPr lvl="1"/>
            <a:r>
              <a:rPr lang="en-US" sz="2000" dirty="0"/>
              <a:t>May offer additional benefit not provided under Original Medicare</a:t>
            </a:r>
          </a:p>
        </p:txBody>
      </p:sp>
      <p:sp>
        <p:nvSpPr>
          <p:cNvPr id="6" name="Title 5">
            <a:extLst>
              <a:ext uri="{FF2B5EF4-FFF2-40B4-BE49-F238E27FC236}">
                <a16:creationId xmlns:a16="http://schemas.microsoft.com/office/drawing/2014/main" id="{989459B2-0114-4A8E-9B05-B12628CE4CD8}"/>
              </a:ext>
            </a:extLst>
          </p:cNvPr>
          <p:cNvSpPr>
            <a:spLocks noGrp="1"/>
          </p:cNvSpPr>
          <p:nvPr>
            <p:ph type="title"/>
          </p:nvPr>
        </p:nvSpPr>
        <p:spPr/>
        <p:txBody>
          <a:bodyPr/>
          <a:lstStyle/>
          <a:p>
            <a:pPr algn="l"/>
            <a:r>
              <a:rPr lang="en-US" sz="4400" dirty="0"/>
              <a:t>Medicare coverage options</a:t>
            </a:r>
          </a:p>
        </p:txBody>
      </p:sp>
      <p:sp>
        <p:nvSpPr>
          <p:cNvPr id="4" name="Footer Placeholder 3">
            <a:extLst>
              <a:ext uri="{FF2B5EF4-FFF2-40B4-BE49-F238E27FC236}">
                <a16:creationId xmlns:a16="http://schemas.microsoft.com/office/drawing/2014/main" id="{E599E859-8F89-49EB-8F18-E8E09109D4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567DD41-1DE4-4A67-854D-1A036AA9FDCF}"/>
              </a:ext>
            </a:extLst>
          </p:cNvPr>
          <p:cNvSpPr>
            <a:spLocks noGrp="1"/>
          </p:cNvSpPr>
          <p:nvPr>
            <p:ph type="sldNum" sz="quarter" idx="12"/>
          </p:nvPr>
        </p:nvSpPr>
        <p:spPr/>
        <p:txBody>
          <a:bodyPr/>
          <a:lstStyle/>
          <a:p>
            <a:fld id="{E313472D-BFB5-4CCD-ACA0-2399B44D45C6}" type="slidenum">
              <a:rPr lang="en-US" smtClean="0"/>
              <a:t>47</a:t>
            </a:fld>
            <a:endParaRPr lang="en-US" dirty="0"/>
          </a:p>
        </p:txBody>
      </p:sp>
    </p:spTree>
    <p:extLst>
      <p:ext uri="{BB962C8B-B14F-4D97-AF65-F5344CB8AC3E}">
        <p14:creationId xmlns:p14="http://schemas.microsoft.com/office/powerpoint/2010/main" val="226704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bg/>
                                          </p:spTgt>
                                        </p:tgtEl>
                                        <p:attrNameLst>
                                          <p:attrName>style.visibility</p:attrName>
                                        </p:attrNameLst>
                                      </p:cBhvr>
                                      <p:to>
                                        <p:strVal val="visible"/>
                                      </p:to>
                                    </p:set>
                                    <p:animEffect transition="in" filter="fade">
                                      <p:cBhvr>
                                        <p:cTn id="30" dur="500"/>
                                        <p:tgtEl>
                                          <p:spTgt spid="9">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500"/>
                                        <p:tgtEl>
                                          <p:spTgt spid="10">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fade">
                                      <p:cBhvr>
                                        <p:cTn id="39" dur="500"/>
                                        <p:tgtEl>
                                          <p:spTgt spid="10">
                                            <p:txEl>
                                              <p:pRg st="1" end="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500"/>
                                        <p:tgtEl>
                                          <p:spTgt spid="10">
                                            <p:txEl>
                                              <p:pRg st="2" end="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4" end="4"/>
                                            </p:txEl>
                                          </p:spTgt>
                                        </p:tgtEl>
                                        <p:attrNameLst>
                                          <p:attrName>style.visibility</p:attrName>
                                        </p:attrNameLst>
                                      </p:cBhvr>
                                      <p:to>
                                        <p:strVal val="visible"/>
                                      </p:to>
                                    </p:set>
                                    <p:animEffect transition="in" filter="fade">
                                      <p:cBhvr>
                                        <p:cTn id="4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uiExpand="1" build="p"/>
      <p:bldP spid="9" grpId="0" uiExpand="1" build="p" animBg="1"/>
      <p:bldP spid="10"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agnifying glass outline">
            <a:extLst>
              <a:ext uri="{FF2B5EF4-FFF2-40B4-BE49-F238E27FC236}">
                <a16:creationId xmlns:a16="http://schemas.microsoft.com/office/drawing/2014/main" id="{C8A79D0F-CF5D-4F23-A8EF-3C36EDEA1960}"/>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5663" y="1514475"/>
            <a:ext cx="3511550" cy="3511550"/>
          </a:xfrm>
        </p:spPr>
      </p:pic>
      <p:sp>
        <p:nvSpPr>
          <p:cNvPr id="3" name="Title 2">
            <a:extLst>
              <a:ext uri="{FF2B5EF4-FFF2-40B4-BE49-F238E27FC236}">
                <a16:creationId xmlns:a16="http://schemas.microsoft.com/office/drawing/2014/main" id="{549C1B03-E7D0-4077-96AE-72F7C1C8416A}"/>
              </a:ext>
            </a:extLst>
          </p:cNvPr>
          <p:cNvSpPr>
            <a:spLocks noGrp="1"/>
          </p:cNvSpPr>
          <p:nvPr>
            <p:ph type="title"/>
          </p:nvPr>
        </p:nvSpPr>
        <p:spPr>
          <a:xfrm>
            <a:off x="1241998" y="1785665"/>
            <a:ext cx="4864848" cy="1697317"/>
          </a:xfrm>
        </p:spPr>
        <p:txBody>
          <a:bodyPr anchor="b">
            <a:normAutofit/>
          </a:bodyPr>
          <a:lstStyle/>
          <a:p>
            <a:r>
              <a:rPr lang="en-US" sz="4400" dirty="0"/>
              <a:t>Medicare coverage options</a:t>
            </a:r>
          </a:p>
        </p:txBody>
      </p:sp>
      <p:sp>
        <p:nvSpPr>
          <p:cNvPr id="4" name="Text Placeholder 3">
            <a:extLst>
              <a:ext uri="{FF2B5EF4-FFF2-40B4-BE49-F238E27FC236}">
                <a16:creationId xmlns:a16="http://schemas.microsoft.com/office/drawing/2014/main" id="{5C720A10-AAF0-4238-B25C-99B06E4613A2}"/>
              </a:ext>
            </a:extLst>
          </p:cNvPr>
          <p:cNvSpPr>
            <a:spLocks noGrp="1"/>
          </p:cNvSpPr>
          <p:nvPr>
            <p:ph type="body" idx="1"/>
          </p:nvPr>
        </p:nvSpPr>
        <p:spPr>
          <a:xfrm>
            <a:off x="1241998" y="3657560"/>
            <a:ext cx="4864847" cy="988793"/>
          </a:xfrm>
        </p:spPr>
        <p:txBody>
          <a:bodyPr>
            <a:normAutofit/>
          </a:bodyPr>
          <a:lstStyle/>
          <a:p>
            <a:r>
              <a:rPr lang="en-US" sz="2000" dirty="0"/>
              <a:t>Types of plans available to you</a:t>
            </a:r>
          </a:p>
        </p:txBody>
      </p:sp>
      <p:sp>
        <p:nvSpPr>
          <p:cNvPr id="13" name="Footer Placeholder 4">
            <a:extLst>
              <a:ext uri="{FF2B5EF4-FFF2-40B4-BE49-F238E27FC236}">
                <a16:creationId xmlns:a16="http://schemas.microsoft.com/office/drawing/2014/main" id="{2BBE278B-19A1-4045-85AC-D9885D5E1437}"/>
              </a:ext>
            </a:extLst>
          </p:cNvPr>
          <p:cNvSpPr>
            <a:spLocks noGrp="1"/>
          </p:cNvSpPr>
          <p:nvPr>
            <p:ph type="ftr" sz="quarter" idx="11"/>
          </p:nvPr>
        </p:nvSpPr>
        <p:spPr>
          <a:xfrm>
            <a:off x="2394720" y="6520927"/>
            <a:ext cx="7637008" cy="215622"/>
          </a:xfrm>
        </p:spPr>
        <p:txBody>
          <a:bodyPr/>
          <a:lstStyle/>
          <a:p>
            <a:endParaRPr lang="en-US" sz="800" dirty="0"/>
          </a:p>
        </p:txBody>
      </p:sp>
      <p:sp>
        <p:nvSpPr>
          <p:cNvPr id="6" name="Slide Number Placeholder 5">
            <a:extLst>
              <a:ext uri="{FF2B5EF4-FFF2-40B4-BE49-F238E27FC236}">
                <a16:creationId xmlns:a16="http://schemas.microsoft.com/office/drawing/2014/main" id="{960AF3DA-AA01-4A17-87D9-13959E1591C2}"/>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48</a:t>
            </a:fld>
            <a:endParaRPr lang="en-US" dirty="0"/>
          </a:p>
        </p:txBody>
      </p:sp>
    </p:spTree>
    <p:extLst>
      <p:ext uri="{BB962C8B-B14F-4D97-AF65-F5344CB8AC3E}">
        <p14:creationId xmlns:p14="http://schemas.microsoft.com/office/powerpoint/2010/main" val="401408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anim calcmode="lin" valueType="num">
                                      <p:cBhvr>
                                        <p:cTn id="24"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D511323-198A-E43B-D135-CCE2EABBD784}"/>
              </a:ext>
            </a:extLst>
          </p:cNvPr>
          <p:cNvSpPr>
            <a:spLocks noGrp="1"/>
          </p:cNvSpPr>
          <p:nvPr>
            <p:ph type="body" idx="1"/>
          </p:nvPr>
        </p:nvSpPr>
        <p:spPr/>
        <p:txBody>
          <a:bodyPr/>
          <a:lstStyle/>
          <a:p>
            <a:r>
              <a:rPr lang="en-US" dirty="0"/>
              <a:t>AKA, Medigap, Med Sup</a:t>
            </a:r>
          </a:p>
        </p:txBody>
      </p:sp>
      <p:sp>
        <p:nvSpPr>
          <p:cNvPr id="10" name="Content Placeholder 9">
            <a:extLst>
              <a:ext uri="{FF2B5EF4-FFF2-40B4-BE49-F238E27FC236}">
                <a16:creationId xmlns:a16="http://schemas.microsoft.com/office/drawing/2014/main" id="{1E5996AE-47B2-B256-BFB9-3D3BF0086C5A}"/>
              </a:ext>
            </a:extLst>
          </p:cNvPr>
          <p:cNvSpPr>
            <a:spLocks noGrp="1"/>
          </p:cNvSpPr>
          <p:nvPr>
            <p:ph sz="half" idx="2"/>
          </p:nvPr>
        </p:nvSpPr>
        <p:spPr/>
        <p:txBody>
          <a:bodyPr/>
          <a:lstStyle/>
          <a:p>
            <a:r>
              <a:rPr lang="en-US" dirty="0"/>
              <a:t>Sold by private insurance companies</a:t>
            </a:r>
          </a:p>
          <a:p>
            <a:r>
              <a:rPr lang="en-US" dirty="0"/>
              <a:t>Fills gaps in Original Medicare</a:t>
            </a:r>
          </a:p>
          <a:p>
            <a:pPr lvl="1"/>
            <a:r>
              <a:rPr lang="en-US" dirty="0"/>
              <a:t>Deductibles</a:t>
            </a:r>
          </a:p>
          <a:p>
            <a:pPr lvl="1"/>
            <a:r>
              <a:rPr lang="en-US" dirty="0"/>
              <a:t>Coinsurance</a:t>
            </a:r>
          </a:p>
          <a:p>
            <a:pPr lvl="1"/>
            <a:r>
              <a:rPr lang="en-US" dirty="0"/>
              <a:t>Copayments</a:t>
            </a:r>
          </a:p>
          <a:p>
            <a:r>
              <a:rPr lang="en-US" dirty="0"/>
              <a:t>Standardized in 47 States</a:t>
            </a:r>
          </a:p>
          <a:p>
            <a:pPr lvl="1"/>
            <a:r>
              <a:rPr lang="en-US" dirty="0"/>
              <a:t>Benefits are the same from plan to plan and carrier to carrier</a:t>
            </a:r>
          </a:p>
          <a:p>
            <a:pPr lvl="1"/>
            <a:r>
              <a:rPr lang="en-US" dirty="0"/>
              <a:t>Premium varies by plan, company and location</a:t>
            </a:r>
          </a:p>
          <a:p>
            <a:endParaRPr lang="en-US" dirty="0"/>
          </a:p>
        </p:txBody>
      </p:sp>
      <p:sp>
        <p:nvSpPr>
          <p:cNvPr id="11" name="Text Placeholder 10">
            <a:extLst>
              <a:ext uri="{FF2B5EF4-FFF2-40B4-BE49-F238E27FC236}">
                <a16:creationId xmlns:a16="http://schemas.microsoft.com/office/drawing/2014/main" id="{3312C7E7-8CB9-6CE9-8D50-129F60543A5A}"/>
              </a:ext>
            </a:extLst>
          </p:cNvPr>
          <p:cNvSpPr>
            <a:spLocks noGrp="1"/>
          </p:cNvSpPr>
          <p:nvPr>
            <p:ph type="body" sz="quarter" idx="3"/>
          </p:nvPr>
        </p:nvSpPr>
        <p:spPr/>
        <p:txBody>
          <a:bodyPr/>
          <a:lstStyle/>
          <a:p>
            <a:r>
              <a:rPr lang="en-US" dirty="0"/>
              <a:t>AKA, Medigap, Med Sup</a:t>
            </a:r>
          </a:p>
        </p:txBody>
      </p:sp>
      <p:sp>
        <p:nvSpPr>
          <p:cNvPr id="12" name="Content Placeholder 11">
            <a:extLst>
              <a:ext uri="{FF2B5EF4-FFF2-40B4-BE49-F238E27FC236}">
                <a16:creationId xmlns:a16="http://schemas.microsoft.com/office/drawing/2014/main" id="{B8122F63-C115-DB47-66EC-C30FD8C69833}"/>
              </a:ext>
            </a:extLst>
          </p:cNvPr>
          <p:cNvSpPr>
            <a:spLocks noGrp="1"/>
          </p:cNvSpPr>
          <p:nvPr>
            <p:ph sz="quarter" idx="4"/>
          </p:nvPr>
        </p:nvSpPr>
        <p:spPr/>
        <p:txBody>
          <a:bodyPr/>
          <a:lstStyle/>
          <a:p>
            <a:r>
              <a:rPr lang="en-US" dirty="0"/>
              <a:t>Can see any provider that participates in Medicare – nationwide</a:t>
            </a:r>
          </a:p>
          <a:p>
            <a:r>
              <a:rPr lang="en-US" dirty="0"/>
              <a:t>Only covers services under Parts A and B, no extras</a:t>
            </a:r>
          </a:p>
          <a:p>
            <a:r>
              <a:rPr lang="en-US" dirty="0"/>
              <a:t>Age and area rated</a:t>
            </a:r>
          </a:p>
          <a:p>
            <a:r>
              <a:rPr lang="en-US" dirty="0"/>
              <a:t>Limited enrollment window without Medical Underwriting</a:t>
            </a:r>
          </a:p>
          <a:p>
            <a:pPr lvl="1"/>
            <a:r>
              <a:rPr lang="en-US" dirty="0"/>
              <a:t>Medigap OEP</a:t>
            </a:r>
          </a:p>
          <a:p>
            <a:pPr lvl="1"/>
            <a:r>
              <a:rPr lang="en-US" dirty="0"/>
              <a:t>Medigap GI</a:t>
            </a:r>
          </a:p>
          <a:p>
            <a:endParaRPr lang="en-US" dirty="0"/>
          </a:p>
        </p:txBody>
      </p:sp>
      <p:sp>
        <p:nvSpPr>
          <p:cNvPr id="7" name="Title 6">
            <a:extLst>
              <a:ext uri="{FF2B5EF4-FFF2-40B4-BE49-F238E27FC236}">
                <a16:creationId xmlns:a16="http://schemas.microsoft.com/office/drawing/2014/main" id="{628387E2-E08E-3657-6004-E37750A70945}"/>
              </a:ext>
            </a:extLst>
          </p:cNvPr>
          <p:cNvSpPr>
            <a:spLocks noGrp="1"/>
          </p:cNvSpPr>
          <p:nvPr>
            <p:ph type="title"/>
          </p:nvPr>
        </p:nvSpPr>
        <p:spPr/>
        <p:txBody>
          <a:bodyPr/>
          <a:lstStyle/>
          <a:p>
            <a:r>
              <a:rPr lang="en-US" dirty="0"/>
              <a:t>Medicare Supplement</a:t>
            </a:r>
          </a:p>
        </p:txBody>
      </p:sp>
      <p:sp>
        <p:nvSpPr>
          <p:cNvPr id="5" name="Footer Placeholder 4">
            <a:extLst>
              <a:ext uri="{FF2B5EF4-FFF2-40B4-BE49-F238E27FC236}">
                <a16:creationId xmlns:a16="http://schemas.microsoft.com/office/drawing/2014/main" id="{886D4070-58D9-42F2-CB19-CA03663B7126}"/>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32AC3CDB-E59F-F2F8-32EC-11C358AEED8C}"/>
              </a:ext>
            </a:extLst>
          </p:cNvPr>
          <p:cNvSpPr>
            <a:spLocks noGrp="1"/>
          </p:cNvSpPr>
          <p:nvPr>
            <p:ph type="sldNum" sz="quarter" idx="12"/>
          </p:nvPr>
        </p:nvSpPr>
        <p:spPr/>
        <p:txBody>
          <a:bodyPr/>
          <a:lstStyle/>
          <a:p>
            <a:fld id="{E313472D-BFB5-4CCD-ACA0-2399B44D45C6}" type="slidenum">
              <a:rPr lang="en-US" smtClean="0"/>
              <a:pPr/>
              <a:t>49</a:t>
            </a:fld>
            <a:endParaRPr lang="en-US" sz="800" dirty="0"/>
          </a:p>
        </p:txBody>
      </p:sp>
    </p:spTree>
    <p:extLst>
      <p:ext uri="{BB962C8B-B14F-4D97-AF65-F5344CB8AC3E}">
        <p14:creationId xmlns:p14="http://schemas.microsoft.com/office/powerpoint/2010/main" val="411118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First aid kit outline">
            <a:extLst>
              <a:ext uri="{FF2B5EF4-FFF2-40B4-BE49-F238E27FC236}">
                <a16:creationId xmlns:a16="http://schemas.microsoft.com/office/drawing/2014/main" id="{FE9EF354-2132-435B-8331-FCDD36ED5C00}"/>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5663" y="1514475"/>
            <a:ext cx="3511550" cy="3511550"/>
          </a:xfrm>
        </p:spPr>
      </p:pic>
      <p:sp>
        <p:nvSpPr>
          <p:cNvPr id="2" name="Title 1">
            <a:extLst>
              <a:ext uri="{FF2B5EF4-FFF2-40B4-BE49-F238E27FC236}">
                <a16:creationId xmlns:a16="http://schemas.microsoft.com/office/drawing/2014/main" id="{736A5958-22B2-4537-A83F-330D0F0FA592}"/>
              </a:ext>
            </a:extLst>
          </p:cNvPr>
          <p:cNvSpPr>
            <a:spLocks noGrp="1"/>
          </p:cNvSpPr>
          <p:nvPr>
            <p:ph type="title"/>
          </p:nvPr>
        </p:nvSpPr>
        <p:spPr>
          <a:xfrm>
            <a:off x="1241998" y="1785665"/>
            <a:ext cx="4864848" cy="1697317"/>
          </a:xfrm>
        </p:spPr>
        <p:txBody>
          <a:bodyPr anchor="b">
            <a:normAutofit/>
          </a:bodyPr>
          <a:lstStyle/>
          <a:p>
            <a:r>
              <a:rPr lang="en-US" sz="4400" dirty="0"/>
              <a:t>The parts of Medicare</a:t>
            </a:r>
          </a:p>
        </p:txBody>
      </p:sp>
      <p:sp>
        <p:nvSpPr>
          <p:cNvPr id="3" name="Text Placeholder 2">
            <a:extLst>
              <a:ext uri="{FF2B5EF4-FFF2-40B4-BE49-F238E27FC236}">
                <a16:creationId xmlns:a16="http://schemas.microsoft.com/office/drawing/2014/main" id="{72C0540C-ECDA-4D34-AECB-602742CC3299}"/>
              </a:ext>
            </a:extLst>
          </p:cNvPr>
          <p:cNvSpPr>
            <a:spLocks noGrp="1"/>
          </p:cNvSpPr>
          <p:nvPr>
            <p:ph type="body" idx="1"/>
          </p:nvPr>
        </p:nvSpPr>
        <p:spPr>
          <a:xfrm>
            <a:off x="1241998" y="3657560"/>
            <a:ext cx="4864847" cy="988793"/>
          </a:xfrm>
        </p:spPr>
        <p:txBody>
          <a:bodyPr>
            <a:normAutofit/>
          </a:bodyPr>
          <a:lstStyle/>
          <a:p>
            <a:r>
              <a:rPr lang="en-US" sz="2000" dirty="0"/>
              <a:t>A, B, C and D</a:t>
            </a:r>
          </a:p>
        </p:txBody>
      </p:sp>
      <p:sp>
        <p:nvSpPr>
          <p:cNvPr id="17" name="Footer Placeholder 4">
            <a:extLst>
              <a:ext uri="{FF2B5EF4-FFF2-40B4-BE49-F238E27FC236}">
                <a16:creationId xmlns:a16="http://schemas.microsoft.com/office/drawing/2014/main" id="{B220A62A-5F08-4DC8-9F6C-63E54103F6BA}"/>
              </a:ext>
            </a:extLst>
          </p:cNvPr>
          <p:cNvSpPr>
            <a:spLocks noGrp="1"/>
          </p:cNvSpPr>
          <p:nvPr>
            <p:ph type="ftr" sz="quarter" idx="11"/>
          </p:nvPr>
        </p:nvSpPr>
        <p:spPr>
          <a:xfrm>
            <a:off x="2394720" y="6520927"/>
            <a:ext cx="7637008" cy="215622"/>
          </a:xfrm>
        </p:spPr>
        <p:txBody>
          <a:bodyPr/>
          <a:lstStyle/>
          <a:p>
            <a:endParaRPr lang="en-US" sz="800" dirty="0"/>
          </a:p>
        </p:txBody>
      </p:sp>
      <p:sp>
        <p:nvSpPr>
          <p:cNvPr id="6" name="Slide Number Placeholder 5">
            <a:extLst>
              <a:ext uri="{FF2B5EF4-FFF2-40B4-BE49-F238E27FC236}">
                <a16:creationId xmlns:a16="http://schemas.microsoft.com/office/drawing/2014/main" id="{B241CC6C-1D2C-4874-BF8E-4DE41D03470B}"/>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5</a:t>
            </a:fld>
            <a:endParaRPr lang="en-US" dirty="0"/>
          </a:p>
        </p:txBody>
      </p:sp>
    </p:spTree>
    <p:extLst>
      <p:ext uri="{BB962C8B-B14F-4D97-AF65-F5344CB8AC3E}">
        <p14:creationId xmlns:p14="http://schemas.microsoft.com/office/powerpoint/2010/main" val="28435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anim calcmode="lin" valueType="num">
                                      <p:cBhvr>
                                        <p:cTn id="24"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Puzzle outline">
            <a:extLst>
              <a:ext uri="{FF2B5EF4-FFF2-40B4-BE49-F238E27FC236}">
                <a16:creationId xmlns:a16="http://schemas.microsoft.com/office/drawing/2014/main" id="{7CB04195-790A-4182-AE3F-1E046077A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61320">
            <a:off x="6535723" y="2183157"/>
            <a:ext cx="3592286" cy="3592286"/>
          </a:xfrm>
          <a:prstGeom prst="rect">
            <a:avLst/>
          </a:prstGeom>
        </p:spPr>
      </p:pic>
      <p:pic>
        <p:nvPicPr>
          <p:cNvPr id="11" name="Graphic 10" descr="Puzzle outline">
            <a:extLst>
              <a:ext uri="{FF2B5EF4-FFF2-40B4-BE49-F238E27FC236}">
                <a16:creationId xmlns:a16="http://schemas.microsoft.com/office/drawing/2014/main" id="{23DA7159-BA4E-4D78-8601-BB50D098D8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53700">
            <a:off x="4299857" y="2183898"/>
            <a:ext cx="3592286" cy="3592286"/>
          </a:xfrm>
          <a:prstGeom prst="rect">
            <a:avLst/>
          </a:prstGeom>
        </p:spPr>
      </p:pic>
      <p:sp>
        <p:nvSpPr>
          <p:cNvPr id="3" name="Title 2">
            <a:extLst>
              <a:ext uri="{FF2B5EF4-FFF2-40B4-BE49-F238E27FC236}">
                <a16:creationId xmlns:a16="http://schemas.microsoft.com/office/drawing/2014/main" id="{369DA16A-BF92-467C-9B8C-76AF90DD5B58}"/>
              </a:ext>
            </a:extLst>
          </p:cNvPr>
          <p:cNvSpPr>
            <a:spLocks noGrp="1"/>
          </p:cNvSpPr>
          <p:nvPr>
            <p:ph type="title"/>
          </p:nvPr>
        </p:nvSpPr>
        <p:spPr>
          <a:xfrm>
            <a:off x="579919" y="973807"/>
            <a:ext cx="11032162" cy="988793"/>
          </a:xfrm>
        </p:spPr>
        <p:txBody>
          <a:bodyPr>
            <a:normAutofit/>
          </a:bodyPr>
          <a:lstStyle/>
          <a:p>
            <a:r>
              <a:rPr lang="en-US" dirty="0"/>
              <a:t>Medicare supplement (Medigap) coverage</a:t>
            </a:r>
          </a:p>
        </p:txBody>
      </p:sp>
      <p:sp>
        <p:nvSpPr>
          <p:cNvPr id="5" name="Footer Placeholder 4">
            <a:extLst>
              <a:ext uri="{FF2B5EF4-FFF2-40B4-BE49-F238E27FC236}">
                <a16:creationId xmlns:a16="http://schemas.microsoft.com/office/drawing/2014/main" id="{2F9515C5-FED2-45DD-B6C0-9433F1237075}"/>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1BC2F2E8-6DA5-42F1-A470-A15A77475C11}"/>
              </a:ext>
            </a:extLst>
          </p:cNvPr>
          <p:cNvSpPr>
            <a:spLocks noGrp="1"/>
          </p:cNvSpPr>
          <p:nvPr>
            <p:ph type="sldNum" sz="quarter" idx="12"/>
          </p:nvPr>
        </p:nvSpPr>
        <p:spPr/>
        <p:txBody>
          <a:bodyPr/>
          <a:lstStyle/>
          <a:p>
            <a:fld id="{E313472D-BFB5-4CCD-ACA0-2399B44D45C6}" type="slidenum">
              <a:rPr lang="en-US" smtClean="0"/>
              <a:pPr/>
              <a:t>50</a:t>
            </a:fld>
            <a:endParaRPr lang="en-US" sz="800" dirty="0"/>
          </a:p>
        </p:txBody>
      </p:sp>
      <p:pic>
        <p:nvPicPr>
          <p:cNvPr id="8" name="Graphic 7" descr="Puzzle outline">
            <a:extLst>
              <a:ext uri="{FF2B5EF4-FFF2-40B4-BE49-F238E27FC236}">
                <a16:creationId xmlns:a16="http://schemas.microsoft.com/office/drawing/2014/main" id="{DE49D713-144F-4BD6-80F7-1E9C7B2922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893868">
            <a:off x="2297421" y="2184303"/>
            <a:ext cx="3592286" cy="3592286"/>
          </a:xfrm>
          <a:prstGeom prst="rect">
            <a:avLst/>
          </a:prstGeom>
        </p:spPr>
      </p:pic>
      <p:pic>
        <p:nvPicPr>
          <p:cNvPr id="13" name="Graphic 12" descr="Man with cane outline">
            <a:extLst>
              <a:ext uri="{FF2B5EF4-FFF2-40B4-BE49-F238E27FC236}">
                <a16:creationId xmlns:a16="http://schemas.microsoft.com/office/drawing/2014/main" id="{2D075DEE-1581-4987-9256-3892F259E6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94720" y="2609401"/>
            <a:ext cx="2286000" cy="2286000"/>
          </a:xfrm>
          <a:prstGeom prst="rect">
            <a:avLst/>
          </a:prstGeom>
        </p:spPr>
      </p:pic>
      <p:pic>
        <p:nvPicPr>
          <p:cNvPr id="14" name="Graphic 13" descr="Daily calendar outline">
            <a:extLst>
              <a:ext uri="{FF2B5EF4-FFF2-40B4-BE49-F238E27FC236}">
                <a16:creationId xmlns:a16="http://schemas.microsoft.com/office/drawing/2014/main" id="{91536CD6-8302-4DAF-9B45-C894E40F807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71407" y="2122714"/>
            <a:ext cx="1649186" cy="1649186"/>
          </a:xfrm>
          <a:prstGeom prst="rect">
            <a:avLst/>
          </a:prstGeom>
        </p:spPr>
      </p:pic>
      <p:pic>
        <p:nvPicPr>
          <p:cNvPr id="15" name="Graphic 14" descr="Daily calendar outline">
            <a:extLst>
              <a:ext uri="{FF2B5EF4-FFF2-40B4-BE49-F238E27FC236}">
                <a16:creationId xmlns:a16="http://schemas.microsoft.com/office/drawing/2014/main" id="{CC6F2678-A211-43BE-9ED1-C2FD802BF3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20593" y="2122714"/>
            <a:ext cx="1649186" cy="1649186"/>
          </a:xfrm>
          <a:prstGeom prst="rect">
            <a:avLst/>
          </a:prstGeom>
        </p:spPr>
      </p:pic>
      <p:pic>
        <p:nvPicPr>
          <p:cNvPr id="16" name="Graphic 15" descr="Daily calendar outline">
            <a:extLst>
              <a:ext uri="{FF2B5EF4-FFF2-40B4-BE49-F238E27FC236}">
                <a16:creationId xmlns:a16="http://schemas.microsoft.com/office/drawing/2014/main" id="{970D7A8D-80A7-49F3-ACA9-068A17CF40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69779" y="2122714"/>
            <a:ext cx="1649186" cy="1649186"/>
          </a:xfrm>
          <a:prstGeom prst="rect">
            <a:avLst/>
          </a:prstGeom>
        </p:spPr>
      </p:pic>
      <p:pic>
        <p:nvPicPr>
          <p:cNvPr id="17" name="Graphic 16" descr="Daily calendar outline">
            <a:extLst>
              <a:ext uri="{FF2B5EF4-FFF2-40B4-BE49-F238E27FC236}">
                <a16:creationId xmlns:a16="http://schemas.microsoft.com/office/drawing/2014/main" id="{8E97FDE3-9D6C-469B-B166-AFF085161F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71407" y="3588126"/>
            <a:ext cx="1649186" cy="1649186"/>
          </a:xfrm>
          <a:prstGeom prst="rect">
            <a:avLst/>
          </a:prstGeom>
        </p:spPr>
      </p:pic>
      <p:pic>
        <p:nvPicPr>
          <p:cNvPr id="18" name="Graphic 17" descr="Daily calendar outline">
            <a:extLst>
              <a:ext uri="{FF2B5EF4-FFF2-40B4-BE49-F238E27FC236}">
                <a16:creationId xmlns:a16="http://schemas.microsoft.com/office/drawing/2014/main" id="{73C69121-8996-4A82-9853-ADA9CF9D9C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20593" y="3588126"/>
            <a:ext cx="1649186" cy="1649186"/>
          </a:xfrm>
          <a:prstGeom prst="rect">
            <a:avLst/>
          </a:prstGeom>
        </p:spPr>
      </p:pic>
      <p:pic>
        <p:nvPicPr>
          <p:cNvPr id="19" name="Graphic 18" descr="Daily calendar outline">
            <a:extLst>
              <a:ext uri="{FF2B5EF4-FFF2-40B4-BE49-F238E27FC236}">
                <a16:creationId xmlns:a16="http://schemas.microsoft.com/office/drawing/2014/main" id="{4FAE9545-41E7-4074-A335-1D460A9E7C4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69779" y="3588126"/>
            <a:ext cx="1649186" cy="1649186"/>
          </a:xfrm>
          <a:prstGeom prst="rect">
            <a:avLst/>
          </a:prstGeom>
        </p:spPr>
      </p:pic>
    </p:spTree>
    <p:extLst>
      <p:ext uri="{BB962C8B-B14F-4D97-AF65-F5344CB8AC3E}">
        <p14:creationId xmlns:p14="http://schemas.microsoft.com/office/powerpoint/2010/main" val="215256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9" fill="hold" nodeType="clickEffect">
                                  <p:stCondLst>
                                    <p:cond delay="0"/>
                                  </p:stCondLst>
                                  <p:childTnLst>
                                    <p:anim calcmode="lin" valueType="num">
                                      <p:cBhvr additive="base">
                                        <p:cTn id="19" dur="500"/>
                                        <p:tgtEl>
                                          <p:spTgt spid="8"/>
                                        </p:tgtEl>
                                        <p:attrNameLst>
                                          <p:attrName>ppt_x</p:attrName>
                                        </p:attrNameLst>
                                      </p:cBhvr>
                                      <p:tavLst>
                                        <p:tav tm="0">
                                          <p:val>
                                            <p:strVal val="ppt_x"/>
                                          </p:val>
                                        </p:tav>
                                        <p:tav tm="100000">
                                          <p:val>
                                            <p:strVal val="0-ppt_w/2"/>
                                          </p:val>
                                        </p:tav>
                                      </p:tavLst>
                                    </p:anim>
                                    <p:anim calcmode="lin" valueType="num">
                                      <p:cBhvr additive="base">
                                        <p:cTn id="20" dur="500"/>
                                        <p:tgtEl>
                                          <p:spTgt spid="8"/>
                                        </p:tgtEl>
                                        <p:attrNameLst>
                                          <p:attrName>ppt_y</p:attrName>
                                        </p:attrNameLst>
                                      </p:cBhvr>
                                      <p:tavLst>
                                        <p:tav tm="0">
                                          <p:val>
                                            <p:strVal val="ppt_y"/>
                                          </p:val>
                                        </p:tav>
                                        <p:tav tm="100000">
                                          <p:val>
                                            <p:strVal val="0-ppt_h/2"/>
                                          </p:val>
                                        </p:tav>
                                      </p:tavLst>
                                    </p:anim>
                                    <p:set>
                                      <p:cBhvr>
                                        <p:cTn id="21" dur="1" fill="hold">
                                          <p:stCondLst>
                                            <p:cond delay="499"/>
                                          </p:stCondLst>
                                        </p:cTn>
                                        <p:tgtEl>
                                          <p:spTgt spid="8"/>
                                        </p:tgtEl>
                                        <p:attrNameLst>
                                          <p:attrName>style.visibility</p:attrName>
                                        </p:attrNameLst>
                                      </p:cBhvr>
                                      <p:to>
                                        <p:strVal val="hidden"/>
                                      </p:to>
                                    </p:set>
                                  </p:childTnLst>
                                </p:cTn>
                              </p:par>
                              <p:par>
                                <p:cTn id="22" presetID="2" presetClass="exit" presetSubtype="1" fill="hold" nodeType="withEffect">
                                  <p:stCondLst>
                                    <p:cond delay="0"/>
                                  </p:stCondLst>
                                  <p:childTnLst>
                                    <p:anim calcmode="lin" valueType="num">
                                      <p:cBhvr additive="base">
                                        <p:cTn id="23" dur="500"/>
                                        <p:tgtEl>
                                          <p:spTgt spid="11"/>
                                        </p:tgtEl>
                                        <p:attrNameLst>
                                          <p:attrName>ppt_x</p:attrName>
                                        </p:attrNameLst>
                                      </p:cBhvr>
                                      <p:tavLst>
                                        <p:tav tm="0">
                                          <p:val>
                                            <p:strVal val="ppt_x"/>
                                          </p:val>
                                        </p:tav>
                                        <p:tav tm="100000">
                                          <p:val>
                                            <p:strVal val="ppt_x"/>
                                          </p:val>
                                        </p:tav>
                                      </p:tavLst>
                                    </p:anim>
                                    <p:anim calcmode="lin" valueType="num">
                                      <p:cBhvr additive="base">
                                        <p:cTn id="24" dur="500"/>
                                        <p:tgtEl>
                                          <p:spTgt spid="11"/>
                                        </p:tgtEl>
                                        <p:attrNameLst>
                                          <p:attrName>ppt_y</p:attrName>
                                        </p:attrNameLst>
                                      </p:cBhvr>
                                      <p:tavLst>
                                        <p:tav tm="0">
                                          <p:val>
                                            <p:strVal val="ppt_y"/>
                                          </p:val>
                                        </p:tav>
                                        <p:tav tm="100000">
                                          <p:val>
                                            <p:strVal val="0-ppt_h/2"/>
                                          </p:val>
                                        </p:tav>
                                      </p:tavLst>
                                    </p:anim>
                                    <p:set>
                                      <p:cBhvr>
                                        <p:cTn id="25" dur="1" fill="hold">
                                          <p:stCondLst>
                                            <p:cond delay="499"/>
                                          </p:stCondLst>
                                        </p:cTn>
                                        <p:tgtEl>
                                          <p:spTgt spid="11"/>
                                        </p:tgtEl>
                                        <p:attrNameLst>
                                          <p:attrName>style.visibility</p:attrName>
                                        </p:attrNameLst>
                                      </p:cBhvr>
                                      <p:to>
                                        <p:strVal val="hidden"/>
                                      </p:to>
                                    </p:set>
                                  </p:childTnLst>
                                </p:cTn>
                              </p:par>
                              <p:par>
                                <p:cTn id="26" presetID="2" presetClass="exit" presetSubtype="3" fill="hold" nodeType="withEffect">
                                  <p:stCondLst>
                                    <p:cond delay="0"/>
                                  </p:stCondLst>
                                  <p:childTnLst>
                                    <p:anim calcmode="lin" valueType="num">
                                      <p:cBhvr additive="base">
                                        <p:cTn id="27" dur="500"/>
                                        <p:tgtEl>
                                          <p:spTgt spid="12"/>
                                        </p:tgtEl>
                                        <p:attrNameLst>
                                          <p:attrName>ppt_x</p:attrName>
                                        </p:attrNameLst>
                                      </p:cBhvr>
                                      <p:tavLst>
                                        <p:tav tm="0">
                                          <p:val>
                                            <p:strVal val="ppt_x"/>
                                          </p:val>
                                        </p:tav>
                                        <p:tav tm="100000">
                                          <p:val>
                                            <p:strVal val="1+ppt_w/2"/>
                                          </p:val>
                                        </p:tav>
                                      </p:tavLst>
                                    </p:anim>
                                    <p:anim calcmode="lin" valueType="num">
                                      <p:cBhvr additive="base">
                                        <p:cTn id="28" dur="500"/>
                                        <p:tgtEl>
                                          <p:spTgt spid="12"/>
                                        </p:tgtEl>
                                        <p:attrNameLst>
                                          <p:attrName>ppt_y</p:attrName>
                                        </p:attrNameLst>
                                      </p:cBhvr>
                                      <p:tavLst>
                                        <p:tav tm="0">
                                          <p:val>
                                            <p:strVal val="ppt_y"/>
                                          </p:val>
                                        </p:tav>
                                        <p:tav tm="100000">
                                          <p:val>
                                            <p:strVal val="0-ppt_h/2"/>
                                          </p:val>
                                        </p:tav>
                                      </p:tavLst>
                                    </p:anim>
                                    <p:set>
                                      <p:cBhvr>
                                        <p:cTn id="29" dur="1" fill="hold">
                                          <p:stCondLst>
                                            <p:cond delay="4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par>
                                <p:cTn id="38" presetID="31"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style.rotation</p:attrName>
                                        </p:attrNameLst>
                                      </p:cBhvr>
                                      <p:tavLst>
                                        <p:tav tm="0">
                                          <p:val>
                                            <p:fltVal val="90"/>
                                          </p:val>
                                        </p:tav>
                                        <p:tav tm="100000">
                                          <p:val>
                                            <p:fltVal val="0"/>
                                          </p:val>
                                        </p:tav>
                                      </p:tavLst>
                                    </p:anim>
                                    <p:animEffect transition="in" filter="fade">
                                      <p:cBhvr>
                                        <p:cTn id="43" dur="1000"/>
                                        <p:tgtEl>
                                          <p:spTgt spid="14"/>
                                        </p:tgtEl>
                                      </p:cBhvr>
                                    </p:animEffect>
                                  </p:childTnLst>
                                </p:cTn>
                              </p:par>
                              <p:par>
                                <p:cTn id="44" presetID="31"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par>
                                <p:cTn id="50" presetID="31"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fltVal val="0"/>
                                          </p:val>
                                        </p:tav>
                                        <p:tav tm="100000">
                                          <p:val>
                                            <p:strVal val="#ppt_w"/>
                                          </p:val>
                                        </p:tav>
                                      </p:tavLst>
                                    </p:anim>
                                    <p:anim calcmode="lin" valueType="num">
                                      <p:cBhvr>
                                        <p:cTn id="53" dur="1000" fill="hold"/>
                                        <p:tgtEl>
                                          <p:spTgt spid="16"/>
                                        </p:tgtEl>
                                        <p:attrNameLst>
                                          <p:attrName>ppt_h</p:attrName>
                                        </p:attrNameLst>
                                      </p:cBhvr>
                                      <p:tavLst>
                                        <p:tav tm="0">
                                          <p:val>
                                            <p:fltVal val="0"/>
                                          </p:val>
                                        </p:tav>
                                        <p:tav tm="100000">
                                          <p:val>
                                            <p:strVal val="#ppt_h"/>
                                          </p:val>
                                        </p:tav>
                                      </p:tavLst>
                                    </p:anim>
                                    <p:anim calcmode="lin" valueType="num">
                                      <p:cBhvr>
                                        <p:cTn id="54" dur="1000" fill="hold"/>
                                        <p:tgtEl>
                                          <p:spTgt spid="16"/>
                                        </p:tgtEl>
                                        <p:attrNameLst>
                                          <p:attrName>style.rotation</p:attrName>
                                        </p:attrNameLst>
                                      </p:cBhvr>
                                      <p:tavLst>
                                        <p:tav tm="0">
                                          <p:val>
                                            <p:fltVal val="90"/>
                                          </p:val>
                                        </p:tav>
                                        <p:tav tm="100000">
                                          <p:val>
                                            <p:fltVal val="0"/>
                                          </p:val>
                                        </p:tav>
                                      </p:tavLst>
                                    </p:anim>
                                    <p:animEffect transition="in" filter="fade">
                                      <p:cBhvr>
                                        <p:cTn id="55" dur="1000"/>
                                        <p:tgtEl>
                                          <p:spTgt spid="16"/>
                                        </p:tgtEl>
                                      </p:cBhvr>
                                    </p:animEffect>
                                  </p:childTnLst>
                                </p:cTn>
                              </p:par>
                              <p:par>
                                <p:cTn id="56" presetID="31"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1000" fill="hold"/>
                                        <p:tgtEl>
                                          <p:spTgt spid="19"/>
                                        </p:tgtEl>
                                        <p:attrNameLst>
                                          <p:attrName>ppt_w</p:attrName>
                                        </p:attrNameLst>
                                      </p:cBhvr>
                                      <p:tavLst>
                                        <p:tav tm="0">
                                          <p:val>
                                            <p:fltVal val="0"/>
                                          </p:val>
                                        </p:tav>
                                        <p:tav tm="100000">
                                          <p:val>
                                            <p:strVal val="#ppt_w"/>
                                          </p:val>
                                        </p:tav>
                                      </p:tavLst>
                                    </p:anim>
                                    <p:anim calcmode="lin" valueType="num">
                                      <p:cBhvr>
                                        <p:cTn id="59" dur="1000" fill="hold"/>
                                        <p:tgtEl>
                                          <p:spTgt spid="19"/>
                                        </p:tgtEl>
                                        <p:attrNameLst>
                                          <p:attrName>ppt_h</p:attrName>
                                        </p:attrNameLst>
                                      </p:cBhvr>
                                      <p:tavLst>
                                        <p:tav tm="0">
                                          <p:val>
                                            <p:fltVal val="0"/>
                                          </p:val>
                                        </p:tav>
                                        <p:tav tm="100000">
                                          <p:val>
                                            <p:strVal val="#ppt_h"/>
                                          </p:val>
                                        </p:tav>
                                      </p:tavLst>
                                    </p:anim>
                                    <p:anim calcmode="lin" valueType="num">
                                      <p:cBhvr>
                                        <p:cTn id="60" dur="1000" fill="hold"/>
                                        <p:tgtEl>
                                          <p:spTgt spid="19"/>
                                        </p:tgtEl>
                                        <p:attrNameLst>
                                          <p:attrName>style.rotation</p:attrName>
                                        </p:attrNameLst>
                                      </p:cBhvr>
                                      <p:tavLst>
                                        <p:tav tm="0">
                                          <p:val>
                                            <p:fltVal val="90"/>
                                          </p:val>
                                        </p:tav>
                                        <p:tav tm="100000">
                                          <p:val>
                                            <p:fltVal val="0"/>
                                          </p:val>
                                        </p:tav>
                                      </p:tavLst>
                                    </p:anim>
                                    <p:animEffect transition="in" filter="fade">
                                      <p:cBhvr>
                                        <p:cTn id="61" dur="1000"/>
                                        <p:tgtEl>
                                          <p:spTgt spid="19"/>
                                        </p:tgtEl>
                                      </p:cBhvr>
                                    </p:animEffect>
                                  </p:childTnLst>
                                </p:cTn>
                              </p:par>
                              <p:par>
                                <p:cTn id="62" presetID="31"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fltVal val="0"/>
                                          </p:val>
                                        </p:tav>
                                        <p:tav tm="100000">
                                          <p:val>
                                            <p:strVal val="#ppt_w"/>
                                          </p:val>
                                        </p:tav>
                                      </p:tavLst>
                                    </p:anim>
                                    <p:anim calcmode="lin" valueType="num">
                                      <p:cBhvr>
                                        <p:cTn id="65" dur="1000" fill="hold"/>
                                        <p:tgtEl>
                                          <p:spTgt spid="18"/>
                                        </p:tgtEl>
                                        <p:attrNameLst>
                                          <p:attrName>ppt_h</p:attrName>
                                        </p:attrNameLst>
                                      </p:cBhvr>
                                      <p:tavLst>
                                        <p:tav tm="0">
                                          <p:val>
                                            <p:fltVal val="0"/>
                                          </p:val>
                                        </p:tav>
                                        <p:tav tm="100000">
                                          <p:val>
                                            <p:strVal val="#ppt_h"/>
                                          </p:val>
                                        </p:tav>
                                      </p:tavLst>
                                    </p:anim>
                                    <p:anim calcmode="lin" valueType="num">
                                      <p:cBhvr>
                                        <p:cTn id="66" dur="1000" fill="hold"/>
                                        <p:tgtEl>
                                          <p:spTgt spid="18"/>
                                        </p:tgtEl>
                                        <p:attrNameLst>
                                          <p:attrName>style.rotation</p:attrName>
                                        </p:attrNameLst>
                                      </p:cBhvr>
                                      <p:tavLst>
                                        <p:tav tm="0">
                                          <p:val>
                                            <p:fltVal val="90"/>
                                          </p:val>
                                        </p:tav>
                                        <p:tav tm="100000">
                                          <p:val>
                                            <p:fltVal val="0"/>
                                          </p:val>
                                        </p:tav>
                                      </p:tavLst>
                                    </p:anim>
                                    <p:animEffect transition="in" filter="fade">
                                      <p:cBhvr>
                                        <p:cTn id="67" dur="1000"/>
                                        <p:tgtEl>
                                          <p:spTgt spid="18"/>
                                        </p:tgtEl>
                                      </p:cBhvr>
                                    </p:animEffect>
                                  </p:childTnLst>
                                </p:cTn>
                              </p:par>
                              <p:par>
                                <p:cTn id="68" presetID="31" presetClass="entr" presetSubtype="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3D09-6CF0-47A7-8B73-E0FA59DC825D}"/>
              </a:ext>
            </a:extLst>
          </p:cNvPr>
          <p:cNvSpPr>
            <a:spLocks noGrp="1"/>
          </p:cNvSpPr>
          <p:nvPr>
            <p:ph type="title"/>
          </p:nvPr>
        </p:nvSpPr>
        <p:spPr/>
        <p:txBody>
          <a:bodyPr/>
          <a:lstStyle/>
          <a:p>
            <a:r>
              <a:rPr lang="en-US" dirty="0"/>
              <a:t>Ten standardized Medicare supplement plans </a:t>
            </a:r>
          </a:p>
        </p:txBody>
      </p:sp>
      <p:sp>
        <p:nvSpPr>
          <p:cNvPr id="4" name="Footer Placeholder 3">
            <a:extLst>
              <a:ext uri="{FF2B5EF4-FFF2-40B4-BE49-F238E27FC236}">
                <a16:creationId xmlns:a16="http://schemas.microsoft.com/office/drawing/2014/main" id="{F8401809-AD82-4856-B688-CDF622E949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FD32C3D-E7AE-4D5C-A832-F7A8D173ED8E}"/>
              </a:ext>
            </a:extLst>
          </p:cNvPr>
          <p:cNvSpPr>
            <a:spLocks noGrp="1"/>
          </p:cNvSpPr>
          <p:nvPr>
            <p:ph type="sldNum" sz="quarter" idx="12"/>
          </p:nvPr>
        </p:nvSpPr>
        <p:spPr/>
        <p:txBody>
          <a:bodyPr/>
          <a:lstStyle/>
          <a:p>
            <a:fld id="{E313472D-BFB5-4CCD-ACA0-2399B44D45C6}" type="slidenum">
              <a:rPr lang="en-US" smtClean="0"/>
              <a:t>51</a:t>
            </a:fld>
            <a:endParaRPr lang="en-US" dirty="0"/>
          </a:p>
        </p:txBody>
      </p:sp>
      <p:sp>
        <p:nvSpPr>
          <p:cNvPr id="11" name="TextBox 10">
            <a:extLst>
              <a:ext uri="{FF2B5EF4-FFF2-40B4-BE49-F238E27FC236}">
                <a16:creationId xmlns:a16="http://schemas.microsoft.com/office/drawing/2014/main" id="{928513C0-10CF-44A2-8229-C23E9620CEB4}"/>
              </a:ext>
            </a:extLst>
          </p:cNvPr>
          <p:cNvSpPr txBox="1"/>
          <p:nvPr/>
        </p:nvSpPr>
        <p:spPr>
          <a:xfrm>
            <a:off x="1581624" y="5855855"/>
            <a:ext cx="9028752" cy="369332"/>
          </a:xfrm>
          <a:prstGeom prst="rect">
            <a:avLst/>
          </a:prstGeom>
          <a:noFill/>
        </p:spPr>
        <p:txBody>
          <a:bodyPr wrap="square" rtlCol="0">
            <a:spAutoFit/>
          </a:bodyPr>
          <a:lstStyle/>
          <a:p>
            <a:r>
              <a:rPr lang="en-US" dirty="0"/>
              <a:t>*Not available if you are new to Medicare on or after January 1, 2020</a:t>
            </a:r>
          </a:p>
        </p:txBody>
      </p:sp>
      <p:graphicFrame>
        <p:nvGraphicFramePr>
          <p:cNvPr id="14" name="Table 14">
            <a:extLst>
              <a:ext uri="{FF2B5EF4-FFF2-40B4-BE49-F238E27FC236}">
                <a16:creationId xmlns:a16="http://schemas.microsoft.com/office/drawing/2014/main" id="{32E8FDBE-609B-422F-B497-CF23A520491B}"/>
              </a:ext>
            </a:extLst>
          </p:cNvPr>
          <p:cNvGraphicFramePr>
            <a:graphicFrameLocks noGrp="1"/>
          </p:cNvGraphicFramePr>
          <p:nvPr>
            <p:ph idx="1"/>
            <p:extLst>
              <p:ext uri="{D42A27DB-BD31-4B8C-83A1-F6EECF244321}">
                <p14:modId xmlns:p14="http://schemas.microsoft.com/office/powerpoint/2010/main" val="2834002"/>
              </p:ext>
            </p:extLst>
          </p:nvPr>
        </p:nvGraphicFramePr>
        <p:xfrm>
          <a:off x="695661" y="1438711"/>
          <a:ext cx="10476819" cy="4348480"/>
        </p:xfrm>
        <a:graphic>
          <a:graphicData uri="http://schemas.openxmlformats.org/drawingml/2006/table">
            <a:tbl>
              <a:tblPr firstRow="1" bandRow="1">
                <a:tableStyleId>{5C22544A-7EE6-4342-B048-85BDC9FD1C3A}</a:tableStyleId>
              </a:tblPr>
              <a:tblGrid>
                <a:gridCol w="3792991">
                  <a:extLst>
                    <a:ext uri="{9D8B030D-6E8A-4147-A177-3AD203B41FA5}">
                      <a16:colId xmlns:a16="http://schemas.microsoft.com/office/drawing/2014/main" val="893246960"/>
                    </a:ext>
                  </a:extLst>
                </a:gridCol>
                <a:gridCol w="696686">
                  <a:extLst>
                    <a:ext uri="{9D8B030D-6E8A-4147-A177-3AD203B41FA5}">
                      <a16:colId xmlns:a16="http://schemas.microsoft.com/office/drawing/2014/main" val="1631145934"/>
                    </a:ext>
                  </a:extLst>
                </a:gridCol>
                <a:gridCol w="631371">
                  <a:extLst>
                    <a:ext uri="{9D8B030D-6E8A-4147-A177-3AD203B41FA5}">
                      <a16:colId xmlns:a16="http://schemas.microsoft.com/office/drawing/2014/main" val="921408834"/>
                    </a:ext>
                  </a:extLst>
                </a:gridCol>
                <a:gridCol w="696686">
                  <a:extLst>
                    <a:ext uri="{9D8B030D-6E8A-4147-A177-3AD203B41FA5}">
                      <a16:colId xmlns:a16="http://schemas.microsoft.com/office/drawing/2014/main" val="1598824554"/>
                    </a:ext>
                  </a:extLst>
                </a:gridCol>
                <a:gridCol w="653143">
                  <a:extLst>
                    <a:ext uri="{9D8B030D-6E8A-4147-A177-3AD203B41FA5}">
                      <a16:colId xmlns:a16="http://schemas.microsoft.com/office/drawing/2014/main" val="4195502503"/>
                    </a:ext>
                  </a:extLst>
                </a:gridCol>
                <a:gridCol w="674914">
                  <a:extLst>
                    <a:ext uri="{9D8B030D-6E8A-4147-A177-3AD203B41FA5}">
                      <a16:colId xmlns:a16="http://schemas.microsoft.com/office/drawing/2014/main" val="3060165452"/>
                    </a:ext>
                  </a:extLst>
                </a:gridCol>
                <a:gridCol w="664028">
                  <a:extLst>
                    <a:ext uri="{9D8B030D-6E8A-4147-A177-3AD203B41FA5}">
                      <a16:colId xmlns:a16="http://schemas.microsoft.com/office/drawing/2014/main" val="1209107539"/>
                    </a:ext>
                  </a:extLst>
                </a:gridCol>
                <a:gridCol w="631372">
                  <a:extLst>
                    <a:ext uri="{9D8B030D-6E8A-4147-A177-3AD203B41FA5}">
                      <a16:colId xmlns:a16="http://schemas.microsoft.com/office/drawing/2014/main" val="3768534190"/>
                    </a:ext>
                  </a:extLst>
                </a:gridCol>
                <a:gridCol w="642257">
                  <a:extLst>
                    <a:ext uri="{9D8B030D-6E8A-4147-A177-3AD203B41FA5}">
                      <a16:colId xmlns:a16="http://schemas.microsoft.com/office/drawing/2014/main" val="1838257599"/>
                    </a:ext>
                  </a:extLst>
                </a:gridCol>
                <a:gridCol w="642257">
                  <a:extLst>
                    <a:ext uri="{9D8B030D-6E8A-4147-A177-3AD203B41FA5}">
                      <a16:colId xmlns:a16="http://schemas.microsoft.com/office/drawing/2014/main" val="3950775797"/>
                    </a:ext>
                  </a:extLst>
                </a:gridCol>
                <a:gridCol w="751114">
                  <a:extLst>
                    <a:ext uri="{9D8B030D-6E8A-4147-A177-3AD203B41FA5}">
                      <a16:colId xmlns:a16="http://schemas.microsoft.com/office/drawing/2014/main" val="2931461638"/>
                    </a:ext>
                  </a:extLst>
                </a:gridCol>
              </a:tblGrid>
              <a:tr h="370840">
                <a:tc>
                  <a:txBody>
                    <a:bodyPr/>
                    <a:lstStyle/>
                    <a:p>
                      <a:r>
                        <a:rPr lang="en-US" dirty="0"/>
                        <a:t>Benefits</a:t>
                      </a:r>
                    </a:p>
                  </a:txBody>
                  <a:tcPr/>
                </a:tc>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D</a:t>
                      </a:r>
                    </a:p>
                  </a:txBody>
                  <a:tcPr/>
                </a:tc>
                <a:tc>
                  <a:txBody>
                    <a:bodyPr/>
                    <a:lstStyle/>
                    <a:p>
                      <a:r>
                        <a:rPr lang="en-US" dirty="0"/>
                        <a:t>F*</a:t>
                      </a:r>
                    </a:p>
                  </a:txBody>
                  <a:tcPr/>
                </a:tc>
                <a:tc>
                  <a:txBody>
                    <a:bodyPr/>
                    <a:lstStyle/>
                    <a:p>
                      <a:r>
                        <a:rPr lang="en-US" dirty="0"/>
                        <a:t>G</a:t>
                      </a:r>
                    </a:p>
                  </a:txBody>
                  <a:tcPr/>
                </a:tc>
                <a:tc>
                  <a:txBody>
                    <a:bodyPr/>
                    <a:lstStyle/>
                    <a:p>
                      <a:r>
                        <a:rPr lang="en-US" dirty="0"/>
                        <a:t>K</a:t>
                      </a:r>
                    </a:p>
                  </a:txBody>
                  <a:tcPr/>
                </a:tc>
                <a:tc>
                  <a:txBody>
                    <a:bodyPr/>
                    <a:lstStyle/>
                    <a:p>
                      <a:r>
                        <a:rPr lang="en-US" dirty="0"/>
                        <a:t>L</a:t>
                      </a:r>
                    </a:p>
                  </a:txBody>
                  <a:tcPr/>
                </a:tc>
                <a:tc>
                  <a:txBody>
                    <a:bodyPr/>
                    <a:lstStyle/>
                    <a:p>
                      <a:r>
                        <a:rPr lang="en-US" dirty="0"/>
                        <a:t>M</a:t>
                      </a:r>
                    </a:p>
                  </a:txBody>
                  <a:tcPr/>
                </a:tc>
                <a:tc>
                  <a:txBody>
                    <a:bodyPr/>
                    <a:lstStyle/>
                    <a:p>
                      <a:r>
                        <a:rPr lang="en-US" dirty="0"/>
                        <a:t>N</a:t>
                      </a:r>
                    </a:p>
                  </a:txBody>
                  <a:tcPr/>
                </a:tc>
                <a:extLst>
                  <a:ext uri="{0D108BD9-81ED-4DB2-BD59-A6C34878D82A}">
                    <a16:rowId xmlns:a16="http://schemas.microsoft.com/office/drawing/2014/main" val="3207478820"/>
                  </a:ext>
                </a:extLst>
              </a:tr>
              <a:tr h="370840">
                <a:tc>
                  <a:txBody>
                    <a:bodyPr/>
                    <a:lstStyle/>
                    <a:p>
                      <a:r>
                        <a:rPr lang="en-US" dirty="0"/>
                        <a:t>Part A coinsurance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91553580"/>
                  </a:ext>
                </a:extLst>
              </a:tr>
              <a:tr h="370840">
                <a:tc>
                  <a:txBody>
                    <a:bodyPr/>
                    <a:lstStyle/>
                    <a:p>
                      <a:r>
                        <a:rPr lang="en-US" dirty="0"/>
                        <a:t>Additional 365 days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4940971"/>
                  </a:ext>
                </a:extLst>
              </a:tr>
              <a:tr h="370840">
                <a:tc>
                  <a:txBody>
                    <a:bodyPr/>
                    <a:lstStyle/>
                    <a:p>
                      <a:r>
                        <a:rPr lang="en-US" dirty="0"/>
                        <a:t>Part B coinsurance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50%</a:t>
                      </a:r>
                    </a:p>
                  </a:txBody>
                  <a:tcPr/>
                </a:tc>
                <a:tc>
                  <a:txBody>
                    <a:bodyPr/>
                    <a:lstStyle/>
                    <a:p>
                      <a:r>
                        <a:rPr lang="en-US" dirty="0"/>
                        <a:t>75%</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68623517"/>
                  </a:ext>
                </a:extLst>
              </a:tr>
              <a:tr h="370840">
                <a:tc>
                  <a:txBody>
                    <a:bodyPr/>
                    <a:lstStyle/>
                    <a:p>
                      <a:r>
                        <a:rPr lang="en-US" dirty="0"/>
                        <a:t>First three pints of blood</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75%</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27477870"/>
                  </a:ext>
                </a:extLst>
              </a:tr>
              <a:tr h="370840">
                <a:tc>
                  <a:txBody>
                    <a:bodyPr/>
                    <a:lstStyle/>
                    <a:p>
                      <a:r>
                        <a:rPr lang="en-US" dirty="0"/>
                        <a:t>Hospice care coinsurance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75%</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88226441"/>
                  </a:ext>
                </a:extLst>
              </a:tr>
              <a:tr h="370840">
                <a:tc>
                  <a:txBody>
                    <a:bodyPr/>
                    <a:lstStyle/>
                    <a:p>
                      <a:r>
                        <a:rPr lang="en-US" dirty="0"/>
                        <a:t>Skilled nursing coinsurance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75%</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27283318"/>
                  </a:ext>
                </a:extLst>
              </a:tr>
              <a:tr h="370840">
                <a:tc>
                  <a:txBody>
                    <a:bodyPr/>
                    <a:lstStyle/>
                    <a:p>
                      <a:r>
                        <a:rPr lang="en-US" dirty="0"/>
                        <a:t>Part A deductible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75%</a:t>
                      </a:r>
                    </a:p>
                  </a:txBody>
                  <a:tcPr/>
                </a:tc>
                <a:tc>
                  <a:txBody>
                    <a:bodyPr/>
                    <a:lstStyle/>
                    <a:p>
                      <a:r>
                        <a:rPr lang="en-US" dirty="0"/>
                        <a:t>50%</a:t>
                      </a:r>
                    </a:p>
                  </a:txBody>
                  <a:tcPr/>
                </a:tc>
                <a:tc>
                  <a:txBody>
                    <a:bodyPr/>
                    <a:lstStyle/>
                    <a:p>
                      <a:endParaRPr lang="en-US" dirty="0"/>
                    </a:p>
                  </a:txBody>
                  <a:tcPr/>
                </a:tc>
                <a:extLst>
                  <a:ext uri="{0D108BD9-81ED-4DB2-BD59-A6C34878D82A}">
                    <a16:rowId xmlns:a16="http://schemas.microsoft.com/office/drawing/2014/main" val="2161228512"/>
                  </a:ext>
                </a:extLst>
              </a:tr>
              <a:tr h="370840">
                <a:tc>
                  <a:txBody>
                    <a:bodyPr/>
                    <a:lstStyle/>
                    <a:p>
                      <a:r>
                        <a:rPr lang="en-US" dirty="0"/>
                        <a:t>Part B deductible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92688929"/>
                  </a:ext>
                </a:extLst>
              </a:tr>
              <a:tr h="370840">
                <a:tc>
                  <a:txBody>
                    <a:bodyPr/>
                    <a:lstStyle/>
                    <a:p>
                      <a:r>
                        <a:rPr lang="en-US" dirty="0"/>
                        <a:t>Part B excess charge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89283032"/>
                  </a:ext>
                </a:extLst>
              </a:tr>
              <a:tr h="370840">
                <a:tc>
                  <a:txBody>
                    <a:bodyPr/>
                    <a:lstStyle/>
                    <a:p>
                      <a:r>
                        <a:rPr lang="en-US" dirty="0"/>
                        <a:t>Foreign travel emergency </a:t>
                      </a:r>
                    </a:p>
                    <a:p>
                      <a:r>
                        <a:rPr lang="en-US" dirty="0"/>
                        <a:t>(subject to a deductibles and limits)</a:t>
                      </a:r>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80%</a:t>
                      </a:r>
                      <a:endParaRPr lang="en-US" sz="1600" dirty="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80%</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80%</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80%</a:t>
                      </a:r>
                    </a:p>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80%</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80%</a:t>
                      </a:r>
                    </a:p>
                    <a:p>
                      <a:endParaRPr lang="en-US" dirty="0"/>
                    </a:p>
                  </a:txBody>
                  <a:tcPr/>
                </a:tc>
                <a:extLst>
                  <a:ext uri="{0D108BD9-81ED-4DB2-BD59-A6C34878D82A}">
                    <a16:rowId xmlns:a16="http://schemas.microsoft.com/office/drawing/2014/main" val="379574286"/>
                  </a:ext>
                </a:extLst>
              </a:tr>
            </a:tbl>
          </a:graphicData>
        </a:graphic>
      </p:graphicFrame>
      <p:pic>
        <p:nvPicPr>
          <p:cNvPr id="16" name="Graphic 15" descr="Checkmark outline">
            <a:extLst>
              <a:ext uri="{FF2B5EF4-FFF2-40B4-BE49-F238E27FC236}">
                <a16:creationId xmlns:a16="http://schemas.microsoft.com/office/drawing/2014/main" id="{79F95962-9F15-48F2-9509-AC32AC912E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3333" y="1774371"/>
            <a:ext cx="457200" cy="457200"/>
          </a:xfrm>
          <a:prstGeom prst="rect">
            <a:avLst/>
          </a:prstGeom>
        </p:spPr>
      </p:pic>
      <p:pic>
        <p:nvPicPr>
          <p:cNvPr id="17" name="Graphic 16" descr="Checkmark outline">
            <a:extLst>
              <a:ext uri="{FF2B5EF4-FFF2-40B4-BE49-F238E27FC236}">
                <a16:creationId xmlns:a16="http://schemas.microsoft.com/office/drawing/2014/main" id="{B1DA71D5-896C-483F-97D6-C9295AE50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028" y="1774371"/>
            <a:ext cx="457200" cy="457200"/>
          </a:xfrm>
          <a:prstGeom prst="rect">
            <a:avLst/>
          </a:prstGeom>
        </p:spPr>
      </p:pic>
      <p:pic>
        <p:nvPicPr>
          <p:cNvPr id="18" name="Graphic 17" descr="Checkmark outline">
            <a:extLst>
              <a:ext uri="{FF2B5EF4-FFF2-40B4-BE49-F238E27FC236}">
                <a16:creationId xmlns:a16="http://schemas.microsoft.com/office/drawing/2014/main" id="{E6ECCF9E-365A-4379-BB1E-2DEC81F982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4071" y="1774371"/>
            <a:ext cx="457200" cy="457200"/>
          </a:xfrm>
          <a:prstGeom prst="rect">
            <a:avLst/>
          </a:prstGeom>
        </p:spPr>
      </p:pic>
      <p:pic>
        <p:nvPicPr>
          <p:cNvPr id="20" name="Graphic 19" descr="Checkmark outline">
            <a:extLst>
              <a:ext uri="{FF2B5EF4-FFF2-40B4-BE49-F238E27FC236}">
                <a16:creationId xmlns:a16="http://schemas.microsoft.com/office/drawing/2014/main" id="{30887896-35D7-4957-8012-E56CFED8C2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6766" y="1774371"/>
            <a:ext cx="457200" cy="457200"/>
          </a:xfrm>
          <a:prstGeom prst="rect">
            <a:avLst/>
          </a:prstGeom>
        </p:spPr>
      </p:pic>
      <p:pic>
        <p:nvPicPr>
          <p:cNvPr id="21" name="Graphic 20" descr="Checkmark outline">
            <a:extLst>
              <a:ext uri="{FF2B5EF4-FFF2-40B4-BE49-F238E27FC236}">
                <a16:creationId xmlns:a16="http://schemas.microsoft.com/office/drawing/2014/main" id="{037596AE-54B6-4946-938C-4A3559ACC9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0997" y="1774371"/>
            <a:ext cx="457200" cy="457200"/>
          </a:xfrm>
          <a:prstGeom prst="rect">
            <a:avLst/>
          </a:prstGeom>
        </p:spPr>
      </p:pic>
      <p:pic>
        <p:nvPicPr>
          <p:cNvPr id="22" name="Graphic 21" descr="Checkmark outline">
            <a:extLst>
              <a:ext uri="{FF2B5EF4-FFF2-40B4-BE49-F238E27FC236}">
                <a16:creationId xmlns:a16="http://schemas.microsoft.com/office/drawing/2014/main" id="{0778B7FF-308E-487A-A7AD-31E5F2B2E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7448" y="1774371"/>
            <a:ext cx="457200" cy="457200"/>
          </a:xfrm>
          <a:prstGeom prst="rect">
            <a:avLst/>
          </a:prstGeom>
        </p:spPr>
      </p:pic>
      <p:pic>
        <p:nvPicPr>
          <p:cNvPr id="23" name="Graphic 22" descr="Checkmark outline">
            <a:extLst>
              <a:ext uri="{FF2B5EF4-FFF2-40B4-BE49-F238E27FC236}">
                <a16:creationId xmlns:a16="http://schemas.microsoft.com/office/drawing/2014/main" id="{828D740B-391D-4045-BA54-2F747FE66E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7794" y="1774371"/>
            <a:ext cx="457200" cy="457200"/>
          </a:xfrm>
          <a:prstGeom prst="rect">
            <a:avLst/>
          </a:prstGeom>
        </p:spPr>
      </p:pic>
      <p:pic>
        <p:nvPicPr>
          <p:cNvPr id="24" name="Graphic 23" descr="Checkmark outline">
            <a:extLst>
              <a:ext uri="{FF2B5EF4-FFF2-40B4-BE49-F238E27FC236}">
                <a16:creationId xmlns:a16="http://schemas.microsoft.com/office/drawing/2014/main" id="{9E8BDB35-B158-4944-A7EF-403E147A20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9656" y="1774371"/>
            <a:ext cx="457200" cy="457200"/>
          </a:xfrm>
          <a:prstGeom prst="rect">
            <a:avLst/>
          </a:prstGeom>
        </p:spPr>
      </p:pic>
      <p:pic>
        <p:nvPicPr>
          <p:cNvPr id="25" name="Graphic 24" descr="Checkmark outline">
            <a:extLst>
              <a:ext uri="{FF2B5EF4-FFF2-40B4-BE49-F238E27FC236}">
                <a16:creationId xmlns:a16="http://schemas.microsoft.com/office/drawing/2014/main" id="{CD74D45D-FBC5-4123-A443-BC6E7659E2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9683" y="1774371"/>
            <a:ext cx="457200" cy="457200"/>
          </a:xfrm>
          <a:prstGeom prst="rect">
            <a:avLst/>
          </a:prstGeom>
        </p:spPr>
      </p:pic>
      <p:pic>
        <p:nvPicPr>
          <p:cNvPr id="27" name="Graphic 26" descr="Checkmark outline">
            <a:extLst>
              <a:ext uri="{FF2B5EF4-FFF2-40B4-BE49-F238E27FC236}">
                <a16:creationId xmlns:a16="http://schemas.microsoft.com/office/drawing/2014/main" id="{77B40CC7-B132-4444-A0BF-0164C1A554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36450" y="1774371"/>
            <a:ext cx="457200" cy="457200"/>
          </a:xfrm>
          <a:prstGeom prst="rect">
            <a:avLst/>
          </a:prstGeom>
        </p:spPr>
      </p:pic>
      <p:pic>
        <p:nvPicPr>
          <p:cNvPr id="28" name="Graphic 27" descr="Checkmark outline">
            <a:extLst>
              <a:ext uri="{FF2B5EF4-FFF2-40B4-BE49-F238E27FC236}">
                <a16:creationId xmlns:a16="http://schemas.microsoft.com/office/drawing/2014/main" id="{D556BF7D-2270-446D-BC88-9CA02CC7CD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3333" y="2150752"/>
            <a:ext cx="457200" cy="457200"/>
          </a:xfrm>
          <a:prstGeom prst="rect">
            <a:avLst/>
          </a:prstGeom>
        </p:spPr>
      </p:pic>
      <p:pic>
        <p:nvPicPr>
          <p:cNvPr id="29" name="Graphic 28" descr="Checkmark outline">
            <a:extLst>
              <a:ext uri="{FF2B5EF4-FFF2-40B4-BE49-F238E27FC236}">
                <a16:creationId xmlns:a16="http://schemas.microsoft.com/office/drawing/2014/main" id="{313BC30F-2B15-49AE-BCE3-8902C95D19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028" y="2150752"/>
            <a:ext cx="457200" cy="457200"/>
          </a:xfrm>
          <a:prstGeom prst="rect">
            <a:avLst/>
          </a:prstGeom>
        </p:spPr>
      </p:pic>
      <p:pic>
        <p:nvPicPr>
          <p:cNvPr id="30" name="Graphic 29" descr="Checkmark outline">
            <a:extLst>
              <a:ext uri="{FF2B5EF4-FFF2-40B4-BE49-F238E27FC236}">
                <a16:creationId xmlns:a16="http://schemas.microsoft.com/office/drawing/2014/main" id="{BBCF554B-AB33-4FAA-AA24-C3DDB71844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4071" y="2150752"/>
            <a:ext cx="457200" cy="457200"/>
          </a:xfrm>
          <a:prstGeom prst="rect">
            <a:avLst/>
          </a:prstGeom>
        </p:spPr>
      </p:pic>
      <p:pic>
        <p:nvPicPr>
          <p:cNvPr id="31" name="Graphic 30" descr="Checkmark outline">
            <a:extLst>
              <a:ext uri="{FF2B5EF4-FFF2-40B4-BE49-F238E27FC236}">
                <a16:creationId xmlns:a16="http://schemas.microsoft.com/office/drawing/2014/main" id="{08D1510D-5ADC-4E48-A22F-8BAB208246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6766" y="2150752"/>
            <a:ext cx="457200" cy="457200"/>
          </a:xfrm>
          <a:prstGeom prst="rect">
            <a:avLst/>
          </a:prstGeom>
        </p:spPr>
      </p:pic>
      <p:pic>
        <p:nvPicPr>
          <p:cNvPr id="32" name="Graphic 31" descr="Checkmark outline">
            <a:extLst>
              <a:ext uri="{FF2B5EF4-FFF2-40B4-BE49-F238E27FC236}">
                <a16:creationId xmlns:a16="http://schemas.microsoft.com/office/drawing/2014/main" id="{78AB6B0A-3F65-47BE-91D9-63A7357D5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0997" y="2150752"/>
            <a:ext cx="457200" cy="457200"/>
          </a:xfrm>
          <a:prstGeom prst="rect">
            <a:avLst/>
          </a:prstGeom>
        </p:spPr>
      </p:pic>
      <p:pic>
        <p:nvPicPr>
          <p:cNvPr id="33" name="Graphic 32" descr="Checkmark outline">
            <a:extLst>
              <a:ext uri="{FF2B5EF4-FFF2-40B4-BE49-F238E27FC236}">
                <a16:creationId xmlns:a16="http://schemas.microsoft.com/office/drawing/2014/main" id="{F8F717BB-1B63-4B5F-87A7-39AFFFAE34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7448" y="2150752"/>
            <a:ext cx="457200" cy="457200"/>
          </a:xfrm>
          <a:prstGeom prst="rect">
            <a:avLst/>
          </a:prstGeom>
        </p:spPr>
      </p:pic>
      <p:pic>
        <p:nvPicPr>
          <p:cNvPr id="34" name="Graphic 33" descr="Checkmark outline">
            <a:extLst>
              <a:ext uri="{FF2B5EF4-FFF2-40B4-BE49-F238E27FC236}">
                <a16:creationId xmlns:a16="http://schemas.microsoft.com/office/drawing/2014/main" id="{F1195F2C-B5E8-4FE1-8B6A-2D3A74E640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7794" y="2150752"/>
            <a:ext cx="457200" cy="457200"/>
          </a:xfrm>
          <a:prstGeom prst="rect">
            <a:avLst/>
          </a:prstGeom>
        </p:spPr>
      </p:pic>
      <p:pic>
        <p:nvPicPr>
          <p:cNvPr id="35" name="Graphic 34" descr="Checkmark outline">
            <a:extLst>
              <a:ext uri="{FF2B5EF4-FFF2-40B4-BE49-F238E27FC236}">
                <a16:creationId xmlns:a16="http://schemas.microsoft.com/office/drawing/2014/main" id="{262C97A1-6474-4539-B5CF-14AA4CBEB2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9656" y="2150752"/>
            <a:ext cx="457200" cy="457200"/>
          </a:xfrm>
          <a:prstGeom prst="rect">
            <a:avLst/>
          </a:prstGeom>
        </p:spPr>
      </p:pic>
      <p:pic>
        <p:nvPicPr>
          <p:cNvPr id="36" name="Graphic 35" descr="Checkmark outline">
            <a:extLst>
              <a:ext uri="{FF2B5EF4-FFF2-40B4-BE49-F238E27FC236}">
                <a16:creationId xmlns:a16="http://schemas.microsoft.com/office/drawing/2014/main" id="{0DCCB161-0FCC-4C0B-9C78-2BB5A90D19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9683" y="2150752"/>
            <a:ext cx="457200" cy="457200"/>
          </a:xfrm>
          <a:prstGeom prst="rect">
            <a:avLst/>
          </a:prstGeom>
        </p:spPr>
      </p:pic>
      <p:pic>
        <p:nvPicPr>
          <p:cNvPr id="37" name="Graphic 36" descr="Checkmark outline">
            <a:extLst>
              <a:ext uri="{FF2B5EF4-FFF2-40B4-BE49-F238E27FC236}">
                <a16:creationId xmlns:a16="http://schemas.microsoft.com/office/drawing/2014/main" id="{8BF24159-6DB0-443C-9AB6-E98C33E505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36450" y="2150752"/>
            <a:ext cx="457200" cy="457200"/>
          </a:xfrm>
          <a:prstGeom prst="rect">
            <a:avLst/>
          </a:prstGeom>
        </p:spPr>
      </p:pic>
      <p:pic>
        <p:nvPicPr>
          <p:cNvPr id="38" name="Graphic 37" descr="Checkmark outline">
            <a:extLst>
              <a:ext uri="{FF2B5EF4-FFF2-40B4-BE49-F238E27FC236}">
                <a16:creationId xmlns:a16="http://schemas.microsoft.com/office/drawing/2014/main" id="{396BEB86-E8D6-4D45-86EF-B8C33EDA97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5291" y="2527133"/>
            <a:ext cx="457200" cy="457200"/>
          </a:xfrm>
          <a:prstGeom prst="rect">
            <a:avLst/>
          </a:prstGeom>
        </p:spPr>
      </p:pic>
      <p:pic>
        <p:nvPicPr>
          <p:cNvPr id="39" name="Graphic 38" descr="Checkmark outline">
            <a:extLst>
              <a:ext uri="{FF2B5EF4-FFF2-40B4-BE49-F238E27FC236}">
                <a16:creationId xmlns:a16="http://schemas.microsoft.com/office/drawing/2014/main" id="{C5D1C285-6D1B-4D99-9B5A-7507188C44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7986" y="2527133"/>
            <a:ext cx="457200" cy="457200"/>
          </a:xfrm>
          <a:prstGeom prst="rect">
            <a:avLst/>
          </a:prstGeom>
        </p:spPr>
      </p:pic>
      <p:pic>
        <p:nvPicPr>
          <p:cNvPr id="40" name="Graphic 39" descr="Checkmark outline">
            <a:extLst>
              <a:ext uri="{FF2B5EF4-FFF2-40B4-BE49-F238E27FC236}">
                <a16:creationId xmlns:a16="http://schemas.microsoft.com/office/drawing/2014/main" id="{E8A575E0-8AC6-4378-8801-716113B5A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96029" y="2527133"/>
            <a:ext cx="457200" cy="457200"/>
          </a:xfrm>
          <a:prstGeom prst="rect">
            <a:avLst/>
          </a:prstGeom>
        </p:spPr>
      </p:pic>
      <p:pic>
        <p:nvPicPr>
          <p:cNvPr id="41" name="Graphic 40" descr="Checkmark outline">
            <a:extLst>
              <a:ext uri="{FF2B5EF4-FFF2-40B4-BE49-F238E27FC236}">
                <a16:creationId xmlns:a16="http://schemas.microsoft.com/office/drawing/2014/main" id="{883F6668-6158-4542-85C8-E3EE452150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8724" y="2527133"/>
            <a:ext cx="457200" cy="457200"/>
          </a:xfrm>
          <a:prstGeom prst="rect">
            <a:avLst/>
          </a:prstGeom>
        </p:spPr>
      </p:pic>
      <p:pic>
        <p:nvPicPr>
          <p:cNvPr id="42" name="Graphic 41" descr="Checkmark outline">
            <a:extLst>
              <a:ext uri="{FF2B5EF4-FFF2-40B4-BE49-F238E27FC236}">
                <a16:creationId xmlns:a16="http://schemas.microsoft.com/office/drawing/2014/main" id="{8FEC1210-A081-4131-953C-A0346EEE9A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2955" y="2527133"/>
            <a:ext cx="457200" cy="457200"/>
          </a:xfrm>
          <a:prstGeom prst="rect">
            <a:avLst/>
          </a:prstGeom>
        </p:spPr>
      </p:pic>
      <p:pic>
        <p:nvPicPr>
          <p:cNvPr id="43" name="Graphic 42" descr="Checkmark outline">
            <a:extLst>
              <a:ext uri="{FF2B5EF4-FFF2-40B4-BE49-F238E27FC236}">
                <a16:creationId xmlns:a16="http://schemas.microsoft.com/office/drawing/2014/main" id="{8847BD61-A358-469B-84E1-06844EAEE8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9406" y="2527133"/>
            <a:ext cx="457200" cy="457200"/>
          </a:xfrm>
          <a:prstGeom prst="rect">
            <a:avLst/>
          </a:prstGeom>
        </p:spPr>
      </p:pic>
      <p:pic>
        <p:nvPicPr>
          <p:cNvPr id="44" name="Graphic 43" descr="Checkmark outline">
            <a:extLst>
              <a:ext uri="{FF2B5EF4-FFF2-40B4-BE49-F238E27FC236}">
                <a16:creationId xmlns:a16="http://schemas.microsoft.com/office/drawing/2014/main" id="{7BA7B729-5B08-461C-9AB4-860CED77C8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4326" y="2908133"/>
            <a:ext cx="457200" cy="457200"/>
          </a:xfrm>
          <a:prstGeom prst="rect">
            <a:avLst/>
          </a:prstGeom>
        </p:spPr>
      </p:pic>
      <p:pic>
        <p:nvPicPr>
          <p:cNvPr id="45" name="Graphic 44" descr="Checkmark outline">
            <a:extLst>
              <a:ext uri="{FF2B5EF4-FFF2-40B4-BE49-F238E27FC236}">
                <a16:creationId xmlns:a16="http://schemas.microsoft.com/office/drawing/2014/main" id="{0042FBF8-C62A-4B26-8A39-389D355154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7021" y="2908133"/>
            <a:ext cx="457200" cy="457200"/>
          </a:xfrm>
          <a:prstGeom prst="rect">
            <a:avLst/>
          </a:prstGeom>
        </p:spPr>
      </p:pic>
      <p:pic>
        <p:nvPicPr>
          <p:cNvPr id="46" name="Graphic 45" descr="Checkmark outline">
            <a:extLst>
              <a:ext uri="{FF2B5EF4-FFF2-40B4-BE49-F238E27FC236}">
                <a16:creationId xmlns:a16="http://schemas.microsoft.com/office/drawing/2014/main" id="{01288379-D96D-48BF-9D60-B8C8AC9DFD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5064" y="2908133"/>
            <a:ext cx="457200" cy="457200"/>
          </a:xfrm>
          <a:prstGeom prst="rect">
            <a:avLst/>
          </a:prstGeom>
        </p:spPr>
      </p:pic>
      <p:pic>
        <p:nvPicPr>
          <p:cNvPr id="47" name="Graphic 46" descr="Checkmark outline">
            <a:extLst>
              <a:ext uri="{FF2B5EF4-FFF2-40B4-BE49-F238E27FC236}">
                <a16:creationId xmlns:a16="http://schemas.microsoft.com/office/drawing/2014/main" id="{453637E5-1BDA-40DA-881D-650597ACE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7759" y="2908133"/>
            <a:ext cx="457200" cy="457200"/>
          </a:xfrm>
          <a:prstGeom prst="rect">
            <a:avLst/>
          </a:prstGeom>
        </p:spPr>
      </p:pic>
      <p:pic>
        <p:nvPicPr>
          <p:cNvPr id="48" name="Graphic 47" descr="Checkmark outline">
            <a:extLst>
              <a:ext uri="{FF2B5EF4-FFF2-40B4-BE49-F238E27FC236}">
                <a16:creationId xmlns:a16="http://schemas.microsoft.com/office/drawing/2014/main" id="{658D8F1C-1331-40A8-8035-72D2F81DEB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1990" y="2908133"/>
            <a:ext cx="457200" cy="457200"/>
          </a:xfrm>
          <a:prstGeom prst="rect">
            <a:avLst/>
          </a:prstGeom>
        </p:spPr>
      </p:pic>
      <p:pic>
        <p:nvPicPr>
          <p:cNvPr id="49" name="Graphic 48" descr="Checkmark outline">
            <a:extLst>
              <a:ext uri="{FF2B5EF4-FFF2-40B4-BE49-F238E27FC236}">
                <a16:creationId xmlns:a16="http://schemas.microsoft.com/office/drawing/2014/main" id="{6A6BD519-1141-4F87-911B-68E0A73D67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8441" y="2908133"/>
            <a:ext cx="457200" cy="457200"/>
          </a:xfrm>
          <a:prstGeom prst="rect">
            <a:avLst/>
          </a:prstGeom>
        </p:spPr>
      </p:pic>
      <p:pic>
        <p:nvPicPr>
          <p:cNvPr id="50" name="Graphic 49" descr="Checkmark outline">
            <a:extLst>
              <a:ext uri="{FF2B5EF4-FFF2-40B4-BE49-F238E27FC236}">
                <a16:creationId xmlns:a16="http://schemas.microsoft.com/office/drawing/2014/main" id="{7ABDE68D-5F40-43FE-8A6F-C4F8486984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3361" y="3289133"/>
            <a:ext cx="457200" cy="457200"/>
          </a:xfrm>
          <a:prstGeom prst="rect">
            <a:avLst/>
          </a:prstGeom>
        </p:spPr>
      </p:pic>
      <p:pic>
        <p:nvPicPr>
          <p:cNvPr id="51" name="Graphic 50" descr="Checkmark outline">
            <a:extLst>
              <a:ext uri="{FF2B5EF4-FFF2-40B4-BE49-F238E27FC236}">
                <a16:creationId xmlns:a16="http://schemas.microsoft.com/office/drawing/2014/main" id="{0AEB0AF0-0704-4A69-8B52-3902B6DF75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056" y="3289133"/>
            <a:ext cx="457200" cy="457200"/>
          </a:xfrm>
          <a:prstGeom prst="rect">
            <a:avLst/>
          </a:prstGeom>
        </p:spPr>
      </p:pic>
      <p:pic>
        <p:nvPicPr>
          <p:cNvPr id="52" name="Graphic 51" descr="Checkmark outline">
            <a:extLst>
              <a:ext uri="{FF2B5EF4-FFF2-40B4-BE49-F238E27FC236}">
                <a16:creationId xmlns:a16="http://schemas.microsoft.com/office/drawing/2014/main" id="{D256F4E3-2A74-41FE-9F20-DCA20AECB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4099" y="3289133"/>
            <a:ext cx="457200" cy="457200"/>
          </a:xfrm>
          <a:prstGeom prst="rect">
            <a:avLst/>
          </a:prstGeom>
        </p:spPr>
      </p:pic>
      <p:pic>
        <p:nvPicPr>
          <p:cNvPr id="53" name="Graphic 52" descr="Checkmark outline">
            <a:extLst>
              <a:ext uri="{FF2B5EF4-FFF2-40B4-BE49-F238E27FC236}">
                <a16:creationId xmlns:a16="http://schemas.microsoft.com/office/drawing/2014/main" id="{05721AA8-5FF8-435B-B5CA-DD1887BF4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6794" y="3289133"/>
            <a:ext cx="457200" cy="457200"/>
          </a:xfrm>
          <a:prstGeom prst="rect">
            <a:avLst/>
          </a:prstGeom>
        </p:spPr>
      </p:pic>
      <p:pic>
        <p:nvPicPr>
          <p:cNvPr id="54" name="Graphic 53" descr="Checkmark outline">
            <a:extLst>
              <a:ext uri="{FF2B5EF4-FFF2-40B4-BE49-F238E27FC236}">
                <a16:creationId xmlns:a16="http://schemas.microsoft.com/office/drawing/2014/main" id="{5197C621-28CF-4119-A601-36B925FD63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1025" y="3289133"/>
            <a:ext cx="457200" cy="457200"/>
          </a:xfrm>
          <a:prstGeom prst="rect">
            <a:avLst/>
          </a:prstGeom>
        </p:spPr>
      </p:pic>
      <p:pic>
        <p:nvPicPr>
          <p:cNvPr id="55" name="Graphic 54" descr="Checkmark outline">
            <a:extLst>
              <a:ext uri="{FF2B5EF4-FFF2-40B4-BE49-F238E27FC236}">
                <a16:creationId xmlns:a16="http://schemas.microsoft.com/office/drawing/2014/main" id="{1E56A1BE-8D35-4767-908D-2D241A1508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7476" y="3289133"/>
            <a:ext cx="457200" cy="457200"/>
          </a:xfrm>
          <a:prstGeom prst="rect">
            <a:avLst/>
          </a:prstGeom>
        </p:spPr>
      </p:pic>
      <p:pic>
        <p:nvPicPr>
          <p:cNvPr id="58" name="Graphic 57" descr="Checkmark outline">
            <a:extLst>
              <a:ext uri="{FF2B5EF4-FFF2-40B4-BE49-F238E27FC236}">
                <a16:creationId xmlns:a16="http://schemas.microsoft.com/office/drawing/2014/main" id="{044B894A-1764-4C6C-95F1-609EF0C67F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3134" y="3670133"/>
            <a:ext cx="457200" cy="457200"/>
          </a:xfrm>
          <a:prstGeom prst="rect">
            <a:avLst/>
          </a:prstGeom>
        </p:spPr>
      </p:pic>
      <p:pic>
        <p:nvPicPr>
          <p:cNvPr id="59" name="Graphic 58" descr="Checkmark outline">
            <a:extLst>
              <a:ext uri="{FF2B5EF4-FFF2-40B4-BE49-F238E27FC236}">
                <a16:creationId xmlns:a16="http://schemas.microsoft.com/office/drawing/2014/main" id="{5EFCBE5F-9DAA-4697-B459-93A21B023D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5829" y="3670133"/>
            <a:ext cx="457200" cy="457200"/>
          </a:xfrm>
          <a:prstGeom prst="rect">
            <a:avLst/>
          </a:prstGeom>
        </p:spPr>
      </p:pic>
      <p:pic>
        <p:nvPicPr>
          <p:cNvPr id="60" name="Graphic 59" descr="Checkmark outline">
            <a:extLst>
              <a:ext uri="{FF2B5EF4-FFF2-40B4-BE49-F238E27FC236}">
                <a16:creationId xmlns:a16="http://schemas.microsoft.com/office/drawing/2014/main" id="{42ACDBD2-20AF-4BFD-9644-206060A70E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0060" y="3670133"/>
            <a:ext cx="457200" cy="457200"/>
          </a:xfrm>
          <a:prstGeom prst="rect">
            <a:avLst/>
          </a:prstGeom>
        </p:spPr>
      </p:pic>
      <p:pic>
        <p:nvPicPr>
          <p:cNvPr id="61" name="Graphic 60" descr="Checkmark outline">
            <a:extLst>
              <a:ext uri="{FF2B5EF4-FFF2-40B4-BE49-F238E27FC236}">
                <a16:creationId xmlns:a16="http://schemas.microsoft.com/office/drawing/2014/main" id="{6E14E4FF-A39A-44C0-B0F6-AA4B044D0A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6511" y="3670133"/>
            <a:ext cx="457200" cy="457200"/>
          </a:xfrm>
          <a:prstGeom prst="rect">
            <a:avLst/>
          </a:prstGeom>
        </p:spPr>
      </p:pic>
      <p:pic>
        <p:nvPicPr>
          <p:cNvPr id="63" name="Graphic 62" descr="Checkmark outline">
            <a:extLst>
              <a:ext uri="{FF2B5EF4-FFF2-40B4-BE49-F238E27FC236}">
                <a16:creationId xmlns:a16="http://schemas.microsoft.com/office/drawing/2014/main" id="{48C4ED23-77CD-4505-91E1-9D62BF99F3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4126" y="4051133"/>
            <a:ext cx="457200" cy="457200"/>
          </a:xfrm>
          <a:prstGeom prst="rect">
            <a:avLst/>
          </a:prstGeom>
        </p:spPr>
      </p:pic>
      <p:pic>
        <p:nvPicPr>
          <p:cNvPr id="64" name="Graphic 63" descr="Checkmark outline">
            <a:extLst>
              <a:ext uri="{FF2B5EF4-FFF2-40B4-BE49-F238E27FC236}">
                <a16:creationId xmlns:a16="http://schemas.microsoft.com/office/drawing/2014/main" id="{59514765-C1B6-4F5D-9F4D-8EDD185F44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2169" y="4051133"/>
            <a:ext cx="457200" cy="457200"/>
          </a:xfrm>
          <a:prstGeom prst="rect">
            <a:avLst/>
          </a:prstGeom>
        </p:spPr>
      </p:pic>
      <p:pic>
        <p:nvPicPr>
          <p:cNvPr id="65" name="Graphic 64" descr="Checkmark outline">
            <a:extLst>
              <a:ext uri="{FF2B5EF4-FFF2-40B4-BE49-F238E27FC236}">
                <a16:creationId xmlns:a16="http://schemas.microsoft.com/office/drawing/2014/main" id="{C197444C-46A9-4164-A66B-FB8D893187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4864" y="4051133"/>
            <a:ext cx="457200" cy="457200"/>
          </a:xfrm>
          <a:prstGeom prst="rect">
            <a:avLst/>
          </a:prstGeom>
        </p:spPr>
      </p:pic>
      <p:pic>
        <p:nvPicPr>
          <p:cNvPr id="66" name="Graphic 65" descr="Checkmark outline">
            <a:extLst>
              <a:ext uri="{FF2B5EF4-FFF2-40B4-BE49-F238E27FC236}">
                <a16:creationId xmlns:a16="http://schemas.microsoft.com/office/drawing/2014/main" id="{1BECA68A-2582-4507-849E-38159F6F26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9095" y="4051133"/>
            <a:ext cx="457200" cy="457200"/>
          </a:xfrm>
          <a:prstGeom prst="rect">
            <a:avLst/>
          </a:prstGeom>
        </p:spPr>
      </p:pic>
      <p:pic>
        <p:nvPicPr>
          <p:cNvPr id="67" name="Graphic 66" descr="Checkmark outline">
            <a:extLst>
              <a:ext uri="{FF2B5EF4-FFF2-40B4-BE49-F238E27FC236}">
                <a16:creationId xmlns:a16="http://schemas.microsoft.com/office/drawing/2014/main" id="{79836E87-53EC-470D-89FA-48BEEFD33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5546" y="4051133"/>
            <a:ext cx="457200" cy="457200"/>
          </a:xfrm>
          <a:prstGeom prst="rect">
            <a:avLst/>
          </a:prstGeom>
        </p:spPr>
      </p:pic>
      <p:pic>
        <p:nvPicPr>
          <p:cNvPr id="68" name="Graphic 67" descr="Checkmark outline">
            <a:extLst>
              <a:ext uri="{FF2B5EF4-FFF2-40B4-BE49-F238E27FC236}">
                <a16:creationId xmlns:a16="http://schemas.microsoft.com/office/drawing/2014/main" id="{3B7F00DB-4610-47D7-AAA2-10B7E65624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0577" y="4432133"/>
            <a:ext cx="457200" cy="457200"/>
          </a:xfrm>
          <a:prstGeom prst="rect">
            <a:avLst/>
          </a:prstGeom>
        </p:spPr>
      </p:pic>
      <p:pic>
        <p:nvPicPr>
          <p:cNvPr id="69" name="Graphic 68" descr="Checkmark outline">
            <a:extLst>
              <a:ext uri="{FF2B5EF4-FFF2-40B4-BE49-F238E27FC236}">
                <a16:creationId xmlns:a16="http://schemas.microsoft.com/office/drawing/2014/main" id="{555FC0A7-3F2A-41F3-8B96-503BD0DF81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7503" y="4432133"/>
            <a:ext cx="457200" cy="457200"/>
          </a:xfrm>
          <a:prstGeom prst="rect">
            <a:avLst/>
          </a:prstGeom>
        </p:spPr>
      </p:pic>
      <p:pic>
        <p:nvPicPr>
          <p:cNvPr id="70" name="Graphic 69" descr="Checkmark outline">
            <a:extLst>
              <a:ext uri="{FF2B5EF4-FFF2-40B4-BE49-F238E27FC236}">
                <a16:creationId xmlns:a16="http://schemas.microsoft.com/office/drawing/2014/main" id="{E8C4F947-AB86-45AD-ACDD-5473699F71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2796" y="4727695"/>
            <a:ext cx="457200" cy="457200"/>
          </a:xfrm>
          <a:prstGeom prst="rect">
            <a:avLst/>
          </a:prstGeom>
        </p:spPr>
      </p:pic>
      <p:pic>
        <p:nvPicPr>
          <p:cNvPr id="71" name="Graphic 70" descr="Checkmark outline">
            <a:extLst>
              <a:ext uri="{FF2B5EF4-FFF2-40B4-BE49-F238E27FC236}">
                <a16:creationId xmlns:a16="http://schemas.microsoft.com/office/drawing/2014/main" id="{2FBD18A1-008E-4881-AF84-7D7A8B24F6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9247" y="4727695"/>
            <a:ext cx="457200" cy="457200"/>
          </a:xfrm>
          <a:prstGeom prst="rect">
            <a:avLst/>
          </a:prstGeom>
        </p:spPr>
      </p:pic>
      <p:pic>
        <p:nvPicPr>
          <p:cNvPr id="76" name="Graphic 75" descr="Checkmark outline">
            <a:extLst>
              <a:ext uri="{FF2B5EF4-FFF2-40B4-BE49-F238E27FC236}">
                <a16:creationId xmlns:a16="http://schemas.microsoft.com/office/drawing/2014/main" id="{9631A1D0-1F09-497E-9E0E-1F64FDE40B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9656" y="2527133"/>
            <a:ext cx="457200" cy="457200"/>
          </a:xfrm>
          <a:prstGeom prst="rect">
            <a:avLst/>
          </a:prstGeom>
        </p:spPr>
      </p:pic>
      <p:pic>
        <p:nvPicPr>
          <p:cNvPr id="77" name="Graphic 76" descr="Checkmark outline">
            <a:extLst>
              <a:ext uri="{FF2B5EF4-FFF2-40B4-BE49-F238E27FC236}">
                <a16:creationId xmlns:a16="http://schemas.microsoft.com/office/drawing/2014/main" id="{F2F0D8DF-49D3-4667-8605-271D4BF16F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9656" y="2903514"/>
            <a:ext cx="457200" cy="457200"/>
          </a:xfrm>
          <a:prstGeom prst="rect">
            <a:avLst/>
          </a:prstGeom>
        </p:spPr>
      </p:pic>
      <p:pic>
        <p:nvPicPr>
          <p:cNvPr id="78" name="Graphic 77" descr="Checkmark outline">
            <a:extLst>
              <a:ext uri="{FF2B5EF4-FFF2-40B4-BE49-F238E27FC236}">
                <a16:creationId xmlns:a16="http://schemas.microsoft.com/office/drawing/2014/main" id="{7B6CAFB7-C891-4828-A974-9B0FA933B8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9656" y="3279895"/>
            <a:ext cx="457200" cy="457200"/>
          </a:xfrm>
          <a:prstGeom prst="rect">
            <a:avLst/>
          </a:prstGeom>
        </p:spPr>
      </p:pic>
      <p:pic>
        <p:nvPicPr>
          <p:cNvPr id="79" name="Graphic 78" descr="Checkmark outline">
            <a:extLst>
              <a:ext uri="{FF2B5EF4-FFF2-40B4-BE49-F238E27FC236}">
                <a16:creationId xmlns:a16="http://schemas.microsoft.com/office/drawing/2014/main" id="{28AF4926-21D1-40D8-9E22-06493DAEEE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9656" y="3656276"/>
            <a:ext cx="457200" cy="457200"/>
          </a:xfrm>
          <a:prstGeom prst="rect">
            <a:avLst/>
          </a:prstGeom>
        </p:spPr>
      </p:pic>
      <p:pic>
        <p:nvPicPr>
          <p:cNvPr id="80" name="Graphic 79" descr="Checkmark outline">
            <a:extLst>
              <a:ext uri="{FF2B5EF4-FFF2-40B4-BE49-F238E27FC236}">
                <a16:creationId xmlns:a16="http://schemas.microsoft.com/office/drawing/2014/main" id="{BEE7D534-0F5D-4232-BCE2-CF21DDE9B7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9683" y="2567231"/>
            <a:ext cx="457200" cy="457200"/>
          </a:xfrm>
          <a:prstGeom prst="rect">
            <a:avLst/>
          </a:prstGeom>
        </p:spPr>
      </p:pic>
      <p:pic>
        <p:nvPicPr>
          <p:cNvPr id="81" name="Graphic 80" descr="Checkmark outline">
            <a:extLst>
              <a:ext uri="{FF2B5EF4-FFF2-40B4-BE49-F238E27FC236}">
                <a16:creationId xmlns:a16="http://schemas.microsoft.com/office/drawing/2014/main" id="{BDA5A797-9945-46DD-984C-34C3B7E83B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9683" y="2942102"/>
            <a:ext cx="457200" cy="457200"/>
          </a:xfrm>
          <a:prstGeom prst="rect">
            <a:avLst/>
          </a:prstGeom>
        </p:spPr>
      </p:pic>
      <p:pic>
        <p:nvPicPr>
          <p:cNvPr id="82" name="Graphic 81" descr="Checkmark outline">
            <a:extLst>
              <a:ext uri="{FF2B5EF4-FFF2-40B4-BE49-F238E27FC236}">
                <a16:creationId xmlns:a16="http://schemas.microsoft.com/office/drawing/2014/main" id="{0D0AADE4-9DA9-4669-AC03-A009B7E07F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40450" y="3323892"/>
            <a:ext cx="457200" cy="457200"/>
          </a:xfrm>
          <a:prstGeom prst="rect">
            <a:avLst/>
          </a:prstGeom>
        </p:spPr>
      </p:pic>
      <p:pic>
        <p:nvPicPr>
          <p:cNvPr id="83" name="Graphic 82" descr="Checkmark outline">
            <a:extLst>
              <a:ext uri="{FF2B5EF4-FFF2-40B4-BE49-F238E27FC236}">
                <a16:creationId xmlns:a16="http://schemas.microsoft.com/office/drawing/2014/main" id="{0CDFBDE3-AEF4-4AA0-9C41-D4439854F9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4414" y="3669785"/>
            <a:ext cx="457200" cy="457200"/>
          </a:xfrm>
          <a:prstGeom prst="rect">
            <a:avLst/>
          </a:prstGeom>
        </p:spPr>
      </p:pic>
      <p:pic>
        <p:nvPicPr>
          <p:cNvPr id="84" name="Graphic 83" descr="Checkmark outline">
            <a:extLst>
              <a:ext uri="{FF2B5EF4-FFF2-40B4-BE49-F238E27FC236}">
                <a16:creationId xmlns:a16="http://schemas.microsoft.com/office/drawing/2014/main" id="{061C63CC-E7FD-43AC-923C-7506AF4ECE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9683" y="4039803"/>
            <a:ext cx="457200" cy="457200"/>
          </a:xfrm>
          <a:prstGeom prst="rect">
            <a:avLst/>
          </a:prstGeom>
        </p:spPr>
      </p:pic>
      <p:sp>
        <p:nvSpPr>
          <p:cNvPr id="3" name="TextBox 2">
            <a:extLst>
              <a:ext uri="{FF2B5EF4-FFF2-40B4-BE49-F238E27FC236}">
                <a16:creationId xmlns:a16="http://schemas.microsoft.com/office/drawing/2014/main" id="{340C6508-0846-6BFD-46D9-0689F98369EE}"/>
              </a:ext>
            </a:extLst>
          </p:cNvPr>
          <p:cNvSpPr txBox="1"/>
          <p:nvPr/>
        </p:nvSpPr>
        <p:spPr>
          <a:xfrm>
            <a:off x="-3352800" y="2527133"/>
            <a:ext cx="594360" cy="369332"/>
          </a:xfrm>
          <a:prstGeom prst="rect">
            <a:avLst/>
          </a:prstGeom>
          <a:noFill/>
        </p:spPr>
        <p:txBody>
          <a:bodyPr wrap="square" rtlCol="0">
            <a:spAutoFit/>
          </a:bodyPr>
          <a:lstStyle/>
          <a:p>
            <a:r>
              <a:rPr lang="en-US" dirty="0"/>
              <a:t>80%</a:t>
            </a:r>
          </a:p>
        </p:txBody>
      </p:sp>
    </p:spTree>
    <p:extLst>
      <p:ext uri="{BB962C8B-B14F-4D97-AF65-F5344CB8AC3E}">
        <p14:creationId xmlns:p14="http://schemas.microsoft.com/office/powerpoint/2010/main" val="2875951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66A34A-2452-49FF-B92F-78769A22B3DB}"/>
              </a:ext>
            </a:extLst>
          </p:cNvPr>
          <p:cNvSpPr>
            <a:spLocks noGrp="1"/>
          </p:cNvSpPr>
          <p:nvPr>
            <p:ph type="title"/>
          </p:nvPr>
        </p:nvSpPr>
        <p:spPr>
          <a:xfrm>
            <a:off x="997062" y="1208308"/>
            <a:ext cx="9371573" cy="903068"/>
          </a:xfrm>
        </p:spPr>
        <p:txBody>
          <a:bodyPr/>
          <a:lstStyle/>
          <a:p>
            <a:r>
              <a:rPr lang="en-US" dirty="0"/>
              <a:t>Part D – prescription drug plan</a:t>
            </a:r>
          </a:p>
        </p:txBody>
      </p:sp>
      <p:sp>
        <p:nvSpPr>
          <p:cNvPr id="5" name="Footer Placeholder 4">
            <a:extLst>
              <a:ext uri="{FF2B5EF4-FFF2-40B4-BE49-F238E27FC236}">
                <a16:creationId xmlns:a16="http://schemas.microsoft.com/office/drawing/2014/main" id="{87047FB9-22B8-4EEA-9E63-ECAECD0BEE4E}"/>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D27304D3-9177-4FCB-98E3-C8B08070AFDC}"/>
              </a:ext>
            </a:extLst>
          </p:cNvPr>
          <p:cNvSpPr>
            <a:spLocks noGrp="1"/>
          </p:cNvSpPr>
          <p:nvPr>
            <p:ph type="sldNum" sz="quarter" idx="12"/>
          </p:nvPr>
        </p:nvSpPr>
        <p:spPr/>
        <p:txBody>
          <a:bodyPr/>
          <a:lstStyle/>
          <a:p>
            <a:fld id="{E313472D-BFB5-4CCD-ACA0-2399B44D45C6}" type="slidenum">
              <a:rPr lang="en-US" smtClean="0"/>
              <a:pPr/>
              <a:t>52</a:t>
            </a:fld>
            <a:endParaRPr lang="en-US" sz="800" dirty="0"/>
          </a:p>
        </p:txBody>
      </p:sp>
      <p:pic>
        <p:nvPicPr>
          <p:cNvPr id="8" name="Graphic 7" descr="Homeopathy outline">
            <a:extLst>
              <a:ext uri="{FF2B5EF4-FFF2-40B4-BE49-F238E27FC236}">
                <a16:creationId xmlns:a16="http://schemas.microsoft.com/office/drawing/2014/main" id="{BDFD3ACF-AE0B-4333-A0F5-B7FF89642E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9481" y="2122715"/>
            <a:ext cx="3287486" cy="3287486"/>
          </a:xfrm>
          <a:prstGeom prst="rect">
            <a:avLst/>
          </a:prstGeom>
        </p:spPr>
      </p:pic>
      <p:sp>
        <p:nvSpPr>
          <p:cNvPr id="9" name="Rectangle 8">
            <a:extLst>
              <a:ext uri="{FF2B5EF4-FFF2-40B4-BE49-F238E27FC236}">
                <a16:creationId xmlns:a16="http://schemas.microsoft.com/office/drawing/2014/main" id="{AEB53AB9-E417-4317-85F6-6CE9E95FBBD5}"/>
              </a:ext>
            </a:extLst>
          </p:cNvPr>
          <p:cNvSpPr/>
          <p:nvPr/>
        </p:nvSpPr>
        <p:spPr>
          <a:xfrm>
            <a:off x="1480457" y="2465945"/>
            <a:ext cx="2278504" cy="2585323"/>
          </a:xfrm>
          <a:prstGeom prst="rect">
            <a:avLst/>
          </a:prstGeom>
          <a:noFill/>
        </p:spPr>
        <p:txBody>
          <a:bodyPr wrap="square" lIns="91440" tIns="45720" rIns="91440" bIns="45720">
            <a:spAutoFit/>
          </a:bodyPr>
          <a:lstStyle/>
          <a:p>
            <a:pPr algn="ctr"/>
            <a:r>
              <a:rPr lang="en-US" sz="5400" b="1" cap="none" spc="0" dirty="0">
                <a:ln w="0"/>
                <a:solidFill>
                  <a:schemeClr val="bg2"/>
                </a:solidFill>
                <a:effectLst>
                  <a:outerShdw blurRad="38100" dist="19050" dir="2700000" algn="tl" rotWithShape="0">
                    <a:schemeClr val="dk1">
                      <a:alpha val="40000"/>
                    </a:schemeClr>
                  </a:outerShdw>
                </a:effectLst>
              </a:rPr>
              <a:t>Part A</a:t>
            </a:r>
          </a:p>
          <a:p>
            <a:pPr algn="ctr"/>
            <a:r>
              <a:rPr lang="en-US" sz="5400" b="1" dirty="0">
                <a:ln w="0"/>
                <a:solidFill>
                  <a:schemeClr val="bg2"/>
                </a:solidFill>
                <a:effectLst>
                  <a:outerShdw blurRad="38100" dist="19050" dir="2700000" algn="tl" rotWithShape="0">
                    <a:schemeClr val="dk1">
                      <a:alpha val="40000"/>
                    </a:schemeClr>
                  </a:outerShdw>
                </a:effectLst>
              </a:rPr>
              <a:t>And/or</a:t>
            </a:r>
            <a:endParaRPr lang="en-US" sz="5400" b="1" cap="none" spc="0" dirty="0">
              <a:ln w="0"/>
              <a:solidFill>
                <a:schemeClr val="bg2"/>
              </a:solidFill>
              <a:effectLst>
                <a:outerShdw blurRad="38100" dist="19050" dir="2700000" algn="tl" rotWithShape="0">
                  <a:schemeClr val="dk1">
                    <a:alpha val="40000"/>
                  </a:schemeClr>
                </a:outerShdw>
              </a:effectLst>
            </a:endParaRPr>
          </a:p>
          <a:p>
            <a:pPr algn="ctr"/>
            <a:r>
              <a:rPr lang="en-US" sz="5400" b="1" dirty="0">
                <a:ln w="0"/>
                <a:solidFill>
                  <a:schemeClr val="bg2"/>
                </a:solidFill>
                <a:effectLst>
                  <a:outerShdw blurRad="38100" dist="19050" dir="2700000" algn="tl" rotWithShape="0">
                    <a:schemeClr val="dk1">
                      <a:alpha val="40000"/>
                    </a:schemeClr>
                  </a:outerShdw>
                </a:effectLst>
              </a:rPr>
              <a:t>Part B</a:t>
            </a:r>
            <a:endParaRPr lang="en-US" sz="5400" b="1" cap="none" spc="0" dirty="0">
              <a:ln w="0"/>
              <a:solidFill>
                <a:schemeClr val="bg2"/>
              </a:solidFill>
              <a:effectLst>
                <a:outerShdw blurRad="38100" dist="19050" dir="2700000" algn="tl" rotWithShape="0">
                  <a:schemeClr val="dk1">
                    <a:alpha val="40000"/>
                  </a:schemeClr>
                </a:outerShdw>
              </a:effectLst>
            </a:endParaRPr>
          </a:p>
        </p:txBody>
      </p:sp>
      <p:pic>
        <p:nvPicPr>
          <p:cNvPr id="11" name="Graphic 10" descr="Checklist outline">
            <a:extLst>
              <a:ext uri="{FF2B5EF4-FFF2-40B4-BE49-F238E27FC236}">
                <a16:creationId xmlns:a16="http://schemas.microsoft.com/office/drawing/2014/main" id="{13BAB749-C93F-41B6-A355-3AE36C9B6E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18369" y="2465945"/>
            <a:ext cx="2593174" cy="2593174"/>
          </a:xfrm>
          <a:prstGeom prst="rect">
            <a:avLst/>
          </a:prstGeom>
        </p:spPr>
      </p:pic>
    </p:spTree>
    <p:extLst>
      <p:ext uri="{BB962C8B-B14F-4D97-AF65-F5344CB8AC3E}">
        <p14:creationId xmlns:p14="http://schemas.microsoft.com/office/powerpoint/2010/main" val="332818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500"/>
                            </p:stCondLst>
                            <p:childTnLst>
                              <p:par>
                                <p:cTn id="23" presetID="10" presetClass="exit" presetSubtype="0" fill="hold" nodeType="afterEffect">
                                  <p:stCondLst>
                                    <p:cond delay="1500"/>
                                  </p:stCondLst>
                                  <p:childTnLst>
                                    <p:animEffect transition="out" filter="fade">
                                      <p:cBhvr>
                                        <p:cTn id="24" dur="500"/>
                                        <p:tgtEl>
                                          <p:spTgt spid="9">
                                            <p:txEl>
                                              <p:pRg st="0" end="0"/>
                                            </p:txEl>
                                          </p:spTgt>
                                        </p:tgtEl>
                                      </p:cBhvr>
                                    </p:animEffect>
                                    <p:set>
                                      <p:cBhvr>
                                        <p:cTn id="25" dur="1" fill="hold">
                                          <p:stCondLst>
                                            <p:cond delay="499"/>
                                          </p:stCondLst>
                                        </p:cTn>
                                        <p:tgtEl>
                                          <p:spTgt spid="9">
                                            <p:txEl>
                                              <p:pRg st="0" end="0"/>
                                            </p:txEl>
                                          </p:spTgt>
                                        </p:tgtEl>
                                        <p:attrNameLst>
                                          <p:attrName>style.visibility</p:attrName>
                                        </p:attrNameLst>
                                      </p:cBhvr>
                                      <p:to>
                                        <p:strVal val="hidden"/>
                                      </p:to>
                                    </p:set>
                                  </p:childTnLst>
                                </p:cTn>
                              </p:par>
                            </p:childTnLst>
                          </p:cTn>
                        </p:par>
                        <p:par>
                          <p:cTn id="26" fill="hold">
                            <p:stCondLst>
                              <p:cond delay="2500"/>
                            </p:stCondLst>
                            <p:childTnLst>
                              <p:par>
                                <p:cTn id="27" presetID="10" presetClass="exit" presetSubtype="0" fill="hold" nodeType="afterEffect">
                                  <p:stCondLst>
                                    <p:cond delay="1500"/>
                                  </p:stCondLst>
                                  <p:childTnLst>
                                    <p:animEffect transition="out" filter="fade">
                                      <p:cBhvr>
                                        <p:cTn id="28" dur="500"/>
                                        <p:tgtEl>
                                          <p:spTgt spid="9">
                                            <p:txEl>
                                              <p:pRg st="1" end="1"/>
                                            </p:txEl>
                                          </p:spTgt>
                                        </p:tgtEl>
                                      </p:cBhvr>
                                    </p:animEffect>
                                    <p:set>
                                      <p:cBhvr>
                                        <p:cTn id="29" dur="1" fill="hold">
                                          <p:stCondLst>
                                            <p:cond delay="499"/>
                                          </p:stCondLst>
                                        </p:cTn>
                                        <p:tgtEl>
                                          <p:spTgt spid="9">
                                            <p:txEl>
                                              <p:pRg st="1" end="1"/>
                                            </p:txEl>
                                          </p:spTgt>
                                        </p:tgtEl>
                                        <p:attrNameLst>
                                          <p:attrName>style.visibility</p:attrName>
                                        </p:attrNameLst>
                                      </p:cBhvr>
                                      <p:to>
                                        <p:strVal val="hidden"/>
                                      </p:to>
                                    </p:set>
                                  </p:childTnLst>
                                </p:cTn>
                              </p:par>
                              <p:par>
                                <p:cTn id="30" presetID="10" presetClass="exit" presetSubtype="0" fill="hold" nodeType="withEffect">
                                  <p:stCondLst>
                                    <p:cond delay="1500"/>
                                  </p:stCondLst>
                                  <p:childTnLst>
                                    <p:animEffect transition="out" filter="fade">
                                      <p:cBhvr>
                                        <p:cTn id="31" dur="500"/>
                                        <p:tgtEl>
                                          <p:spTgt spid="9">
                                            <p:txEl>
                                              <p:pRg st="2" end="2"/>
                                            </p:txEl>
                                          </p:spTgt>
                                        </p:tgtEl>
                                      </p:cBhvr>
                                    </p:animEffect>
                                    <p:set>
                                      <p:cBhvr>
                                        <p:cTn id="32" dur="1" fill="hold">
                                          <p:stCondLst>
                                            <p:cond delay="499"/>
                                          </p:stCondLst>
                                        </p:cTn>
                                        <p:tgtEl>
                                          <p:spTgt spid="9">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B1A6448-136F-D2FC-A736-FF992CFD578E}"/>
              </a:ext>
            </a:extLst>
          </p:cNvPr>
          <p:cNvSpPr>
            <a:spLocks noGrp="1"/>
          </p:cNvSpPr>
          <p:nvPr>
            <p:ph type="body" idx="1"/>
          </p:nvPr>
        </p:nvSpPr>
        <p:spPr/>
        <p:txBody>
          <a:bodyPr/>
          <a:lstStyle/>
          <a:p>
            <a:endParaRPr lang="en-US" dirty="0"/>
          </a:p>
        </p:txBody>
      </p:sp>
      <p:sp>
        <p:nvSpPr>
          <p:cNvPr id="8" name="Content Placeholder 7">
            <a:extLst>
              <a:ext uri="{FF2B5EF4-FFF2-40B4-BE49-F238E27FC236}">
                <a16:creationId xmlns:a16="http://schemas.microsoft.com/office/drawing/2014/main" id="{0A8933AF-03F3-1227-37B5-424035D9D73D}"/>
              </a:ext>
            </a:extLst>
          </p:cNvPr>
          <p:cNvSpPr>
            <a:spLocks noGrp="1"/>
          </p:cNvSpPr>
          <p:nvPr>
            <p:ph sz="half" idx="2"/>
          </p:nvPr>
        </p:nvSpPr>
        <p:spPr/>
        <p:txBody>
          <a:bodyPr/>
          <a:lstStyle/>
          <a:p>
            <a:r>
              <a:rPr lang="en-US" dirty="0"/>
              <a:t>Sold by private insurance companies</a:t>
            </a:r>
          </a:p>
          <a:p>
            <a:r>
              <a:rPr lang="en-US" dirty="0"/>
              <a:t>Purchased in addition to Part A and/or Part B</a:t>
            </a:r>
          </a:p>
          <a:p>
            <a:r>
              <a:rPr lang="en-US" dirty="0"/>
              <a:t>Covers outpatient prescription drug costs</a:t>
            </a:r>
          </a:p>
          <a:p>
            <a:r>
              <a:rPr lang="en-US" dirty="0"/>
              <a:t>Can be standalone coverage or part of a Medicare Advantage plan</a:t>
            </a:r>
          </a:p>
          <a:p>
            <a:endParaRPr lang="en-US" dirty="0"/>
          </a:p>
        </p:txBody>
      </p:sp>
      <p:sp>
        <p:nvSpPr>
          <p:cNvPr id="9" name="Text Placeholder 8">
            <a:extLst>
              <a:ext uri="{FF2B5EF4-FFF2-40B4-BE49-F238E27FC236}">
                <a16:creationId xmlns:a16="http://schemas.microsoft.com/office/drawing/2014/main" id="{CE6166BF-48D3-762F-CC08-CF7FAB759FDC}"/>
              </a:ext>
            </a:extLst>
          </p:cNvPr>
          <p:cNvSpPr>
            <a:spLocks noGrp="1"/>
          </p:cNvSpPr>
          <p:nvPr>
            <p:ph type="body" sz="quarter" idx="3"/>
          </p:nvPr>
        </p:nvSpPr>
        <p:spPr/>
        <p:txBody>
          <a:bodyPr/>
          <a:lstStyle/>
          <a:p>
            <a:endParaRPr lang="en-US" dirty="0"/>
          </a:p>
        </p:txBody>
      </p:sp>
      <p:sp>
        <p:nvSpPr>
          <p:cNvPr id="10" name="Text Placeholder 9">
            <a:extLst>
              <a:ext uri="{FF2B5EF4-FFF2-40B4-BE49-F238E27FC236}">
                <a16:creationId xmlns:a16="http://schemas.microsoft.com/office/drawing/2014/main" id="{DDFC3950-54AB-3022-8BA7-C0ECEBD0C1F0}"/>
              </a:ext>
            </a:extLst>
          </p:cNvPr>
          <p:cNvSpPr>
            <a:spLocks noGrp="1"/>
          </p:cNvSpPr>
          <p:nvPr>
            <p:ph type="body" sz="quarter" idx="13"/>
          </p:nvPr>
        </p:nvSpPr>
        <p:spPr/>
        <p:txBody>
          <a:bodyPr/>
          <a:lstStyle/>
          <a:p>
            <a:endParaRPr lang="en-US" dirty="0"/>
          </a:p>
        </p:txBody>
      </p:sp>
      <p:sp>
        <p:nvSpPr>
          <p:cNvPr id="11" name="Content Placeholder 10">
            <a:extLst>
              <a:ext uri="{FF2B5EF4-FFF2-40B4-BE49-F238E27FC236}">
                <a16:creationId xmlns:a16="http://schemas.microsoft.com/office/drawing/2014/main" id="{A875057D-13D3-1C0C-9447-295D3CCF8209}"/>
              </a:ext>
            </a:extLst>
          </p:cNvPr>
          <p:cNvSpPr>
            <a:spLocks noGrp="1"/>
          </p:cNvSpPr>
          <p:nvPr>
            <p:ph sz="half" idx="14"/>
          </p:nvPr>
        </p:nvSpPr>
        <p:spPr/>
        <p:txBody>
          <a:bodyPr/>
          <a:lstStyle/>
          <a:p>
            <a:r>
              <a:rPr lang="en-US" dirty="0"/>
              <a:t>Formulary</a:t>
            </a:r>
          </a:p>
          <a:p>
            <a:pPr lvl="1"/>
            <a:r>
              <a:rPr lang="en-US" dirty="0"/>
              <a:t>Medicare does not require all drugs to be covered</a:t>
            </a:r>
          </a:p>
          <a:p>
            <a:pPr lvl="1"/>
            <a:r>
              <a:rPr lang="en-US" dirty="0"/>
              <a:t>Covered drugs can vary by plan</a:t>
            </a:r>
          </a:p>
          <a:p>
            <a:pPr lvl="1"/>
            <a:r>
              <a:rPr lang="en-US" dirty="0"/>
              <a:t>Prior Authorization</a:t>
            </a:r>
          </a:p>
          <a:p>
            <a:pPr lvl="1"/>
            <a:r>
              <a:rPr lang="en-US" dirty="0"/>
              <a:t>Step Therapy</a:t>
            </a:r>
          </a:p>
          <a:p>
            <a:pPr lvl="1"/>
            <a:r>
              <a:rPr lang="en-US" dirty="0"/>
              <a:t>Quantity Limits</a:t>
            </a:r>
          </a:p>
          <a:p>
            <a:pPr lvl="1"/>
            <a:r>
              <a:rPr lang="en-US" dirty="0"/>
              <a:t>Formularies can change each plan year</a:t>
            </a:r>
          </a:p>
        </p:txBody>
      </p:sp>
      <p:sp>
        <p:nvSpPr>
          <p:cNvPr id="12" name="Content Placeholder 11">
            <a:extLst>
              <a:ext uri="{FF2B5EF4-FFF2-40B4-BE49-F238E27FC236}">
                <a16:creationId xmlns:a16="http://schemas.microsoft.com/office/drawing/2014/main" id="{63C2FD58-F67D-6845-78C4-B9B223765BA3}"/>
              </a:ext>
            </a:extLst>
          </p:cNvPr>
          <p:cNvSpPr>
            <a:spLocks noGrp="1"/>
          </p:cNvSpPr>
          <p:nvPr>
            <p:ph sz="half" idx="15"/>
          </p:nvPr>
        </p:nvSpPr>
        <p:spPr/>
        <p:txBody>
          <a:bodyPr/>
          <a:lstStyle/>
          <a:p>
            <a:r>
              <a:rPr lang="en-US" dirty="0"/>
              <a:t>Extra help is available for those with limited income and resources</a:t>
            </a:r>
          </a:p>
        </p:txBody>
      </p:sp>
      <p:sp>
        <p:nvSpPr>
          <p:cNvPr id="6" name="Title 5">
            <a:extLst>
              <a:ext uri="{FF2B5EF4-FFF2-40B4-BE49-F238E27FC236}">
                <a16:creationId xmlns:a16="http://schemas.microsoft.com/office/drawing/2014/main" id="{A6FEBF0C-D4F4-60CA-B056-A0238E18C49A}"/>
              </a:ext>
            </a:extLst>
          </p:cNvPr>
          <p:cNvSpPr>
            <a:spLocks noGrp="1"/>
          </p:cNvSpPr>
          <p:nvPr>
            <p:ph type="title"/>
          </p:nvPr>
        </p:nvSpPr>
        <p:spPr/>
        <p:txBody>
          <a:bodyPr/>
          <a:lstStyle/>
          <a:p>
            <a:r>
              <a:rPr lang="en-US" dirty="0"/>
              <a:t>Part D</a:t>
            </a:r>
          </a:p>
        </p:txBody>
      </p:sp>
      <p:sp>
        <p:nvSpPr>
          <p:cNvPr id="4" name="Footer Placeholder 3">
            <a:extLst>
              <a:ext uri="{FF2B5EF4-FFF2-40B4-BE49-F238E27FC236}">
                <a16:creationId xmlns:a16="http://schemas.microsoft.com/office/drawing/2014/main" id="{B83E99FD-8CCC-85F1-BB18-F52211154F38}"/>
              </a:ext>
            </a:extLst>
          </p:cNvPr>
          <p:cNvSpPr>
            <a:spLocks noGrp="1"/>
          </p:cNvSpPr>
          <p:nvPr>
            <p:ph type="ftr" sz="quarter" idx="17"/>
          </p:nvPr>
        </p:nvSpPr>
        <p:spPr/>
        <p:txBody>
          <a:bodyPr/>
          <a:lstStyle/>
          <a:p>
            <a:endParaRPr lang="en-US" dirty="0"/>
          </a:p>
        </p:txBody>
      </p:sp>
      <p:sp>
        <p:nvSpPr>
          <p:cNvPr id="5" name="Slide Number Placeholder 4">
            <a:extLst>
              <a:ext uri="{FF2B5EF4-FFF2-40B4-BE49-F238E27FC236}">
                <a16:creationId xmlns:a16="http://schemas.microsoft.com/office/drawing/2014/main" id="{F1FAEF65-7E87-5A9D-D690-734677CD28EE}"/>
              </a:ext>
            </a:extLst>
          </p:cNvPr>
          <p:cNvSpPr>
            <a:spLocks noGrp="1"/>
          </p:cNvSpPr>
          <p:nvPr>
            <p:ph type="sldNum" sz="quarter" idx="18"/>
          </p:nvPr>
        </p:nvSpPr>
        <p:spPr/>
        <p:txBody>
          <a:bodyPr/>
          <a:lstStyle/>
          <a:p>
            <a:fld id="{E313472D-BFB5-4CCD-ACA0-2399B44D45C6}" type="slidenum">
              <a:rPr lang="en-US" smtClean="0"/>
              <a:t>53</a:t>
            </a:fld>
            <a:endParaRPr lang="en-US" dirty="0"/>
          </a:p>
        </p:txBody>
      </p:sp>
    </p:spTree>
    <p:extLst>
      <p:ext uri="{BB962C8B-B14F-4D97-AF65-F5344CB8AC3E}">
        <p14:creationId xmlns:p14="http://schemas.microsoft.com/office/powerpoint/2010/main" val="1754147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457B6E-D113-16A7-EDA1-53EFAE4FFAD5}"/>
              </a:ext>
            </a:extLst>
          </p:cNvPr>
          <p:cNvSpPr/>
          <p:nvPr/>
        </p:nvSpPr>
        <p:spPr>
          <a:xfrm>
            <a:off x="6935238" y="1695326"/>
            <a:ext cx="511629" cy="438692"/>
          </a:xfrm>
          <a:prstGeom prst="rect">
            <a:avLst/>
          </a:prstGeom>
          <a:solidFill>
            <a:schemeClr val="bg1">
              <a:lumMod val="5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FB82B7-52D8-1DB8-A53F-B80109E028E7}"/>
              </a:ext>
            </a:extLst>
          </p:cNvPr>
          <p:cNvSpPr/>
          <p:nvPr/>
        </p:nvSpPr>
        <p:spPr>
          <a:xfrm>
            <a:off x="9542850" y="1695326"/>
            <a:ext cx="487937" cy="2110865"/>
          </a:xfrm>
          <a:prstGeom prst="rect">
            <a:avLst/>
          </a:prstGeom>
          <a:solidFill>
            <a:schemeClr val="bg1">
              <a:lumMod val="50000"/>
            </a:schemeClr>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94525FE-C04E-4434-A561-963D9A14B55F}"/>
              </a:ext>
            </a:extLst>
          </p:cNvPr>
          <p:cNvSpPr/>
          <p:nvPr/>
        </p:nvSpPr>
        <p:spPr>
          <a:xfrm>
            <a:off x="6943028" y="2101436"/>
            <a:ext cx="503839" cy="1728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30A56BB-AAD9-4959-9591-6D448DFFBDA5}"/>
              </a:ext>
            </a:extLst>
          </p:cNvPr>
          <p:cNvSpPr/>
          <p:nvPr/>
        </p:nvSpPr>
        <p:spPr>
          <a:xfrm>
            <a:off x="4290229" y="2579429"/>
            <a:ext cx="511629" cy="12272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81587B-5111-4A4A-BBA0-00BDDBD80668}"/>
              </a:ext>
            </a:extLst>
          </p:cNvPr>
          <p:cNvSpPr/>
          <p:nvPr/>
        </p:nvSpPr>
        <p:spPr>
          <a:xfrm>
            <a:off x="1971343" y="3747839"/>
            <a:ext cx="511629" cy="660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D668C8-D514-4C4B-BFAF-2AA38DD3EBB6}"/>
              </a:ext>
            </a:extLst>
          </p:cNvPr>
          <p:cNvSpPr>
            <a:spLocks noGrp="1"/>
          </p:cNvSpPr>
          <p:nvPr>
            <p:ph type="title"/>
          </p:nvPr>
        </p:nvSpPr>
        <p:spPr/>
        <p:txBody>
          <a:bodyPr/>
          <a:lstStyle/>
          <a:p>
            <a:r>
              <a:rPr lang="en-US" dirty="0"/>
              <a:t>Four stages of Part D coverage</a:t>
            </a:r>
          </a:p>
        </p:txBody>
      </p:sp>
      <p:sp>
        <p:nvSpPr>
          <p:cNvPr id="4" name="Footer Placeholder 3">
            <a:extLst>
              <a:ext uri="{FF2B5EF4-FFF2-40B4-BE49-F238E27FC236}">
                <a16:creationId xmlns:a16="http://schemas.microsoft.com/office/drawing/2014/main" id="{8D9BC12F-BCE9-442E-86E8-C60AC18A734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AB3853-CB08-414F-A54E-82AA479C1BB6}"/>
              </a:ext>
            </a:extLst>
          </p:cNvPr>
          <p:cNvSpPr>
            <a:spLocks noGrp="1"/>
          </p:cNvSpPr>
          <p:nvPr>
            <p:ph type="sldNum" sz="quarter" idx="12"/>
          </p:nvPr>
        </p:nvSpPr>
        <p:spPr/>
        <p:txBody>
          <a:bodyPr/>
          <a:lstStyle/>
          <a:p>
            <a:fld id="{E313472D-BFB5-4CCD-ACA0-2399B44D45C6}" type="slidenum">
              <a:rPr lang="en-US" smtClean="0"/>
              <a:t>54</a:t>
            </a:fld>
            <a:endParaRPr lang="en-US" dirty="0"/>
          </a:p>
        </p:txBody>
      </p:sp>
      <p:sp>
        <p:nvSpPr>
          <p:cNvPr id="6" name="TextBox 5">
            <a:extLst>
              <a:ext uri="{FF2B5EF4-FFF2-40B4-BE49-F238E27FC236}">
                <a16:creationId xmlns:a16="http://schemas.microsoft.com/office/drawing/2014/main" id="{643C40ED-429A-4031-B69A-B68AAEC7C549}"/>
              </a:ext>
            </a:extLst>
          </p:cNvPr>
          <p:cNvSpPr txBox="1"/>
          <p:nvPr/>
        </p:nvSpPr>
        <p:spPr>
          <a:xfrm>
            <a:off x="1194580" y="4476871"/>
            <a:ext cx="1944642" cy="369332"/>
          </a:xfrm>
          <a:prstGeom prst="rect">
            <a:avLst/>
          </a:prstGeom>
          <a:noFill/>
        </p:spPr>
        <p:txBody>
          <a:bodyPr wrap="square" rtlCol="0">
            <a:spAutoFit/>
          </a:bodyPr>
          <a:lstStyle/>
          <a:p>
            <a:r>
              <a:rPr lang="en-US" b="1" dirty="0"/>
              <a:t>Deductible stage</a:t>
            </a:r>
          </a:p>
        </p:txBody>
      </p:sp>
      <p:sp>
        <p:nvSpPr>
          <p:cNvPr id="7" name="TextBox 6">
            <a:extLst>
              <a:ext uri="{FF2B5EF4-FFF2-40B4-BE49-F238E27FC236}">
                <a16:creationId xmlns:a16="http://schemas.microsoft.com/office/drawing/2014/main" id="{9EDFBA24-81D9-4111-83A4-BE2797CFF6DA}"/>
              </a:ext>
            </a:extLst>
          </p:cNvPr>
          <p:cNvSpPr txBox="1"/>
          <p:nvPr/>
        </p:nvSpPr>
        <p:spPr>
          <a:xfrm>
            <a:off x="3528756" y="4456013"/>
            <a:ext cx="2186565" cy="369332"/>
          </a:xfrm>
          <a:prstGeom prst="rect">
            <a:avLst/>
          </a:prstGeom>
          <a:noFill/>
        </p:spPr>
        <p:txBody>
          <a:bodyPr wrap="square" rtlCol="0">
            <a:spAutoFit/>
          </a:bodyPr>
          <a:lstStyle/>
          <a:p>
            <a:r>
              <a:rPr lang="en-US" b="1" dirty="0"/>
              <a:t>Initial coverage stage</a:t>
            </a:r>
          </a:p>
        </p:txBody>
      </p:sp>
      <p:sp>
        <p:nvSpPr>
          <p:cNvPr id="8" name="TextBox 7">
            <a:extLst>
              <a:ext uri="{FF2B5EF4-FFF2-40B4-BE49-F238E27FC236}">
                <a16:creationId xmlns:a16="http://schemas.microsoft.com/office/drawing/2014/main" id="{A6E72F91-5AAC-4369-ABCE-D6C137AA0DEF}"/>
              </a:ext>
            </a:extLst>
          </p:cNvPr>
          <p:cNvSpPr txBox="1"/>
          <p:nvPr/>
        </p:nvSpPr>
        <p:spPr>
          <a:xfrm>
            <a:off x="6213224" y="4439374"/>
            <a:ext cx="2148292" cy="369332"/>
          </a:xfrm>
          <a:prstGeom prst="rect">
            <a:avLst/>
          </a:prstGeom>
          <a:noFill/>
        </p:spPr>
        <p:txBody>
          <a:bodyPr wrap="square" rtlCol="0">
            <a:spAutoFit/>
          </a:bodyPr>
          <a:lstStyle/>
          <a:p>
            <a:r>
              <a:rPr lang="en-US" b="1" dirty="0"/>
              <a:t>Coverage gap stage</a:t>
            </a:r>
          </a:p>
        </p:txBody>
      </p:sp>
      <p:sp>
        <p:nvSpPr>
          <p:cNvPr id="9" name="TextBox 8">
            <a:extLst>
              <a:ext uri="{FF2B5EF4-FFF2-40B4-BE49-F238E27FC236}">
                <a16:creationId xmlns:a16="http://schemas.microsoft.com/office/drawing/2014/main" id="{320EE833-0979-448A-8B35-BCD312887A63}"/>
              </a:ext>
            </a:extLst>
          </p:cNvPr>
          <p:cNvSpPr txBox="1"/>
          <p:nvPr/>
        </p:nvSpPr>
        <p:spPr>
          <a:xfrm>
            <a:off x="8866334" y="4472490"/>
            <a:ext cx="2060217" cy="369332"/>
          </a:xfrm>
          <a:prstGeom prst="rect">
            <a:avLst/>
          </a:prstGeom>
          <a:noFill/>
        </p:spPr>
        <p:txBody>
          <a:bodyPr wrap="square" rtlCol="0">
            <a:spAutoFit/>
          </a:bodyPr>
          <a:lstStyle/>
          <a:p>
            <a:r>
              <a:rPr lang="en-US" b="1" dirty="0"/>
              <a:t>Catastrophic stage</a:t>
            </a:r>
          </a:p>
        </p:txBody>
      </p:sp>
      <p:pic>
        <p:nvPicPr>
          <p:cNvPr id="11" name="Graphic 10" descr="Medicine outline">
            <a:extLst>
              <a:ext uri="{FF2B5EF4-FFF2-40B4-BE49-F238E27FC236}">
                <a16:creationId xmlns:a16="http://schemas.microsoft.com/office/drawing/2014/main" id="{5CD174B6-03EE-41BC-8640-F8018E2CD2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8160" y="2609633"/>
            <a:ext cx="685800" cy="685800"/>
          </a:xfrm>
          <a:prstGeom prst="rect">
            <a:avLst/>
          </a:prstGeom>
        </p:spPr>
      </p:pic>
      <p:pic>
        <p:nvPicPr>
          <p:cNvPr id="13" name="Graphic 12" descr="Medical outline">
            <a:extLst>
              <a:ext uri="{FF2B5EF4-FFF2-40B4-BE49-F238E27FC236}">
                <a16:creationId xmlns:a16="http://schemas.microsoft.com/office/drawing/2014/main" id="{C4B2E52A-72CC-46FE-8EB0-73A7D3F81B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1431" y="2902134"/>
            <a:ext cx="649224" cy="649224"/>
          </a:xfrm>
          <a:prstGeom prst="rect">
            <a:avLst/>
          </a:prstGeom>
        </p:spPr>
      </p:pic>
      <p:pic>
        <p:nvPicPr>
          <p:cNvPr id="15" name="Graphic 14" descr="Male profile outline">
            <a:extLst>
              <a:ext uri="{FF2B5EF4-FFF2-40B4-BE49-F238E27FC236}">
                <a16:creationId xmlns:a16="http://schemas.microsoft.com/office/drawing/2014/main" id="{5878F25F-AB51-4B19-BE58-0B13303C2F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91027" y="3769883"/>
            <a:ext cx="685800" cy="685800"/>
          </a:xfrm>
          <a:prstGeom prst="rect">
            <a:avLst/>
          </a:prstGeom>
        </p:spPr>
      </p:pic>
      <p:sp>
        <p:nvSpPr>
          <p:cNvPr id="17" name="Rectangle 16">
            <a:extLst>
              <a:ext uri="{FF2B5EF4-FFF2-40B4-BE49-F238E27FC236}">
                <a16:creationId xmlns:a16="http://schemas.microsoft.com/office/drawing/2014/main" id="{59FD29A2-A5A6-42EF-BB12-B039D2C24FC3}"/>
              </a:ext>
            </a:extLst>
          </p:cNvPr>
          <p:cNvSpPr/>
          <p:nvPr/>
        </p:nvSpPr>
        <p:spPr>
          <a:xfrm>
            <a:off x="4290229" y="3806719"/>
            <a:ext cx="511629" cy="64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Male profile outline">
            <a:extLst>
              <a:ext uri="{FF2B5EF4-FFF2-40B4-BE49-F238E27FC236}">
                <a16:creationId xmlns:a16="http://schemas.microsoft.com/office/drawing/2014/main" id="{50118A0D-1D6D-4BEF-9382-5D6A83A4C0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05361" y="3818701"/>
            <a:ext cx="685800" cy="685800"/>
          </a:xfrm>
          <a:prstGeom prst="rect">
            <a:avLst/>
          </a:prstGeom>
        </p:spPr>
      </p:pic>
      <p:sp>
        <p:nvSpPr>
          <p:cNvPr id="20" name="Rectangle 19">
            <a:extLst>
              <a:ext uri="{FF2B5EF4-FFF2-40B4-BE49-F238E27FC236}">
                <a16:creationId xmlns:a16="http://schemas.microsoft.com/office/drawing/2014/main" id="{9692596E-AC46-4033-A37C-5FE9E82A27C8}"/>
              </a:ext>
            </a:extLst>
          </p:cNvPr>
          <p:cNvSpPr/>
          <p:nvPr/>
        </p:nvSpPr>
        <p:spPr>
          <a:xfrm>
            <a:off x="6943028" y="3806192"/>
            <a:ext cx="511629" cy="64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Male profile outline">
            <a:extLst>
              <a:ext uri="{FF2B5EF4-FFF2-40B4-BE49-F238E27FC236}">
                <a16:creationId xmlns:a16="http://schemas.microsoft.com/office/drawing/2014/main" id="{2D228CCA-678E-47E9-9FAE-AFC38D9FAE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58160" y="3818176"/>
            <a:ext cx="685800" cy="685800"/>
          </a:xfrm>
          <a:prstGeom prst="rect">
            <a:avLst/>
          </a:prstGeom>
        </p:spPr>
      </p:pic>
      <p:sp>
        <p:nvSpPr>
          <p:cNvPr id="23" name="Rectangle 22">
            <a:extLst>
              <a:ext uri="{FF2B5EF4-FFF2-40B4-BE49-F238E27FC236}">
                <a16:creationId xmlns:a16="http://schemas.microsoft.com/office/drawing/2014/main" id="{94F69731-ACFA-46F9-96BD-814ABE83609D}"/>
              </a:ext>
            </a:extLst>
          </p:cNvPr>
          <p:cNvSpPr/>
          <p:nvPr/>
        </p:nvSpPr>
        <p:spPr>
          <a:xfrm>
            <a:off x="9535061" y="3785693"/>
            <a:ext cx="511629" cy="649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71F563B-BDDA-4E0D-B55D-351A4AC61376}"/>
              </a:ext>
            </a:extLst>
          </p:cNvPr>
          <p:cNvSpPr txBox="1"/>
          <p:nvPr/>
        </p:nvSpPr>
        <p:spPr>
          <a:xfrm>
            <a:off x="1110343" y="4764652"/>
            <a:ext cx="2079171" cy="1600438"/>
          </a:xfrm>
          <a:prstGeom prst="rect">
            <a:avLst/>
          </a:prstGeom>
          <a:noFill/>
        </p:spPr>
        <p:txBody>
          <a:bodyPr wrap="square" rtlCol="0">
            <a:spAutoFit/>
          </a:bodyPr>
          <a:lstStyle/>
          <a:p>
            <a:r>
              <a:rPr lang="en-US" sz="1400" dirty="0"/>
              <a:t>If you select a plan with a deductible, you will pay all your drug costs from  $1 - $545.  Some plans have a $0 deductible, meaning they begin with the Initial Coverage Stage.</a:t>
            </a:r>
          </a:p>
        </p:txBody>
      </p:sp>
      <p:sp>
        <p:nvSpPr>
          <p:cNvPr id="30" name="TextBox 29">
            <a:extLst>
              <a:ext uri="{FF2B5EF4-FFF2-40B4-BE49-F238E27FC236}">
                <a16:creationId xmlns:a16="http://schemas.microsoft.com/office/drawing/2014/main" id="{D0FDC07B-1CC6-4A3F-A2F5-164BA1230284}"/>
              </a:ext>
            </a:extLst>
          </p:cNvPr>
          <p:cNvSpPr txBox="1"/>
          <p:nvPr/>
        </p:nvSpPr>
        <p:spPr>
          <a:xfrm>
            <a:off x="3492039" y="4764652"/>
            <a:ext cx="2079171" cy="1600438"/>
          </a:xfrm>
          <a:prstGeom prst="rect">
            <a:avLst/>
          </a:prstGeom>
          <a:noFill/>
        </p:spPr>
        <p:txBody>
          <a:bodyPr wrap="square" rtlCol="0">
            <a:spAutoFit/>
          </a:bodyPr>
          <a:lstStyle/>
          <a:p>
            <a:r>
              <a:rPr lang="en-US" sz="1400" dirty="0"/>
              <a:t>You pay 25% of drug costs in copays or coinsurance, and the plan pays the difference until the total cost of drugs paid by both you and your Part D plan reaches $5,030.</a:t>
            </a:r>
          </a:p>
        </p:txBody>
      </p:sp>
      <p:sp>
        <p:nvSpPr>
          <p:cNvPr id="31" name="TextBox 30">
            <a:extLst>
              <a:ext uri="{FF2B5EF4-FFF2-40B4-BE49-F238E27FC236}">
                <a16:creationId xmlns:a16="http://schemas.microsoft.com/office/drawing/2014/main" id="{9ACB5E23-4BC6-4B28-9E29-BEBDE2096788}"/>
              </a:ext>
            </a:extLst>
          </p:cNvPr>
          <p:cNvSpPr txBox="1"/>
          <p:nvPr/>
        </p:nvSpPr>
        <p:spPr>
          <a:xfrm>
            <a:off x="6159039" y="4764652"/>
            <a:ext cx="2079171" cy="1815882"/>
          </a:xfrm>
          <a:prstGeom prst="rect">
            <a:avLst/>
          </a:prstGeom>
          <a:noFill/>
        </p:spPr>
        <p:txBody>
          <a:bodyPr wrap="square" rtlCol="0">
            <a:spAutoFit/>
          </a:bodyPr>
          <a:lstStyle/>
          <a:p>
            <a:r>
              <a:rPr lang="en-US" sz="1400" dirty="0"/>
              <a:t>Of the negotiated price, you pay 25 percent for drugs plus credit for the 70 percent manufacturer discount for brand name drugs during this stage. The plan pays 5% of brand name drugs.</a:t>
            </a:r>
          </a:p>
        </p:txBody>
      </p:sp>
      <p:sp>
        <p:nvSpPr>
          <p:cNvPr id="32" name="TextBox 31">
            <a:extLst>
              <a:ext uri="{FF2B5EF4-FFF2-40B4-BE49-F238E27FC236}">
                <a16:creationId xmlns:a16="http://schemas.microsoft.com/office/drawing/2014/main" id="{E88945C8-939F-448D-90D8-9D0102576363}"/>
              </a:ext>
            </a:extLst>
          </p:cNvPr>
          <p:cNvSpPr txBox="1"/>
          <p:nvPr/>
        </p:nvSpPr>
        <p:spPr>
          <a:xfrm>
            <a:off x="8622884" y="4787392"/>
            <a:ext cx="2449286" cy="1169551"/>
          </a:xfrm>
          <a:prstGeom prst="rect">
            <a:avLst/>
          </a:prstGeom>
          <a:noFill/>
        </p:spPr>
        <p:txBody>
          <a:bodyPr wrap="square" rtlCol="0">
            <a:spAutoFit/>
          </a:bodyPr>
          <a:lstStyle/>
          <a:p>
            <a:r>
              <a:rPr lang="en-US" sz="1400" dirty="0"/>
              <a:t>Once you and others on your behalf have spent $8,000 in drug costs, you pay $0 for the rest of the calendar year for covered medications.</a:t>
            </a:r>
          </a:p>
        </p:txBody>
      </p:sp>
      <p:sp>
        <p:nvSpPr>
          <p:cNvPr id="33" name="TextBox 32">
            <a:extLst>
              <a:ext uri="{FF2B5EF4-FFF2-40B4-BE49-F238E27FC236}">
                <a16:creationId xmlns:a16="http://schemas.microsoft.com/office/drawing/2014/main" id="{2C82671B-FECC-44CD-A005-7BE690A01846}"/>
              </a:ext>
            </a:extLst>
          </p:cNvPr>
          <p:cNvSpPr txBox="1"/>
          <p:nvPr/>
        </p:nvSpPr>
        <p:spPr>
          <a:xfrm>
            <a:off x="1753739" y="3390649"/>
            <a:ext cx="1005623" cy="338554"/>
          </a:xfrm>
          <a:prstGeom prst="rect">
            <a:avLst/>
          </a:prstGeom>
          <a:noFill/>
        </p:spPr>
        <p:txBody>
          <a:bodyPr wrap="square" rtlCol="0">
            <a:spAutoFit/>
          </a:bodyPr>
          <a:lstStyle/>
          <a:p>
            <a:r>
              <a:rPr lang="en-US" sz="1600" dirty="0"/>
              <a:t>$0 - $545</a:t>
            </a:r>
          </a:p>
        </p:txBody>
      </p:sp>
      <p:sp>
        <p:nvSpPr>
          <p:cNvPr id="34" name="TextBox 33">
            <a:extLst>
              <a:ext uri="{FF2B5EF4-FFF2-40B4-BE49-F238E27FC236}">
                <a16:creationId xmlns:a16="http://schemas.microsoft.com/office/drawing/2014/main" id="{E0360979-D783-4B58-B6B1-D97C1EDCFE4B}"/>
              </a:ext>
            </a:extLst>
          </p:cNvPr>
          <p:cNvSpPr txBox="1"/>
          <p:nvPr/>
        </p:nvSpPr>
        <p:spPr>
          <a:xfrm>
            <a:off x="4044941" y="2250880"/>
            <a:ext cx="1005623" cy="338554"/>
          </a:xfrm>
          <a:prstGeom prst="rect">
            <a:avLst/>
          </a:prstGeom>
          <a:noFill/>
        </p:spPr>
        <p:txBody>
          <a:bodyPr wrap="square" rtlCol="0">
            <a:spAutoFit/>
          </a:bodyPr>
          <a:lstStyle/>
          <a:p>
            <a:pPr algn="ctr"/>
            <a:r>
              <a:rPr lang="en-US" sz="1600" dirty="0"/>
              <a:t>$5,030</a:t>
            </a:r>
          </a:p>
        </p:txBody>
      </p:sp>
      <p:sp>
        <p:nvSpPr>
          <p:cNvPr id="35" name="TextBox 34">
            <a:extLst>
              <a:ext uri="{FF2B5EF4-FFF2-40B4-BE49-F238E27FC236}">
                <a16:creationId xmlns:a16="http://schemas.microsoft.com/office/drawing/2014/main" id="{FC9FFFE8-2950-4F82-B3BF-01DD328FBF98}"/>
              </a:ext>
            </a:extLst>
          </p:cNvPr>
          <p:cNvSpPr txBox="1"/>
          <p:nvPr/>
        </p:nvSpPr>
        <p:spPr>
          <a:xfrm>
            <a:off x="6795327" y="1284705"/>
            <a:ext cx="1005623" cy="338554"/>
          </a:xfrm>
          <a:prstGeom prst="rect">
            <a:avLst/>
          </a:prstGeom>
          <a:noFill/>
        </p:spPr>
        <p:txBody>
          <a:bodyPr wrap="square" rtlCol="0">
            <a:spAutoFit/>
          </a:bodyPr>
          <a:lstStyle/>
          <a:p>
            <a:r>
              <a:rPr lang="en-US" sz="1600" dirty="0"/>
              <a:t>$8,000</a:t>
            </a:r>
          </a:p>
        </p:txBody>
      </p:sp>
      <p:sp>
        <p:nvSpPr>
          <p:cNvPr id="36" name="TextBox 35">
            <a:extLst>
              <a:ext uri="{FF2B5EF4-FFF2-40B4-BE49-F238E27FC236}">
                <a16:creationId xmlns:a16="http://schemas.microsoft.com/office/drawing/2014/main" id="{D55CFD6F-A438-4ED6-9F0F-C9986B53D078}"/>
              </a:ext>
            </a:extLst>
          </p:cNvPr>
          <p:cNvSpPr txBox="1"/>
          <p:nvPr/>
        </p:nvSpPr>
        <p:spPr>
          <a:xfrm>
            <a:off x="9166799" y="1136978"/>
            <a:ext cx="1361456" cy="338554"/>
          </a:xfrm>
          <a:prstGeom prst="rect">
            <a:avLst/>
          </a:prstGeom>
          <a:noFill/>
        </p:spPr>
        <p:txBody>
          <a:bodyPr wrap="square" rtlCol="0">
            <a:spAutoFit/>
          </a:bodyPr>
          <a:lstStyle/>
          <a:p>
            <a:r>
              <a:rPr lang="en-US" sz="1600" dirty="0"/>
              <a:t>Calendar year</a:t>
            </a:r>
          </a:p>
        </p:txBody>
      </p:sp>
      <p:pic>
        <p:nvPicPr>
          <p:cNvPr id="3" name="Graphic 2" descr="Medical outline">
            <a:extLst>
              <a:ext uri="{FF2B5EF4-FFF2-40B4-BE49-F238E27FC236}">
                <a16:creationId xmlns:a16="http://schemas.microsoft.com/office/drawing/2014/main" id="{95D4F380-673E-764C-8274-C3F8C8E431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66263" y="3816960"/>
            <a:ext cx="649224" cy="649224"/>
          </a:xfrm>
          <a:prstGeom prst="rect">
            <a:avLst/>
          </a:prstGeom>
        </p:spPr>
      </p:pic>
      <p:pic>
        <p:nvPicPr>
          <p:cNvPr id="24" name="Graphic 23" descr="Hospital outline">
            <a:extLst>
              <a:ext uri="{FF2B5EF4-FFF2-40B4-BE49-F238E27FC236}">
                <a16:creationId xmlns:a16="http://schemas.microsoft.com/office/drawing/2014/main" id="{C083353D-FD76-327B-DBE9-F44A5C6C7CE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35060" y="2738036"/>
            <a:ext cx="501028" cy="501028"/>
          </a:xfrm>
          <a:prstGeom prst="rect">
            <a:avLst/>
          </a:prstGeom>
        </p:spPr>
      </p:pic>
      <p:pic>
        <p:nvPicPr>
          <p:cNvPr id="26" name="Graphic 25" descr="Hospital outline">
            <a:extLst>
              <a:ext uri="{FF2B5EF4-FFF2-40B4-BE49-F238E27FC236}">
                <a16:creationId xmlns:a16="http://schemas.microsoft.com/office/drawing/2014/main" id="{A27B8A26-8368-733B-1671-3017FEE504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27447" y="1658577"/>
            <a:ext cx="527209" cy="462792"/>
          </a:xfrm>
          <a:prstGeom prst="rect">
            <a:avLst/>
          </a:prstGeom>
        </p:spPr>
      </p:pic>
    </p:spTree>
    <p:extLst>
      <p:ext uri="{BB962C8B-B14F-4D97-AF65-F5344CB8AC3E}">
        <p14:creationId xmlns:p14="http://schemas.microsoft.com/office/powerpoint/2010/main" val="392397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22" grpId="0" animBg="1"/>
      <p:bldP spid="19" grpId="0" animBg="1"/>
      <p:bldP spid="16" grpId="0" animBg="1"/>
      <p:bldP spid="6" grpId="0"/>
      <p:bldP spid="7" grpId="0"/>
      <p:bldP spid="8" grpId="0"/>
      <p:bldP spid="9" grpId="0"/>
      <p:bldP spid="17" grpId="0" animBg="1"/>
      <p:bldP spid="20" grpId="0" animBg="1"/>
      <p:bldP spid="23" grpId="0" animBg="1"/>
      <p:bldP spid="29" grpId="0"/>
      <p:bldP spid="30" grpId="0"/>
      <p:bldP spid="31" grpId="0"/>
      <p:bldP spid="32" grpId="0"/>
      <p:bldP spid="33" grpId="0"/>
      <p:bldP spid="34" grpId="0"/>
      <p:bldP spid="35" grpId="0"/>
      <p:bldP spid="36" grpId="0"/>
    </p:bldLst>
  </p:timing>
  <p:extLst>
    <p:ext uri="{6950BFC3-D8DA-4A85-94F7-54DA5524770B}">
      <p188:commentRel xmlns:p188="http://schemas.microsoft.com/office/powerpoint/2018/8/main" r:id="rId3"/>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2A93-F93E-4759-AAA2-3730D6249748}"/>
              </a:ext>
            </a:extLst>
          </p:cNvPr>
          <p:cNvSpPr>
            <a:spLocks noGrp="1"/>
          </p:cNvSpPr>
          <p:nvPr>
            <p:ph type="title"/>
          </p:nvPr>
        </p:nvSpPr>
        <p:spPr/>
        <p:txBody>
          <a:bodyPr/>
          <a:lstStyle/>
          <a:p>
            <a:r>
              <a:rPr lang="en-US" dirty="0"/>
              <a:t>Part D and IRMAA premiums </a:t>
            </a:r>
          </a:p>
        </p:txBody>
      </p:sp>
      <p:sp>
        <p:nvSpPr>
          <p:cNvPr id="3" name="Footer Placeholder 2">
            <a:extLst>
              <a:ext uri="{FF2B5EF4-FFF2-40B4-BE49-F238E27FC236}">
                <a16:creationId xmlns:a16="http://schemas.microsoft.com/office/drawing/2014/main" id="{BA3F375E-2C29-4B74-97EC-F4F84B89546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B6C83C-9A04-4E30-B932-85929232CF2D}"/>
              </a:ext>
            </a:extLst>
          </p:cNvPr>
          <p:cNvSpPr>
            <a:spLocks noGrp="1"/>
          </p:cNvSpPr>
          <p:nvPr>
            <p:ph type="sldNum" sz="quarter" idx="12"/>
          </p:nvPr>
        </p:nvSpPr>
        <p:spPr/>
        <p:txBody>
          <a:bodyPr/>
          <a:lstStyle/>
          <a:p>
            <a:fld id="{E313472D-BFB5-4CCD-ACA0-2399B44D45C6}" type="slidenum">
              <a:rPr lang="en-US" smtClean="0"/>
              <a:t>55</a:t>
            </a:fld>
            <a:endParaRPr lang="en-US" dirty="0"/>
          </a:p>
        </p:txBody>
      </p:sp>
      <p:graphicFrame>
        <p:nvGraphicFramePr>
          <p:cNvPr id="5" name="Table 5">
            <a:extLst>
              <a:ext uri="{FF2B5EF4-FFF2-40B4-BE49-F238E27FC236}">
                <a16:creationId xmlns:a16="http://schemas.microsoft.com/office/drawing/2014/main" id="{2B810ED0-2EB1-42BD-954E-92B97813F4E9}"/>
              </a:ext>
            </a:extLst>
          </p:cNvPr>
          <p:cNvGraphicFramePr>
            <a:graphicFrameLocks noGrp="1"/>
          </p:cNvGraphicFramePr>
          <p:nvPr>
            <p:extLst>
              <p:ext uri="{D42A27DB-BD31-4B8C-83A1-F6EECF244321}">
                <p14:modId xmlns:p14="http://schemas.microsoft.com/office/powerpoint/2010/main" val="181528279"/>
              </p:ext>
            </p:extLst>
          </p:nvPr>
        </p:nvGraphicFramePr>
        <p:xfrm>
          <a:off x="446170" y="2081661"/>
          <a:ext cx="11294041" cy="3727297"/>
        </p:xfrm>
        <a:graphic>
          <a:graphicData uri="http://schemas.openxmlformats.org/drawingml/2006/table">
            <a:tbl>
              <a:tblPr firstRow="1" bandRow="1">
                <a:tableStyleId>{5C22544A-7EE6-4342-B048-85BDC9FD1C3A}</a:tableStyleId>
              </a:tblPr>
              <a:tblGrid>
                <a:gridCol w="2747631">
                  <a:extLst>
                    <a:ext uri="{9D8B030D-6E8A-4147-A177-3AD203B41FA5}">
                      <a16:colId xmlns:a16="http://schemas.microsoft.com/office/drawing/2014/main" val="3686572678"/>
                    </a:ext>
                  </a:extLst>
                </a:gridCol>
                <a:gridCol w="2923350">
                  <a:extLst>
                    <a:ext uri="{9D8B030D-6E8A-4147-A177-3AD203B41FA5}">
                      <a16:colId xmlns:a16="http://schemas.microsoft.com/office/drawing/2014/main" val="2678911099"/>
                    </a:ext>
                  </a:extLst>
                </a:gridCol>
                <a:gridCol w="2412164">
                  <a:extLst>
                    <a:ext uri="{9D8B030D-6E8A-4147-A177-3AD203B41FA5}">
                      <a16:colId xmlns:a16="http://schemas.microsoft.com/office/drawing/2014/main" val="3314355785"/>
                    </a:ext>
                  </a:extLst>
                </a:gridCol>
                <a:gridCol w="3210896">
                  <a:extLst>
                    <a:ext uri="{9D8B030D-6E8A-4147-A177-3AD203B41FA5}">
                      <a16:colId xmlns:a16="http://schemas.microsoft.com/office/drawing/2014/main" val="1812974589"/>
                    </a:ext>
                  </a:extLst>
                </a:gridCol>
              </a:tblGrid>
              <a:tr h="532471">
                <a:tc>
                  <a:txBody>
                    <a:bodyPr/>
                    <a:lstStyle/>
                    <a:p>
                      <a:r>
                        <a:rPr lang="en-US" sz="2400" dirty="0"/>
                        <a:t>Single Income</a:t>
                      </a:r>
                    </a:p>
                  </a:txBody>
                  <a:tcPr/>
                </a:tc>
                <a:tc>
                  <a:txBody>
                    <a:bodyPr/>
                    <a:lstStyle/>
                    <a:p>
                      <a:r>
                        <a:rPr lang="en-US" sz="2400" dirty="0"/>
                        <a:t>Joint Income</a:t>
                      </a:r>
                    </a:p>
                  </a:txBody>
                  <a:tcPr/>
                </a:tc>
                <a:tc>
                  <a:txBody>
                    <a:bodyPr/>
                    <a:lstStyle/>
                    <a:p>
                      <a:r>
                        <a:rPr lang="en-US" sz="2400" dirty="0"/>
                        <a:t>IRMAA amount</a:t>
                      </a:r>
                    </a:p>
                  </a:txBody>
                  <a:tcPr/>
                </a:tc>
                <a:tc>
                  <a:txBody>
                    <a:bodyPr/>
                    <a:lstStyle/>
                    <a:p>
                      <a:r>
                        <a:rPr lang="en-US" sz="2400" dirty="0"/>
                        <a:t>Total Part D premium</a:t>
                      </a:r>
                    </a:p>
                  </a:txBody>
                  <a:tcPr/>
                </a:tc>
                <a:extLst>
                  <a:ext uri="{0D108BD9-81ED-4DB2-BD59-A6C34878D82A}">
                    <a16:rowId xmlns:a16="http://schemas.microsoft.com/office/drawing/2014/main" val="610354705"/>
                  </a:ext>
                </a:extLst>
              </a:tr>
              <a:tr h="532471">
                <a:tc>
                  <a:txBody>
                    <a:bodyPr/>
                    <a:lstStyle/>
                    <a:p>
                      <a:r>
                        <a:rPr lang="en-US" sz="2400" dirty="0"/>
                        <a:t>$103,000</a:t>
                      </a:r>
                    </a:p>
                  </a:txBody>
                  <a:tcPr/>
                </a:tc>
                <a:tc>
                  <a:txBody>
                    <a:bodyPr/>
                    <a:lstStyle/>
                    <a:p>
                      <a:r>
                        <a:rPr lang="en-US" sz="2400" dirty="0"/>
                        <a:t>$206,000</a:t>
                      </a:r>
                    </a:p>
                  </a:txBody>
                  <a:tcPr/>
                </a:tc>
                <a:tc>
                  <a:txBody>
                    <a:bodyPr/>
                    <a:lstStyle/>
                    <a:p>
                      <a:r>
                        <a:rPr lang="en-US" sz="2400" dirty="0"/>
                        <a:t>$0.00</a:t>
                      </a:r>
                    </a:p>
                  </a:txBody>
                  <a:tcPr/>
                </a:tc>
                <a:tc>
                  <a:txBody>
                    <a:bodyPr/>
                    <a:lstStyle/>
                    <a:p>
                      <a:r>
                        <a:rPr lang="en-US" sz="2400" dirty="0"/>
                        <a:t>Premium </a:t>
                      </a:r>
                    </a:p>
                  </a:txBody>
                  <a:tcPr/>
                </a:tc>
                <a:extLst>
                  <a:ext uri="{0D108BD9-81ED-4DB2-BD59-A6C34878D82A}">
                    <a16:rowId xmlns:a16="http://schemas.microsoft.com/office/drawing/2014/main" val="3879738209"/>
                  </a:ext>
                </a:extLst>
              </a:tr>
              <a:tr h="532471">
                <a:tc>
                  <a:txBody>
                    <a:bodyPr/>
                    <a:lstStyle/>
                    <a:p>
                      <a:r>
                        <a:rPr lang="en-US" sz="2400" dirty="0"/>
                        <a:t>$103,001-$129,000</a:t>
                      </a:r>
                    </a:p>
                  </a:txBody>
                  <a:tcPr/>
                </a:tc>
                <a:tc>
                  <a:txBody>
                    <a:bodyPr/>
                    <a:lstStyle/>
                    <a:p>
                      <a:r>
                        <a:rPr lang="en-US" sz="2400" dirty="0"/>
                        <a:t>$206,001-$258,000</a:t>
                      </a:r>
                    </a:p>
                  </a:txBody>
                  <a:tcPr/>
                </a:tc>
                <a:tc>
                  <a:txBody>
                    <a:bodyPr/>
                    <a:lstStyle/>
                    <a:p>
                      <a:r>
                        <a:rPr lang="en-US" sz="2400" dirty="0"/>
                        <a:t>$12.90</a:t>
                      </a:r>
                    </a:p>
                  </a:txBody>
                  <a:tcPr/>
                </a:tc>
                <a:tc>
                  <a:txBody>
                    <a:bodyPr/>
                    <a:lstStyle/>
                    <a:p>
                      <a:r>
                        <a:rPr lang="en-US" sz="2400" dirty="0"/>
                        <a:t>$12.90 + premium</a:t>
                      </a:r>
                    </a:p>
                  </a:txBody>
                  <a:tcPr/>
                </a:tc>
                <a:extLst>
                  <a:ext uri="{0D108BD9-81ED-4DB2-BD59-A6C34878D82A}">
                    <a16:rowId xmlns:a16="http://schemas.microsoft.com/office/drawing/2014/main" val="816902425"/>
                  </a:ext>
                </a:extLst>
              </a:tr>
              <a:tr h="532471">
                <a:tc>
                  <a:txBody>
                    <a:bodyPr/>
                    <a:lstStyle/>
                    <a:p>
                      <a:r>
                        <a:rPr lang="en-US" sz="2400" dirty="0"/>
                        <a:t>$129,001-$161,000</a:t>
                      </a:r>
                    </a:p>
                  </a:txBody>
                  <a:tcPr/>
                </a:tc>
                <a:tc>
                  <a:txBody>
                    <a:bodyPr/>
                    <a:lstStyle/>
                    <a:p>
                      <a:r>
                        <a:rPr lang="en-US" sz="2400" dirty="0"/>
                        <a:t>$258,001-$322,000</a:t>
                      </a:r>
                    </a:p>
                  </a:txBody>
                  <a:tcPr/>
                </a:tc>
                <a:tc>
                  <a:txBody>
                    <a:bodyPr/>
                    <a:lstStyle/>
                    <a:p>
                      <a:r>
                        <a:rPr lang="en-US" sz="2400" dirty="0"/>
                        <a:t>$33.30</a:t>
                      </a:r>
                    </a:p>
                  </a:txBody>
                  <a:tcPr/>
                </a:tc>
                <a:tc>
                  <a:txBody>
                    <a:bodyPr/>
                    <a:lstStyle/>
                    <a:p>
                      <a:r>
                        <a:rPr lang="en-US" sz="2400" dirty="0"/>
                        <a:t>$33.30 + premium</a:t>
                      </a:r>
                    </a:p>
                  </a:txBody>
                  <a:tcPr/>
                </a:tc>
                <a:extLst>
                  <a:ext uri="{0D108BD9-81ED-4DB2-BD59-A6C34878D82A}">
                    <a16:rowId xmlns:a16="http://schemas.microsoft.com/office/drawing/2014/main" val="3091501104"/>
                  </a:ext>
                </a:extLst>
              </a:tr>
              <a:tr h="532471">
                <a:tc>
                  <a:txBody>
                    <a:bodyPr/>
                    <a:lstStyle/>
                    <a:p>
                      <a:r>
                        <a:rPr lang="en-US" sz="2400" dirty="0"/>
                        <a:t>$161,001-$193,000</a:t>
                      </a:r>
                    </a:p>
                  </a:txBody>
                  <a:tcPr/>
                </a:tc>
                <a:tc>
                  <a:txBody>
                    <a:bodyPr/>
                    <a:lstStyle/>
                    <a:p>
                      <a:r>
                        <a:rPr lang="en-US" sz="2400" dirty="0"/>
                        <a:t>$322,001-$386,000</a:t>
                      </a:r>
                    </a:p>
                  </a:txBody>
                  <a:tcPr/>
                </a:tc>
                <a:tc>
                  <a:txBody>
                    <a:bodyPr/>
                    <a:lstStyle/>
                    <a:p>
                      <a:r>
                        <a:rPr lang="en-US" sz="2400" dirty="0"/>
                        <a:t>$53.80</a:t>
                      </a:r>
                    </a:p>
                  </a:txBody>
                  <a:tcPr/>
                </a:tc>
                <a:tc>
                  <a:txBody>
                    <a:bodyPr/>
                    <a:lstStyle/>
                    <a:p>
                      <a:r>
                        <a:rPr lang="en-US" sz="2400" dirty="0"/>
                        <a:t>$53.80 + premium</a:t>
                      </a:r>
                    </a:p>
                  </a:txBody>
                  <a:tcPr/>
                </a:tc>
                <a:extLst>
                  <a:ext uri="{0D108BD9-81ED-4DB2-BD59-A6C34878D82A}">
                    <a16:rowId xmlns:a16="http://schemas.microsoft.com/office/drawing/2014/main" val="4110190941"/>
                  </a:ext>
                </a:extLst>
              </a:tr>
              <a:tr h="532471">
                <a:tc>
                  <a:txBody>
                    <a:bodyPr/>
                    <a:lstStyle/>
                    <a:p>
                      <a:r>
                        <a:rPr lang="en-US" sz="2400" dirty="0"/>
                        <a:t>$193,001-$500,000</a:t>
                      </a:r>
                    </a:p>
                  </a:txBody>
                  <a:tcPr/>
                </a:tc>
                <a:tc>
                  <a:txBody>
                    <a:bodyPr/>
                    <a:lstStyle/>
                    <a:p>
                      <a:r>
                        <a:rPr lang="en-US" sz="2400" dirty="0"/>
                        <a:t>$386,001-$750,000</a:t>
                      </a:r>
                    </a:p>
                  </a:txBody>
                  <a:tcPr/>
                </a:tc>
                <a:tc>
                  <a:txBody>
                    <a:bodyPr/>
                    <a:lstStyle/>
                    <a:p>
                      <a:r>
                        <a:rPr lang="en-US" sz="2400" dirty="0"/>
                        <a:t>$74.20</a:t>
                      </a:r>
                    </a:p>
                  </a:txBody>
                  <a:tcPr/>
                </a:tc>
                <a:tc>
                  <a:txBody>
                    <a:bodyPr/>
                    <a:lstStyle/>
                    <a:p>
                      <a:r>
                        <a:rPr lang="en-US" sz="2400" dirty="0"/>
                        <a:t>$74.20 + premium</a:t>
                      </a:r>
                    </a:p>
                  </a:txBody>
                  <a:tcPr/>
                </a:tc>
                <a:extLst>
                  <a:ext uri="{0D108BD9-81ED-4DB2-BD59-A6C34878D82A}">
                    <a16:rowId xmlns:a16="http://schemas.microsoft.com/office/drawing/2014/main" val="3458068216"/>
                  </a:ext>
                </a:extLst>
              </a:tr>
              <a:tr h="532471">
                <a:tc>
                  <a:txBody>
                    <a:bodyPr/>
                    <a:lstStyle/>
                    <a:p>
                      <a:r>
                        <a:rPr lang="en-US" sz="2400" dirty="0"/>
                        <a:t>$500,001+</a:t>
                      </a:r>
                    </a:p>
                  </a:txBody>
                  <a:tcPr/>
                </a:tc>
                <a:tc>
                  <a:txBody>
                    <a:bodyPr/>
                    <a:lstStyle/>
                    <a:p>
                      <a:r>
                        <a:rPr lang="en-US" sz="2400" dirty="0"/>
                        <a:t>$750,001+</a:t>
                      </a:r>
                    </a:p>
                  </a:txBody>
                  <a:tcPr/>
                </a:tc>
                <a:tc>
                  <a:txBody>
                    <a:bodyPr/>
                    <a:lstStyle/>
                    <a:p>
                      <a:r>
                        <a:rPr lang="en-US" sz="2400" dirty="0"/>
                        <a:t>$81.00</a:t>
                      </a:r>
                    </a:p>
                  </a:txBody>
                  <a:tcPr/>
                </a:tc>
                <a:tc>
                  <a:txBody>
                    <a:bodyPr/>
                    <a:lstStyle/>
                    <a:p>
                      <a:r>
                        <a:rPr lang="en-US" sz="2400" dirty="0"/>
                        <a:t>$81.00 + premium</a:t>
                      </a:r>
                    </a:p>
                  </a:txBody>
                  <a:tcPr/>
                </a:tc>
                <a:extLst>
                  <a:ext uri="{0D108BD9-81ED-4DB2-BD59-A6C34878D82A}">
                    <a16:rowId xmlns:a16="http://schemas.microsoft.com/office/drawing/2014/main" val="4262753476"/>
                  </a:ext>
                </a:extLst>
              </a:tr>
            </a:tbl>
          </a:graphicData>
        </a:graphic>
      </p:graphicFrame>
    </p:spTree>
    <p:extLst>
      <p:ext uri="{BB962C8B-B14F-4D97-AF65-F5344CB8AC3E}">
        <p14:creationId xmlns:p14="http://schemas.microsoft.com/office/powerpoint/2010/main" val="1463152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7F699-7BD9-A8EC-8C04-D54D50D34315}"/>
              </a:ext>
            </a:extLst>
          </p:cNvPr>
          <p:cNvSpPr>
            <a:spLocks noGrp="1"/>
          </p:cNvSpPr>
          <p:nvPr>
            <p:ph type="body" idx="1"/>
          </p:nvPr>
        </p:nvSpPr>
        <p:spPr/>
        <p:txBody>
          <a:bodyPr/>
          <a:lstStyle/>
          <a:p>
            <a:r>
              <a:rPr lang="en-US" sz="2400" dirty="0"/>
              <a:t>Coverage</a:t>
            </a:r>
          </a:p>
        </p:txBody>
      </p:sp>
      <p:sp>
        <p:nvSpPr>
          <p:cNvPr id="3" name="Content Placeholder 2">
            <a:extLst>
              <a:ext uri="{FF2B5EF4-FFF2-40B4-BE49-F238E27FC236}">
                <a16:creationId xmlns:a16="http://schemas.microsoft.com/office/drawing/2014/main" id="{4E182F44-641F-110D-E6E5-D84D04CCA76B}"/>
              </a:ext>
            </a:extLst>
          </p:cNvPr>
          <p:cNvSpPr>
            <a:spLocks noGrp="1"/>
          </p:cNvSpPr>
          <p:nvPr>
            <p:ph sz="half" idx="2"/>
          </p:nvPr>
        </p:nvSpPr>
        <p:spPr/>
        <p:txBody>
          <a:bodyPr/>
          <a:lstStyle/>
          <a:p>
            <a:r>
              <a:rPr lang="en-US" dirty="0"/>
              <a:t>Offered by private insurance companies under contract with Medicare</a:t>
            </a:r>
          </a:p>
          <a:p>
            <a:r>
              <a:rPr lang="en-US" dirty="0"/>
              <a:t>Covers all Part A and Part B services at least as well as Original Medicare but adds:</a:t>
            </a:r>
          </a:p>
          <a:p>
            <a:pPr lvl="1"/>
            <a:r>
              <a:rPr lang="en-US" dirty="0"/>
              <a:t>Annual limit on out-of-pocket costs</a:t>
            </a:r>
          </a:p>
          <a:p>
            <a:pPr lvl="1"/>
            <a:r>
              <a:rPr lang="en-US" dirty="0"/>
              <a:t>Prescription drug coverage</a:t>
            </a:r>
          </a:p>
          <a:p>
            <a:pPr lvl="1"/>
            <a:r>
              <a:rPr lang="en-US" dirty="0"/>
              <a:t>Extras – dental, vision, hearing, OTC, wellness services, transportation, care coordination</a:t>
            </a:r>
          </a:p>
        </p:txBody>
      </p:sp>
      <p:sp>
        <p:nvSpPr>
          <p:cNvPr id="4" name="Text Placeholder 3">
            <a:extLst>
              <a:ext uri="{FF2B5EF4-FFF2-40B4-BE49-F238E27FC236}">
                <a16:creationId xmlns:a16="http://schemas.microsoft.com/office/drawing/2014/main" id="{9248E7CC-701C-29C8-B0FA-D24914FF2CEA}"/>
              </a:ext>
            </a:extLst>
          </p:cNvPr>
          <p:cNvSpPr>
            <a:spLocks noGrp="1"/>
          </p:cNvSpPr>
          <p:nvPr>
            <p:ph type="body" sz="quarter" idx="3"/>
          </p:nvPr>
        </p:nvSpPr>
        <p:spPr/>
        <p:txBody>
          <a:bodyPr/>
          <a:lstStyle/>
          <a:p>
            <a:r>
              <a:rPr lang="en-US" sz="2400" dirty="0"/>
              <a:t>Networks</a:t>
            </a:r>
          </a:p>
        </p:txBody>
      </p:sp>
      <p:sp>
        <p:nvSpPr>
          <p:cNvPr id="5" name="Text Placeholder 4">
            <a:extLst>
              <a:ext uri="{FF2B5EF4-FFF2-40B4-BE49-F238E27FC236}">
                <a16:creationId xmlns:a16="http://schemas.microsoft.com/office/drawing/2014/main" id="{CD001484-37E4-57EA-B2C3-3C6D1497210D}"/>
              </a:ext>
            </a:extLst>
          </p:cNvPr>
          <p:cNvSpPr>
            <a:spLocks noGrp="1"/>
          </p:cNvSpPr>
          <p:nvPr>
            <p:ph type="body" sz="quarter" idx="13"/>
          </p:nvPr>
        </p:nvSpPr>
        <p:spPr/>
        <p:txBody>
          <a:bodyPr/>
          <a:lstStyle/>
          <a:p>
            <a:r>
              <a:rPr lang="en-US" sz="2400" dirty="0"/>
              <a:t>Details</a:t>
            </a:r>
          </a:p>
        </p:txBody>
      </p:sp>
      <p:sp>
        <p:nvSpPr>
          <p:cNvPr id="6" name="Content Placeholder 5">
            <a:extLst>
              <a:ext uri="{FF2B5EF4-FFF2-40B4-BE49-F238E27FC236}">
                <a16:creationId xmlns:a16="http://schemas.microsoft.com/office/drawing/2014/main" id="{DE26A7D0-1395-3B21-999C-DA9ACDC0FEE5}"/>
              </a:ext>
            </a:extLst>
          </p:cNvPr>
          <p:cNvSpPr>
            <a:spLocks noGrp="1"/>
          </p:cNvSpPr>
          <p:nvPr>
            <p:ph sz="half" idx="14"/>
          </p:nvPr>
        </p:nvSpPr>
        <p:spPr/>
        <p:txBody>
          <a:bodyPr/>
          <a:lstStyle/>
          <a:p>
            <a:r>
              <a:rPr lang="en-US" dirty="0"/>
              <a:t>Medicare does not pay providers directly – the plan does</a:t>
            </a:r>
          </a:p>
          <a:p>
            <a:r>
              <a:rPr lang="en-US" dirty="0"/>
              <a:t>Uses a network on providers</a:t>
            </a:r>
          </a:p>
          <a:p>
            <a:r>
              <a:rPr lang="en-US" dirty="0"/>
              <a:t>Nationwide coverage for ER, Urgent Care and Renal Dialysis</a:t>
            </a:r>
          </a:p>
          <a:p>
            <a:endParaRPr lang="en-US" dirty="0"/>
          </a:p>
        </p:txBody>
      </p:sp>
      <p:sp>
        <p:nvSpPr>
          <p:cNvPr id="7" name="Content Placeholder 6">
            <a:extLst>
              <a:ext uri="{FF2B5EF4-FFF2-40B4-BE49-F238E27FC236}">
                <a16:creationId xmlns:a16="http://schemas.microsoft.com/office/drawing/2014/main" id="{877F7093-A5B7-C5CE-6EC4-B2660E2033BC}"/>
              </a:ext>
            </a:extLst>
          </p:cNvPr>
          <p:cNvSpPr>
            <a:spLocks noGrp="1"/>
          </p:cNvSpPr>
          <p:nvPr>
            <p:ph sz="half" idx="15"/>
          </p:nvPr>
        </p:nvSpPr>
        <p:spPr/>
        <p:txBody>
          <a:bodyPr/>
          <a:lstStyle/>
          <a:p>
            <a:r>
              <a:rPr lang="en-US" dirty="0"/>
              <a:t>An all in one alternative to Original Medicare</a:t>
            </a:r>
          </a:p>
          <a:p>
            <a:r>
              <a:rPr lang="en-US" dirty="0"/>
              <a:t>You must continue to be enrolled in Parts A and B and pay your Part B premium</a:t>
            </a:r>
          </a:p>
          <a:p>
            <a:r>
              <a:rPr lang="en-US" dirty="0"/>
              <a:t>Area Rated – premiums vary by county and state, not by age</a:t>
            </a:r>
          </a:p>
        </p:txBody>
      </p:sp>
      <p:sp>
        <p:nvSpPr>
          <p:cNvPr id="8" name="Title 7">
            <a:extLst>
              <a:ext uri="{FF2B5EF4-FFF2-40B4-BE49-F238E27FC236}">
                <a16:creationId xmlns:a16="http://schemas.microsoft.com/office/drawing/2014/main" id="{90FAFE07-1173-04C0-AAAE-2C6A4EF12A9E}"/>
              </a:ext>
            </a:extLst>
          </p:cNvPr>
          <p:cNvSpPr>
            <a:spLocks noGrp="1"/>
          </p:cNvSpPr>
          <p:nvPr>
            <p:ph type="title"/>
          </p:nvPr>
        </p:nvSpPr>
        <p:spPr/>
        <p:txBody>
          <a:bodyPr/>
          <a:lstStyle/>
          <a:p>
            <a:r>
              <a:rPr lang="en-US" dirty="0"/>
              <a:t>Medicare Advantage Plans</a:t>
            </a:r>
          </a:p>
        </p:txBody>
      </p:sp>
      <p:sp>
        <p:nvSpPr>
          <p:cNvPr id="9" name="Footer Placeholder 8">
            <a:extLst>
              <a:ext uri="{FF2B5EF4-FFF2-40B4-BE49-F238E27FC236}">
                <a16:creationId xmlns:a16="http://schemas.microsoft.com/office/drawing/2014/main" id="{1AA7DB80-3EFF-CA47-D0D2-308152987FCE}"/>
              </a:ext>
            </a:extLst>
          </p:cNvPr>
          <p:cNvSpPr>
            <a:spLocks noGrp="1"/>
          </p:cNvSpPr>
          <p:nvPr>
            <p:ph type="ftr" sz="quarter" idx="17"/>
          </p:nvPr>
        </p:nvSpPr>
        <p:spPr/>
        <p:txBody>
          <a:bodyPr/>
          <a:lstStyle/>
          <a:p>
            <a:endParaRPr lang="en-US" sz="800" dirty="0"/>
          </a:p>
        </p:txBody>
      </p:sp>
      <p:sp>
        <p:nvSpPr>
          <p:cNvPr id="10" name="Slide Number Placeholder 9">
            <a:extLst>
              <a:ext uri="{FF2B5EF4-FFF2-40B4-BE49-F238E27FC236}">
                <a16:creationId xmlns:a16="http://schemas.microsoft.com/office/drawing/2014/main" id="{6486604A-81FB-4254-8E40-E2834CA69E51}"/>
              </a:ext>
            </a:extLst>
          </p:cNvPr>
          <p:cNvSpPr>
            <a:spLocks noGrp="1"/>
          </p:cNvSpPr>
          <p:nvPr>
            <p:ph type="sldNum" sz="quarter" idx="18"/>
          </p:nvPr>
        </p:nvSpPr>
        <p:spPr/>
        <p:txBody>
          <a:bodyPr/>
          <a:lstStyle/>
          <a:p>
            <a:fld id="{E313472D-BFB5-4CCD-ACA0-2399B44D45C6}" type="slidenum">
              <a:rPr lang="en-US" smtClean="0"/>
              <a:pPr/>
              <a:t>56</a:t>
            </a:fld>
            <a:endParaRPr lang="en-US" sz="800" dirty="0"/>
          </a:p>
        </p:txBody>
      </p:sp>
    </p:spTree>
    <p:extLst>
      <p:ext uri="{BB962C8B-B14F-4D97-AF65-F5344CB8AC3E}">
        <p14:creationId xmlns:p14="http://schemas.microsoft.com/office/powerpoint/2010/main" val="2868555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4C2F61-D23C-4361-B482-953A32B57796}"/>
              </a:ext>
            </a:extLst>
          </p:cNvPr>
          <p:cNvSpPr>
            <a:spLocks noGrp="1"/>
          </p:cNvSpPr>
          <p:nvPr>
            <p:ph type="body" idx="1"/>
          </p:nvPr>
        </p:nvSpPr>
        <p:spPr/>
        <p:txBody>
          <a:bodyPr/>
          <a:lstStyle/>
          <a:p>
            <a:pPr algn="l"/>
            <a:r>
              <a:rPr lang="en-US" sz="2400" dirty="0"/>
              <a:t>HMO</a:t>
            </a:r>
            <a:r>
              <a:rPr lang="en-US" dirty="0"/>
              <a:t> </a:t>
            </a:r>
          </a:p>
        </p:txBody>
      </p:sp>
      <p:sp>
        <p:nvSpPr>
          <p:cNvPr id="7" name="Content Placeholder 6">
            <a:extLst>
              <a:ext uri="{FF2B5EF4-FFF2-40B4-BE49-F238E27FC236}">
                <a16:creationId xmlns:a16="http://schemas.microsoft.com/office/drawing/2014/main" id="{9D732258-73E1-4254-A7E5-838652EDC20C}"/>
              </a:ext>
            </a:extLst>
          </p:cNvPr>
          <p:cNvSpPr>
            <a:spLocks noGrp="1"/>
          </p:cNvSpPr>
          <p:nvPr>
            <p:ph sz="half" idx="2"/>
          </p:nvPr>
        </p:nvSpPr>
        <p:spPr/>
        <p:txBody>
          <a:bodyPr/>
          <a:lstStyle/>
          <a:p>
            <a:r>
              <a:rPr lang="en-US" sz="1800" dirty="0"/>
              <a:t>Health maintenance organization</a:t>
            </a:r>
          </a:p>
          <a:p>
            <a:r>
              <a:rPr lang="en-US" sz="1800" dirty="0"/>
              <a:t>You will use doctors in the network</a:t>
            </a:r>
          </a:p>
          <a:p>
            <a:r>
              <a:rPr lang="en-US" sz="1800" dirty="0"/>
              <a:t>You may need a referral to see a specialist</a:t>
            </a:r>
          </a:p>
          <a:p>
            <a:r>
              <a:rPr lang="en-US" sz="1800" dirty="0"/>
              <a:t>May offer a higher level of benefits</a:t>
            </a:r>
          </a:p>
          <a:p>
            <a:pPr marL="0" indent="0">
              <a:buNone/>
            </a:pPr>
            <a:endParaRPr lang="en-US" dirty="0"/>
          </a:p>
        </p:txBody>
      </p:sp>
      <p:sp>
        <p:nvSpPr>
          <p:cNvPr id="8" name="Text Placeholder 7">
            <a:extLst>
              <a:ext uri="{FF2B5EF4-FFF2-40B4-BE49-F238E27FC236}">
                <a16:creationId xmlns:a16="http://schemas.microsoft.com/office/drawing/2014/main" id="{F2A20650-3D5F-4140-BFF7-3E96C5B1234D}"/>
              </a:ext>
            </a:extLst>
          </p:cNvPr>
          <p:cNvSpPr>
            <a:spLocks noGrp="1"/>
          </p:cNvSpPr>
          <p:nvPr>
            <p:ph type="body" sz="quarter" idx="3"/>
          </p:nvPr>
        </p:nvSpPr>
        <p:spPr/>
        <p:txBody>
          <a:bodyPr/>
          <a:lstStyle/>
          <a:p>
            <a:pPr algn="l"/>
            <a:r>
              <a:rPr lang="en-US" sz="2400" dirty="0"/>
              <a:t>HMO-POS</a:t>
            </a:r>
          </a:p>
        </p:txBody>
      </p:sp>
      <p:sp>
        <p:nvSpPr>
          <p:cNvPr id="9" name="Text Placeholder 8">
            <a:extLst>
              <a:ext uri="{FF2B5EF4-FFF2-40B4-BE49-F238E27FC236}">
                <a16:creationId xmlns:a16="http://schemas.microsoft.com/office/drawing/2014/main" id="{ED9553DB-2CEB-49A0-8D09-5B4F13A4037D}"/>
              </a:ext>
            </a:extLst>
          </p:cNvPr>
          <p:cNvSpPr>
            <a:spLocks noGrp="1"/>
          </p:cNvSpPr>
          <p:nvPr>
            <p:ph type="body" sz="quarter" idx="13"/>
          </p:nvPr>
        </p:nvSpPr>
        <p:spPr/>
        <p:txBody>
          <a:bodyPr/>
          <a:lstStyle/>
          <a:p>
            <a:pPr algn="l"/>
            <a:r>
              <a:rPr lang="en-US" sz="2400" dirty="0"/>
              <a:t>PPO</a:t>
            </a:r>
          </a:p>
        </p:txBody>
      </p:sp>
      <p:sp>
        <p:nvSpPr>
          <p:cNvPr id="10" name="Content Placeholder 9">
            <a:extLst>
              <a:ext uri="{FF2B5EF4-FFF2-40B4-BE49-F238E27FC236}">
                <a16:creationId xmlns:a16="http://schemas.microsoft.com/office/drawing/2014/main" id="{7D2B31C0-7BDB-4C76-A4F9-422A163DA1BD}"/>
              </a:ext>
            </a:extLst>
          </p:cNvPr>
          <p:cNvSpPr>
            <a:spLocks noGrp="1"/>
          </p:cNvSpPr>
          <p:nvPr>
            <p:ph sz="half" idx="14"/>
          </p:nvPr>
        </p:nvSpPr>
        <p:spPr>
          <a:xfrm>
            <a:off x="4404920" y="2158244"/>
            <a:ext cx="3391381" cy="3937755"/>
          </a:xfrm>
        </p:spPr>
        <p:txBody>
          <a:bodyPr/>
          <a:lstStyle/>
          <a:p>
            <a:r>
              <a:rPr lang="en-US" sz="1800" dirty="0"/>
              <a:t>HMO with point of service option</a:t>
            </a:r>
          </a:p>
          <a:p>
            <a:r>
              <a:rPr lang="en-US" sz="1800" dirty="0"/>
              <a:t>You must use doctors in the network</a:t>
            </a:r>
          </a:p>
          <a:p>
            <a:r>
              <a:rPr lang="en-US" sz="1800" dirty="0"/>
              <a:t>You may also go out of network, but often must pay higher copays or coinsurance to do so</a:t>
            </a:r>
          </a:p>
          <a:p>
            <a:r>
              <a:rPr lang="en-US" sz="1800" dirty="0"/>
              <a:t>Different HMO-POS plans may have different out of network limits – check plans for details</a:t>
            </a:r>
          </a:p>
          <a:p>
            <a:pPr marL="0" indent="0">
              <a:buNone/>
            </a:pPr>
            <a:endParaRPr lang="en-US" dirty="0"/>
          </a:p>
        </p:txBody>
      </p:sp>
      <p:sp>
        <p:nvSpPr>
          <p:cNvPr id="11" name="Content Placeholder 10">
            <a:extLst>
              <a:ext uri="{FF2B5EF4-FFF2-40B4-BE49-F238E27FC236}">
                <a16:creationId xmlns:a16="http://schemas.microsoft.com/office/drawing/2014/main" id="{49A11406-5B04-4C7D-99A8-5E4B39A6B3C2}"/>
              </a:ext>
            </a:extLst>
          </p:cNvPr>
          <p:cNvSpPr>
            <a:spLocks noGrp="1"/>
          </p:cNvSpPr>
          <p:nvPr>
            <p:ph sz="half" idx="15"/>
          </p:nvPr>
        </p:nvSpPr>
        <p:spPr/>
        <p:txBody>
          <a:bodyPr/>
          <a:lstStyle/>
          <a:p>
            <a:r>
              <a:rPr lang="en-US" sz="1800" dirty="0"/>
              <a:t>Preferred provider organization</a:t>
            </a:r>
          </a:p>
          <a:p>
            <a:r>
              <a:rPr lang="en-US" sz="1800" dirty="0"/>
              <a:t>Your copays and coinsurance will be lower if you use doctors in the network</a:t>
            </a:r>
          </a:p>
          <a:p>
            <a:r>
              <a:rPr lang="en-US" sz="1800" dirty="0"/>
              <a:t>You can use doctors and hospitals our of network, but you will pay higher costs</a:t>
            </a:r>
          </a:p>
          <a:p>
            <a:pPr marL="0" indent="0">
              <a:buNone/>
            </a:pPr>
            <a:endParaRPr lang="en-US" dirty="0"/>
          </a:p>
        </p:txBody>
      </p:sp>
      <p:sp>
        <p:nvSpPr>
          <p:cNvPr id="2" name="Title 1">
            <a:extLst>
              <a:ext uri="{FF2B5EF4-FFF2-40B4-BE49-F238E27FC236}">
                <a16:creationId xmlns:a16="http://schemas.microsoft.com/office/drawing/2014/main" id="{EC71D6DF-3325-43E7-9197-46CE72C7FF9E}"/>
              </a:ext>
            </a:extLst>
          </p:cNvPr>
          <p:cNvSpPr>
            <a:spLocks noGrp="1"/>
          </p:cNvSpPr>
          <p:nvPr>
            <p:ph type="title"/>
          </p:nvPr>
        </p:nvSpPr>
        <p:spPr/>
        <p:txBody>
          <a:bodyPr/>
          <a:lstStyle/>
          <a:p>
            <a:r>
              <a:rPr lang="en-US" dirty="0"/>
              <a:t>Types of Medicare Advantage plans </a:t>
            </a:r>
          </a:p>
        </p:txBody>
      </p:sp>
      <p:sp>
        <p:nvSpPr>
          <p:cNvPr id="4" name="Footer Placeholder 3">
            <a:extLst>
              <a:ext uri="{FF2B5EF4-FFF2-40B4-BE49-F238E27FC236}">
                <a16:creationId xmlns:a16="http://schemas.microsoft.com/office/drawing/2014/main" id="{0DF04C3A-63EE-4C7B-B768-AAA94796F59E}"/>
              </a:ext>
            </a:extLst>
          </p:cNvPr>
          <p:cNvSpPr>
            <a:spLocks noGrp="1"/>
          </p:cNvSpPr>
          <p:nvPr>
            <p:ph type="ftr" sz="quarter" idx="17"/>
          </p:nvPr>
        </p:nvSpPr>
        <p:spPr/>
        <p:txBody>
          <a:bodyPr/>
          <a:lstStyle/>
          <a:p>
            <a:endParaRPr lang="en-US" dirty="0"/>
          </a:p>
        </p:txBody>
      </p:sp>
      <p:sp>
        <p:nvSpPr>
          <p:cNvPr id="5" name="Slide Number Placeholder 4">
            <a:extLst>
              <a:ext uri="{FF2B5EF4-FFF2-40B4-BE49-F238E27FC236}">
                <a16:creationId xmlns:a16="http://schemas.microsoft.com/office/drawing/2014/main" id="{EBAAA94B-5BEC-4DD2-B0E1-84638B04F327}"/>
              </a:ext>
            </a:extLst>
          </p:cNvPr>
          <p:cNvSpPr>
            <a:spLocks noGrp="1"/>
          </p:cNvSpPr>
          <p:nvPr>
            <p:ph type="sldNum" sz="quarter" idx="18"/>
          </p:nvPr>
        </p:nvSpPr>
        <p:spPr/>
        <p:txBody>
          <a:bodyPr/>
          <a:lstStyle/>
          <a:p>
            <a:fld id="{E313472D-BFB5-4CCD-ACA0-2399B44D45C6}" type="slidenum">
              <a:rPr lang="en-US" smtClean="0"/>
              <a:t>57</a:t>
            </a:fld>
            <a:endParaRPr lang="en-US" dirty="0"/>
          </a:p>
        </p:txBody>
      </p:sp>
    </p:spTree>
    <p:extLst>
      <p:ext uri="{BB962C8B-B14F-4D97-AF65-F5344CB8AC3E}">
        <p14:creationId xmlns:p14="http://schemas.microsoft.com/office/powerpoint/2010/main" val="256589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fade">
                                      <p:cBhvr>
                                        <p:cTn id="13" dur="500"/>
                                        <p:tgtEl>
                                          <p:spTgt spid="7">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bg/>
                                          </p:spTgt>
                                        </p:tgtEl>
                                        <p:attrNameLst>
                                          <p:attrName>style.visibility</p:attrName>
                                        </p:attrNameLst>
                                      </p:cBhvr>
                                      <p:to>
                                        <p:strVal val="visible"/>
                                      </p:to>
                                    </p:set>
                                    <p:animEffect transition="in" filter="fade">
                                      <p:cBhvr>
                                        <p:cTn id="30" dur="500"/>
                                        <p:tgtEl>
                                          <p:spTgt spid="8">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bg/>
                                          </p:spTgt>
                                        </p:tgtEl>
                                        <p:attrNameLst>
                                          <p:attrName>style.visibility</p:attrName>
                                        </p:attrNameLst>
                                      </p:cBhvr>
                                      <p:to>
                                        <p:strVal val="visible"/>
                                      </p:to>
                                    </p:set>
                                    <p:animEffect transition="in" filter="fade">
                                      <p:cBhvr>
                                        <p:cTn id="36" dur="500"/>
                                        <p:tgtEl>
                                          <p:spTgt spid="10">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500"/>
                                        <p:tgtEl>
                                          <p:spTgt spid="10">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fade">
                                      <p:cBhvr>
                                        <p:cTn id="45" dur="500"/>
                                        <p:tgtEl>
                                          <p:spTgt spid="10">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500"/>
                                        <p:tgtEl>
                                          <p:spTgt spid="10">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bg/>
                                          </p:spTgt>
                                        </p:tgtEl>
                                        <p:attrNameLst>
                                          <p:attrName>style.visibility</p:attrName>
                                        </p:attrNameLst>
                                      </p:cBhvr>
                                      <p:to>
                                        <p:strVal val="visible"/>
                                      </p:to>
                                    </p:set>
                                    <p:animEffect transition="in" filter="fade">
                                      <p:cBhvr>
                                        <p:cTn id="53" dur="500"/>
                                        <p:tgtEl>
                                          <p:spTgt spid="9">
                                            <p:bg/>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500"/>
                                        <p:tgtEl>
                                          <p:spTgt spid="9">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bg/>
                                          </p:spTgt>
                                        </p:tgtEl>
                                        <p:attrNameLst>
                                          <p:attrName>style.visibility</p:attrName>
                                        </p:attrNameLst>
                                      </p:cBhvr>
                                      <p:to>
                                        <p:strVal val="visible"/>
                                      </p:to>
                                    </p:set>
                                    <p:animEffect transition="in" filter="fade">
                                      <p:cBhvr>
                                        <p:cTn id="59" dur="500"/>
                                        <p:tgtEl>
                                          <p:spTgt spid="11">
                                            <p:bg/>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fade">
                                      <p:cBhvr>
                                        <p:cTn id="62" dur="500"/>
                                        <p:tgtEl>
                                          <p:spTgt spid="11">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xEl>
                                              <p:pRg st="1" end="1"/>
                                            </p:txEl>
                                          </p:spTgt>
                                        </p:tgtEl>
                                        <p:attrNameLst>
                                          <p:attrName>style.visibility</p:attrName>
                                        </p:attrNameLst>
                                      </p:cBhvr>
                                      <p:to>
                                        <p:strVal val="visible"/>
                                      </p:to>
                                    </p:set>
                                    <p:animEffect transition="in" filter="fade">
                                      <p:cBhvr>
                                        <p:cTn id="65" dur="500"/>
                                        <p:tgtEl>
                                          <p:spTgt spid="11">
                                            <p:txEl>
                                              <p:pRg st="1" end="1"/>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txEl>
                                              <p:pRg st="2" end="2"/>
                                            </p:txEl>
                                          </p:spTgt>
                                        </p:tgtEl>
                                        <p:attrNameLst>
                                          <p:attrName>style.visibility</p:attrName>
                                        </p:attrNameLst>
                                      </p:cBhvr>
                                      <p:to>
                                        <p:strVal val="visible"/>
                                      </p:to>
                                    </p:set>
                                    <p:animEffect transition="in" filter="fade">
                                      <p:cBhvr>
                                        <p:cTn id="68"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build="p" animBg="1"/>
      <p:bldP spid="8" grpId="0" uiExpand="1" build="p" animBg="1"/>
      <p:bldP spid="9" grpId="0" uiExpand="1" build="p" animBg="1"/>
      <p:bldP spid="10" grpId="0" build="p" animBg="1"/>
      <p:bldP spid="11"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E4444D-B4A4-46BA-9333-07B88FB12583}"/>
              </a:ext>
            </a:extLst>
          </p:cNvPr>
          <p:cNvSpPr>
            <a:spLocks noGrp="1"/>
          </p:cNvSpPr>
          <p:nvPr>
            <p:ph type="title"/>
          </p:nvPr>
        </p:nvSpPr>
        <p:spPr>
          <a:xfrm>
            <a:off x="997062" y="1028682"/>
            <a:ext cx="9534859" cy="952053"/>
          </a:xfrm>
        </p:spPr>
        <p:txBody>
          <a:bodyPr/>
          <a:lstStyle/>
          <a:p>
            <a:r>
              <a:rPr lang="en-US" dirty="0"/>
              <a:t>Part C and D enrollment periods</a:t>
            </a:r>
          </a:p>
        </p:txBody>
      </p:sp>
      <p:sp>
        <p:nvSpPr>
          <p:cNvPr id="5" name="Footer Placeholder 4">
            <a:extLst>
              <a:ext uri="{FF2B5EF4-FFF2-40B4-BE49-F238E27FC236}">
                <a16:creationId xmlns:a16="http://schemas.microsoft.com/office/drawing/2014/main" id="{F1243E24-6569-4E07-BEA1-B0DC97459045}"/>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C4A51B6A-1191-40DC-B7B7-47C353F1621E}"/>
              </a:ext>
            </a:extLst>
          </p:cNvPr>
          <p:cNvSpPr>
            <a:spLocks noGrp="1"/>
          </p:cNvSpPr>
          <p:nvPr>
            <p:ph type="sldNum" sz="quarter" idx="12"/>
          </p:nvPr>
        </p:nvSpPr>
        <p:spPr/>
        <p:txBody>
          <a:bodyPr/>
          <a:lstStyle/>
          <a:p>
            <a:fld id="{E313472D-BFB5-4CCD-ACA0-2399B44D45C6}" type="slidenum">
              <a:rPr lang="en-US" smtClean="0"/>
              <a:pPr/>
              <a:t>58</a:t>
            </a:fld>
            <a:endParaRPr lang="en-US" sz="800" dirty="0"/>
          </a:p>
        </p:txBody>
      </p:sp>
      <p:sp>
        <p:nvSpPr>
          <p:cNvPr id="17" name="Rectangle 16">
            <a:extLst>
              <a:ext uri="{FF2B5EF4-FFF2-40B4-BE49-F238E27FC236}">
                <a16:creationId xmlns:a16="http://schemas.microsoft.com/office/drawing/2014/main" id="{908FBFB0-6168-4E0A-8ABF-C22E56D23838}"/>
              </a:ext>
            </a:extLst>
          </p:cNvPr>
          <p:cNvSpPr/>
          <p:nvPr/>
        </p:nvSpPr>
        <p:spPr>
          <a:xfrm>
            <a:off x="1556226" y="4833258"/>
            <a:ext cx="2112693" cy="830997"/>
          </a:xfrm>
          <a:prstGeom prst="rect">
            <a:avLst/>
          </a:prstGeom>
          <a:noFill/>
        </p:spPr>
        <p:txBody>
          <a:bodyPr wrap="none" lIns="91440" tIns="45720" rIns="91440" bIns="45720">
            <a:spAutoFit/>
          </a:bodyPr>
          <a:lstStyle/>
          <a:p>
            <a:pPr algn="ctr"/>
            <a:r>
              <a:rPr lang="en-US" sz="2400" b="0" cap="none" spc="0" dirty="0">
                <a:ln w="0"/>
                <a:solidFill>
                  <a:schemeClr val="bg2"/>
                </a:solidFill>
                <a:effectLst>
                  <a:outerShdw blurRad="38100" dist="19050" dir="2700000" algn="tl" rotWithShape="0">
                    <a:schemeClr val="dk1">
                      <a:alpha val="40000"/>
                    </a:schemeClr>
                  </a:outerShdw>
                </a:effectLst>
              </a:rPr>
              <a:t>Initial Coverage</a:t>
            </a:r>
          </a:p>
          <a:p>
            <a:pPr algn="ctr"/>
            <a:r>
              <a:rPr lang="en-US" sz="2400" dirty="0">
                <a:ln w="0"/>
                <a:solidFill>
                  <a:schemeClr val="bg2"/>
                </a:solidFill>
                <a:effectLst>
                  <a:outerShdw blurRad="38100" dist="19050" dir="2700000" algn="tl" rotWithShape="0">
                    <a:schemeClr val="dk1">
                      <a:alpha val="40000"/>
                    </a:schemeClr>
                  </a:outerShdw>
                </a:effectLst>
              </a:rPr>
              <a:t>election period</a:t>
            </a:r>
            <a:endParaRPr lang="en-US" sz="2400" b="0" cap="none" spc="0" dirty="0">
              <a:ln w="0"/>
              <a:solidFill>
                <a:schemeClr val="bg2"/>
              </a:solidFill>
              <a:effectLst>
                <a:outerShdw blurRad="38100" dist="19050" dir="2700000" algn="tl" rotWithShape="0">
                  <a:schemeClr val="dk1">
                    <a:alpha val="40000"/>
                  </a:schemeClr>
                </a:outerShdw>
              </a:effectLst>
            </a:endParaRPr>
          </a:p>
        </p:txBody>
      </p:sp>
      <p:grpSp>
        <p:nvGrpSpPr>
          <p:cNvPr id="25" name="Group 24">
            <a:extLst>
              <a:ext uri="{FF2B5EF4-FFF2-40B4-BE49-F238E27FC236}">
                <a16:creationId xmlns:a16="http://schemas.microsoft.com/office/drawing/2014/main" id="{2893EA29-0237-4A7A-A481-35CF6F81FA8E}"/>
              </a:ext>
            </a:extLst>
          </p:cNvPr>
          <p:cNvGrpSpPr/>
          <p:nvPr/>
        </p:nvGrpSpPr>
        <p:grpSpPr>
          <a:xfrm>
            <a:off x="5235027" y="1973090"/>
            <a:ext cx="1721946" cy="2900860"/>
            <a:chOff x="5235027" y="1973090"/>
            <a:chExt cx="1721946" cy="2900860"/>
          </a:xfrm>
        </p:grpSpPr>
        <p:grpSp>
          <p:nvGrpSpPr>
            <p:cNvPr id="21" name="Group 20">
              <a:extLst>
                <a:ext uri="{FF2B5EF4-FFF2-40B4-BE49-F238E27FC236}">
                  <a16:creationId xmlns:a16="http://schemas.microsoft.com/office/drawing/2014/main" id="{7D45D92F-9CB2-4A26-A1BA-DDE71BA84909}"/>
                </a:ext>
              </a:extLst>
            </p:cNvPr>
            <p:cNvGrpSpPr/>
            <p:nvPr/>
          </p:nvGrpSpPr>
          <p:grpSpPr>
            <a:xfrm>
              <a:off x="5339443" y="1973090"/>
              <a:ext cx="1513114" cy="2900860"/>
              <a:chOff x="5638800" y="3004458"/>
              <a:chExt cx="1513114" cy="2900860"/>
            </a:xfrm>
          </p:grpSpPr>
          <p:pic>
            <p:nvPicPr>
              <p:cNvPr id="19" name="Graphic 18" descr="Monthly calendar outline">
                <a:extLst>
                  <a:ext uri="{FF2B5EF4-FFF2-40B4-BE49-F238E27FC236}">
                    <a16:creationId xmlns:a16="http://schemas.microsoft.com/office/drawing/2014/main" id="{DD3738A0-1249-4B15-AAD9-EFA1E79C9F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3004458"/>
                <a:ext cx="1513114" cy="1513114"/>
              </a:xfrm>
              <a:prstGeom prst="rect">
                <a:avLst/>
              </a:prstGeom>
            </p:spPr>
          </p:pic>
          <p:pic>
            <p:nvPicPr>
              <p:cNvPr id="20" name="Graphic 19" descr="Monthly calendar outline">
                <a:extLst>
                  <a:ext uri="{FF2B5EF4-FFF2-40B4-BE49-F238E27FC236}">
                    <a16:creationId xmlns:a16="http://schemas.microsoft.com/office/drawing/2014/main" id="{6C02CD39-B030-4EFF-9428-CFEB0737A6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4392204"/>
                <a:ext cx="1513114" cy="1513114"/>
              </a:xfrm>
              <a:prstGeom prst="rect">
                <a:avLst/>
              </a:prstGeom>
            </p:spPr>
          </p:pic>
        </p:grpSp>
        <p:sp>
          <p:nvSpPr>
            <p:cNvPr id="22" name="Rectangle 21">
              <a:extLst>
                <a:ext uri="{FF2B5EF4-FFF2-40B4-BE49-F238E27FC236}">
                  <a16:creationId xmlns:a16="http://schemas.microsoft.com/office/drawing/2014/main" id="{146BA811-9319-4BAC-835B-73B9D16B0AAC}"/>
                </a:ext>
              </a:extLst>
            </p:cNvPr>
            <p:cNvSpPr/>
            <p:nvPr/>
          </p:nvSpPr>
          <p:spPr>
            <a:xfrm>
              <a:off x="5295845" y="2564102"/>
              <a:ext cx="1600310" cy="461665"/>
            </a:xfrm>
            <a:prstGeom prst="rect">
              <a:avLst/>
            </a:prstGeom>
            <a:noFill/>
          </p:spPr>
          <p:txBody>
            <a:bodyPr wrap="none" lIns="91440" tIns="45720" rIns="91440" bIns="45720">
              <a:spAutoFit/>
            </a:bodyPr>
            <a:lstStyle/>
            <a:p>
              <a:pPr algn="ctr"/>
              <a:r>
                <a:rPr lang="en-US" sz="2400" b="1" cap="none" spc="0" dirty="0">
                  <a:ln w="0"/>
                  <a:solidFill>
                    <a:schemeClr val="accent3"/>
                  </a:solidFill>
                  <a:effectLst>
                    <a:outerShdw blurRad="38100" dist="19050" dir="2700000" algn="tl" rotWithShape="0">
                      <a:schemeClr val="dk1">
                        <a:alpha val="40000"/>
                      </a:schemeClr>
                    </a:outerShdw>
                  </a:effectLst>
                </a:rPr>
                <a:t>October 15</a:t>
              </a:r>
            </a:p>
          </p:txBody>
        </p:sp>
        <p:sp>
          <p:nvSpPr>
            <p:cNvPr id="23" name="Rectangle 22">
              <a:extLst>
                <a:ext uri="{FF2B5EF4-FFF2-40B4-BE49-F238E27FC236}">
                  <a16:creationId xmlns:a16="http://schemas.microsoft.com/office/drawing/2014/main" id="{A4B98F2B-3774-4F1A-B230-305B24F9DEFB}"/>
                </a:ext>
              </a:extLst>
            </p:cNvPr>
            <p:cNvSpPr/>
            <p:nvPr/>
          </p:nvSpPr>
          <p:spPr>
            <a:xfrm>
              <a:off x="5235027" y="3930539"/>
              <a:ext cx="1721946" cy="461665"/>
            </a:xfrm>
            <a:prstGeom prst="rect">
              <a:avLst/>
            </a:prstGeom>
            <a:noFill/>
          </p:spPr>
          <p:txBody>
            <a:bodyPr wrap="none" lIns="91440" tIns="45720" rIns="91440" bIns="45720">
              <a:spAutoFit/>
            </a:bodyPr>
            <a:lstStyle/>
            <a:p>
              <a:pPr algn="ctr"/>
              <a:r>
                <a:rPr lang="en-US" sz="2400" b="1" cap="none" spc="0" dirty="0">
                  <a:ln w="0"/>
                  <a:solidFill>
                    <a:schemeClr val="accent3"/>
                  </a:solidFill>
                  <a:effectLst>
                    <a:outerShdw blurRad="38100" dist="19050" dir="2700000" algn="tl" rotWithShape="0">
                      <a:schemeClr val="dk1">
                        <a:alpha val="40000"/>
                      </a:schemeClr>
                    </a:outerShdw>
                  </a:effectLst>
                </a:rPr>
                <a:t>December 7</a:t>
              </a:r>
            </a:p>
          </p:txBody>
        </p:sp>
      </p:grpSp>
      <p:sp>
        <p:nvSpPr>
          <p:cNvPr id="24" name="Rectangle 23">
            <a:extLst>
              <a:ext uri="{FF2B5EF4-FFF2-40B4-BE49-F238E27FC236}">
                <a16:creationId xmlns:a16="http://schemas.microsoft.com/office/drawing/2014/main" id="{9A889BCB-0956-41E7-A643-6A3C97CBB8B9}"/>
              </a:ext>
            </a:extLst>
          </p:cNvPr>
          <p:cNvSpPr/>
          <p:nvPr/>
        </p:nvSpPr>
        <p:spPr>
          <a:xfrm>
            <a:off x="5057895" y="4833258"/>
            <a:ext cx="2076209" cy="830997"/>
          </a:xfrm>
          <a:prstGeom prst="rect">
            <a:avLst/>
          </a:prstGeom>
          <a:noFill/>
        </p:spPr>
        <p:txBody>
          <a:bodyPr wrap="none" lIns="91440" tIns="45720" rIns="91440" bIns="45720">
            <a:spAutoFit/>
          </a:bodyPr>
          <a:lstStyle/>
          <a:p>
            <a:pPr algn="ctr"/>
            <a:r>
              <a:rPr lang="en-US" sz="2400" b="0" cap="none" spc="0" dirty="0">
                <a:ln w="0"/>
                <a:solidFill>
                  <a:schemeClr val="bg2"/>
                </a:solidFill>
                <a:effectLst>
                  <a:outerShdw blurRad="38100" dist="19050" dir="2700000" algn="tl" rotWithShape="0">
                    <a:schemeClr val="dk1">
                      <a:alpha val="40000"/>
                    </a:schemeClr>
                  </a:outerShdw>
                </a:effectLst>
              </a:rPr>
              <a:t>Annual</a:t>
            </a:r>
          </a:p>
          <a:p>
            <a:pPr algn="ctr"/>
            <a:r>
              <a:rPr lang="en-US" sz="2400" dirty="0">
                <a:ln w="0"/>
                <a:solidFill>
                  <a:schemeClr val="bg2"/>
                </a:solidFill>
                <a:effectLst>
                  <a:outerShdw blurRad="38100" dist="19050" dir="2700000" algn="tl" rotWithShape="0">
                    <a:schemeClr val="dk1">
                      <a:alpha val="40000"/>
                    </a:schemeClr>
                  </a:outerShdw>
                </a:effectLst>
              </a:rPr>
              <a:t>election period</a:t>
            </a:r>
            <a:endParaRPr lang="en-US" sz="2400" b="0" cap="none" spc="0" dirty="0">
              <a:ln w="0"/>
              <a:solidFill>
                <a:schemeClr val="bg2"/>
              </a:solidFill>
              <a:effectLst>
                <a:outerShdw blurRad="38100" dist="19050" dir="2700000" algn="tl" rotWithShape="0">
                  <a:schemeClr val="dk1">
                    <a:alpha val="40000"/>
                  </a:schemeClr>
                </a:outerShdw>
              </a:effectLst>
            </a:endParaRPr>
          </a:p>
        </p:txBody>
      </p:sp>
      <p:grpSp>
        <p:nvGrpSpPr>
          <p:cNvPr id="33" name="Group 32">
            <a:extLst>
              <a:ext uri="{FF2B5EF4-FFF2-40B4-BE49-F238E27FC236}">
                <a16:creationId xmlns:a16="http://schemas.microsoft.com/office/drawing/2014/main" id="{CFC69BF0-C4CF-4BCB-9DBD-3A968DF8F2BE}"/>
              </a:ext>
            </a:extLst>
          </p:cNvPr>
          <p:cNvGrpSpPr/>
          <p:nvPr/>
        </p:nvGrpSpPr>
        <p:grpSpPr>
          <a:xfrm>
            <a:off x="7727424" y="2621994"/>
            <a:ext cx="3313604" cy="1721946"/>
            <a:chOff x="7662108" y="2621994"/>
            <a:chExt cx="3313604" cy="1721946"/>
          </a:xfrm>
        </p:grpSpPr>
        <p:pic>
          <p:nvPicPr>
            <p:cNvPr id="27" name="Graphic 26" descr="Monthly calendar outline">
              <a:extLst>
                <a:ext uri="{FF2B5EF4-FFF2-40B4-BE49-F238E27FC236}">
                  <a16:creationId xmlns:a16="http://schemas.microsoft.com/office/drawing/2014/main" id="{5C1D6571-A221-47BA-9534-EA4BAE9AA2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62108" y="2621994"/>
              <a:ext cx="1721945" cy="1721945"/>
            </a:xfrm>
            <a:prstGeom prst="rect">
              <a:avLst/>
            </a:prstGeom>
          </p:spPr>
        </p:pic>
        <p:pic>
          <p:nvPicPr>
            <p:cNvPr id="29" name="Graphic 28" descr="Monthly calendar outline">
              <a:extLst>
                <a:ext uri="{FF2B5EF4-FFF2-40B4-BE49-F238E27FC236}">
                  <a16:creationId xmlns:a16="http://schemas.microsoft.com/office/drawing/2014/main" id="{4519650A-5C1B-4A5A-B94F-C545F938FC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53766" y="2621994"/>
              <a:ext cx="1721946" cy="1721946"/>
            </a:xfrm>
            <a:prstGeom prst="rect">
              <a:avLst/>
            </a:prstGeom>
          </p:spPr>
        </p:pic>
        <p:sp>
          <p:nvSpPr>
            <p:cNvPr id="30" name="Rectangle 29">
              <a:extLst>
                <a:ext uri="{FF2B5EF4-FFF2-40B4-BE49-F238E27FC236}">
                  <a16:creationId xmlns:a16="http://schemas.microsoft.com/office/drawing/2014/main" id="{403938ED-D724-4373-B462-FDAF5227B0FE}"/>
                </a:ext>
              </a:extLst>
            </p:cNvPr>
            <p:cNvSpPr/>
            <p:nvPr/>
          </p:nvSpPr>
          <p:spPr>
            <a:xfrm>
              <a:off x="7821733" y="3252133"/>
              <a:ext cx="1402693" cy="461665"/>
            </a:xfrm>
            <a:prstGeom prst="rect">
              <a:avLst/>
            </a:prstGeom>
            <a:noFill/>
          </p:spPr>
          <p:txBody>
            <a:bodyPr wrap="none" lIns="91440" tIns="45720" rIns="91440" bIns="45720">
              <a:spAutoFit/>
            </a:bodyPr>
            <a:lstStyle/>
            <a:p>
              <a:pPr algn="ctr"/>
              <a:r>
                <a:rPr lang="en-US" sz="2400" b="1" cap="none" spc="0" dirty="0">
                  <a:ln w="0"/>
                  <a:solidFill>
                    <a:schemeClr val="accent3"/>
                  </a:solidFill>
                  <a:effectLst>
                    <a:outerShdw blurRad="38100" dist="19050" dir="2700000" algn="tl" rotWithShape="0">
                      <a:schemeClr val="dk1">
                        <a:alpha val="40000"/>
                      </a:schemeClr>
                    </a:outerShdw>
                  </a:effectLst>
                </a:rPr>
                <a:t>January 1</a:t>
              </a:r>
            </a:p>
          </p:txBody>
        </p:sp>
        <p:sp>
          <p:nvSpPr>
            <p:cNvPr id="31" name="Rectangle 30">
              <a:extLst>
                <a:ext uri="{FF2B5EF4-FFF2-40B4-BE49-F238E27FC236}">
                  <a16:creationId xmlns:a16="http://schemas.microsoft.com/office/drawing/2014/main" id="{8370CDE3-F58C-494A-970A-0D38EAFD6777}"/>
                </a:ext>
              </a:extLst>
            </p:cNvPr>
            <p:cNvSpPr/>
            <p:nvPr/>
          </p:nvSpPr>
          <p:spPr>
            <a:xfrm>
              <a:off x="9413393" y="3252132"/>
              <a:ext cx="1384161" cy="461665"/>
            </a:xfrm>
            <a:prstGeom prst="rect">
              <a:avLst/>
            </a:prstGeom>
            <a:noFill/>
          </p:spPr>
          <p:txBody>
            <a:bodyPr wrap="none" lIns="91440" tIns="45720" rIns="91440" bIns="45720">
              <a:spAutoFit/>
            </a:bodyPr>
            <a:lstStyle/>
            <a:p>
              <a:pPr algn="ctr"/>
              <a:r>
                <a:rPr lang="en-US" sz="2400" b="1" cap="none" spc="0" dirty="0">
                  <a:ln w="0"/>
                  <a:solidFill>
                    <a:schemeClr val="accent3"/>
                  </a:solidFill>
                  <a:effectLst>
                    <a:outerShdw blurRad="38100" dist="19050" dir="2700000" algn="tl" rotWithShape="0">
                      <a:schemeClr val="dk1">
                        <a:alpha val="40000"/>
                      </a:schemeClr>
                    </a:outerShdw>
                  </a:effectLst>
                </a:rPr>
                <a:t>March 31</a:t>
              </a:r>
            </a:p>
          </p:txBody>
        </p:sp>
      </p:grpSp>
      <p:sp>
        <p:nvSpPr>
          <p:cNvPr id="32" name="Rectangle 31">
            <a:extLst>
              <a:ext uri="{FF2B5EF4-FFF2-40B4-BE49-F238E27FC236}">
                <a16:creationId xmlns:a16="http://schemas.microsoft.com/office/drawing/2014/main" id="{C06139F8-949A-4D84-ABC6-A62773C4738B}"/>
              </a:ext>
            </a:extLst>
          </p:cNvPr>
          <p:cNvSpPr/>
          <p:nvPr/>
        </p:nvSpPr>
        <p:spPr>
          <a:xfrm>
            <a:off x="7801184" y="4833258"/>
            <a:ext cx="3161636" cy="830997"/>
          </a:xfrm>
          <a:prstGeom prst="rect">
            <a:avLst/>
          </a:prstGeom>
          <a:noFill/>
        </p:spPr>
        <p:txBody>
          <a:bodyPr wrap="none" lIns="91440" tIns="45720" rIns="91440" bIns="45720">
            <a:spAutoFit/>
          </a:bodyPr>
          <a:lstStyle/>
          <a:p>
            <a:pPr algn="ctr"/>
            <a:r>
              <a:rPr lang="en-US" sz="2400" b="0" cap="none" spc="0" dirty="0">
                <a:ln w="0"/>
                <a:solidFill>
                  <a:schemeClr val="bg2"/>
                </a:solidFill>
                <a:effectLst>
                  <a:outerShdw blurRad="38100" dist="19050" dir="2700000" algn="tl" rotWithShape="0">
                    <a:schemeClr val="dk1">
                      <a:alpha val="40000"/>
                    </a:schemeClr>
                  </a:outerShdw>
                </a:effectLst>
              </a:rPr>
              <a:t>Medicare advantage</a:t>
            </a:r>
          </a:p>
          <a:p>
            <a:pPr algn="ctr"/>
            <a:r>
              <a:rPr lang="en-US" sz="2400" dirty="0">
                <a:ln w="0"/>
                <a:solidFill>
                  <a:schemeClr val="bg2"/>
                </a:solidFill>
                <a:effectLst>
                  <a:outerShdw blurRad="38100" dist="19050" dir="2700000" algn="tl" rotWithShape="0">
                    <a:schemeClr val="dk1">
                      <a:alpha val="40000"/>
                    </a:schemeClr>
                  </a:outerShdw>
                </a:effectLst>
              </a:rPr>
              <a:t>open enrollment period</a:t>
            </a:r>
            <a:endParaRPr lang="en-US" sz="2400" b="0" cap="none" spc="0" dirty="0">
              <a:ln w="0"/>
              <a:solidFill>
                <a:schemeClr val="bg2"/>
              </a:solidFill>
              <a:effectLst>
                <a:outerShdw blurRad="38100" dist="19050" dir="2700000" algn="tl" rotWithShape="0">
                  <a:schemeClr val="dk1">
                    <a:alpha val="40000"/>
                  </a:schemeClr>
                </a:outerShdw>
              </a:effectLst>
            </a:endParaRPr>
          </a:p>
        </p:txBody>
      </p:sp>
      <p:grpSp>
        <p:nvGrpSpPr>
          <p:cNvPr id="2" name="Group 1">
            <a:extLst>
              <a:ext uri="{FF2B5EF4-FFF2-40B4-BE49-F238E27FC236}">
                <a16:creationId xmlns:a16="http://schemas.microsoft.com/office/drawing/2014/main" id="{3301E95F-6613-49A2-A9FA-3C66D1E2B025}"/>
              </a:ext>
            </a:extLst>
          </p:cNvPr>
          <p:cNvGrpSpPr/>
          <p:nvPr/>
        </p:nvGrpSpPr>
        <p:grpSpPr>
          <a:xfrm>
            <a:off x="1284516" y="2111367"/>
            <a:ext cx="2656115" cy="2738037"/>
            <a:chOff x="1284516" y="2111367"/>
            <a:chExt cx="2656115" cy="2738037"/>
          </a:xfrm>
        </p:grpSpPr>
        <p:pic>
          <p:nvPicPr>
            <p:cNvPr id="8" name="Graphic 7" descr="Monthly calendar outline">
              <a:extLst>
                <a:ext uri="{FF2B5EF4-FFF2-40B4-BE49-F238E27FC236}">
                  <a16:creationId xmlns:a16="http://schemas.microsoft.com/office/drawing/2014/main" id="{5765C0E8-D174-4EF7-9BA7-6B7241E0D0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4516" y="2568656"/>
              <a:ext cx="914400" cy="914400"/>
            </a:xfrm>
            <a:prstGeom prst="rect">
              <a:avLst/>
            </a:prstGeom>
          </p:spPr>
        </p:pic>
        <p:pic>
          <p:nvPicPr>
            <p:cNvPr id="10" name="Graphic 9" descr="Monthly calendar outline">
              <a:extLst>
                <a:ext uri="{FF2B5EF4-FFF2-40B4-BE49-F238E27FC236}">
                  <a16:creationId xmlns:a16="http://schemas.microsoft.com/office/drawing/2014/main" id="{7EC0715C-0ECE-41E0-BAEB-FBDB6352D9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55373" y="3025856"/>
              <a:ext cx="914400" cy="914400"/>
            </a:xfrm>
            <a:prstGeom prst="rect">
              <a:avLst/>
            </a:prstGeom>
          </p:spPr>
        </p:pic>
        <p:pic>
          <p:nvPicPr>
            <p:cNvPr id="11" name="Graphic 10" descr="Monthly calendar outline">
              <a:extLst>
                <a:ext uri="{FF2B5EF4-FFF2-40B4-BE49-F238E27FC236}">
                  <a16:creationId xmlns:a16="http://schemas.microsoft.com/office/drawing/2014/main" id="{B625FB37-E854-45D5-8AEE-7DE7755835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26230" y="3483056"/>
              <a:ext cx="914400" cy="914400"/>
            </a:xfrm>
            <a:prstGeom prst="rect">
              <a:avLst/>
            </a:prstGeom>
          </p:spPr>
        </p:pic>
        <p:pic>
          <p:nvPicPr>
            <p:cNvPr id="12" name="Graphic 11" descr="Monthly calendar outline">
              <a:extLst>
                <a:ext uri="{FF2B5EF4-FFF2-40B4-BE49-F238E27FC236}">
                  <a16:creationId xmlns:a16="http://schemas.microsoft.com/office/drawing/2014/main" id="{FDE13B23-A9B7-4378-816E-45EFD7D7F5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77145" y="2111367"/>
              <a:ext cx="914400" cy="914400"/>
            </a:xfrm>
            <a:prstGeom prst="rect">
              <a:avLst/>
            </a:prstGeom>
          </p:spPr>
        </p:pic>
        <p:pic>
          <p:nvPicPr>
            <p:cNvPr id="13" name="Graphic 12" descr="Monthly calendar outline">
              <a:extLst>
                <a:ext uri="{FF2B5EF4-FFF2-40B4-BE49-F238E27FC236}">
                  <a16:creationId xmlns:a16="http://schemas.microsoft.com/office/drawing/2014/main" id="{89E3AEEB-6D6D-4EE3-B602-AF498DF200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26231" y="2568567"/>
              <a:ext cx="914400" cy="914400"/>
            </a:xfrm>
            <a:prstGeom prst="rect">
              <a:avLst/>
            </a:prstGeom>
          </p:spPr>
        </p:pic>
        <p:pic>
          <p:nvPicPr>
            <p:cNvPr id="14" name="Graphic 13" descr="Monthly calendar outline">
              <a:extLst>
                <a:ext uri="{FF2B5EF4-FFF2-40B4-BE49-F238E27FC236}">
                  <a16:creationId xmlns:a16="http://schemas.microsoft.com/office/drawing/2014/main" id="{E65F8138-1FA7-45C8-A228-C4A98D36E3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4516" y="3483056"/>
              <a:ext cx="914400" cy="914400"/>
            </a:xfrm>
            <a:prstGeom prst="rect">
              <a:avLst/>
            </a:prstGeom>
          </p:spPr>
        </p:pic>
        <p:pic>
          <p:nvPicPr>
            <p:cNvPr id="15" name="Graphic 14" descr="Monthly calendar outline">
              <a:extLst>
                <a:ext uri="{FF2B5EF4-FFF2-40B4-BE49-F238E27FC236}">
                  <a16:creationId xmlns:a16="http://schemas.microsoft.com/office/drawing/2014/main" id="{C14AE2A6-10F5-42A5-AAC8-1D07292504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77145" y="3935004"/>
              <a:ext cx="914400" cy="914400"/>
            </a:xfrm>
            <a:prstGeom prst="rect">
              <a:avLst/>
            </a:prstGeom>
          </p:spPr>
        </p:pic>
        <p:sp>
          <p:nvSpPr>
            <p:cNvPr id="7" name="Rectangle 6">
              <a:extLst>
                <a:ext uri="{FF2B5EF4-FFF2-40B4-BE49-F238E27FC236}">
                  <a16:creationId xmlns:a16="http://schemas.microsoft.com/office/drawing/2014/main" id="{6B131D00-7B07-4DE2-8B43-35DBC12762AF}"/>
                </a:ext>
              </a:extLst>
            </p:cNvPr>
            <p:cNvSpPr/>
            <p:nvPr/>
          </p:nvSpPr>
          <p:spPr>
            <a:xfrm>
              <a:off x="2004837" y="3257977"/>
              <a:ext cx="1272336" cy="461665"/>
            </a:xfrm>
            <a:prstGeom prst="rect">
              <a:avLst/>
            </a:prstGeom>
            <a:noFill/>
          </p:spPr>
          <p:txBody>
            <a:bodyPr wrap="none" lIns="91440" tIns="45720" rIns="91440" bIns="45720">
              <a:spAutoFit/>
            </a:bodyPr>
            <a:lstStyle/>
            <a:p>
              <a:pPr algn="ctr"/>
              <a:r>
                <a:rPr lang="en-US" sz="2400" b="1" cap="none" spc="0" dirty="0">
                  <a:ln w="0"/>
                  <a:solidFill>
                    <a:schemeClr val="accent3"/>
                  </a:solidFill>
                  <a:effectLst>
                    <a:outerShdw blurRad="38100" dist="19050" dir="2700000" algn="tl" rotWithShape="0">
                      <a:schemeClr val="dk1">
                        <a:alpha val="40000"/>
                      </a:schemeClr>
                    </a:outerShdw>
                  </a:effectLst>
                </a:rPr>
                <a:t>Birthday</a:t>
              </a:r>
            </a:p>
          </p:txBody>
        </p:sp>
      </p:grpSp>
    </p:spTree>
    <p:extLst>
      <p:ext uri="{BB962C8B-B14F-4D97-AF65-F5344CB8AC3E}">
        <p14:creationId xmlns:p14="http://schemas.microsoft.com/office/powerpoint/2010/main" val="14882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3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9597E0-3D74-4033-92B2-3B5F1BD6EDD0}"/>
              </a:ext>
            </a:extLst>
          </p:cNvPr>
          <p:cNvSpPr>
            <a:spLocks noGrp="1"/>
          </p:cNvSpPr>
          <p:nvPr>
            <p:ph type="title"/>
          </p:nvPr>
        </p:nvSpPr>
        <p:spPr>
          <a:xfrm>
            <a:off x="777049" y="934327"/>
            <a:ext cx="9854788" cy="1697317"/>
          </a:xfrm>
        </p:spPr>
        <p:txBody>
          <a:bodyPr/>
          <a:lstStyle/>
          <a:p>
            <a:r>
              <a:rPr lang="en-US" dirty="0"/>
              <a:t>Special enrollment periods</a:t>
            </a:r>
            <a:br>
              <a:rPr lang="en-US" dirty="0"/>
            </a:br>
            <a:r>
              <a:rPr lang="en-US" dirty="0"/>
              <a:t>Part C, D and Medigap</a:t>
            </a:r>
          </a:p>
        </p:txBody>
      </p:sp>
      <p:sp>
        <p:nvSpPr>
          <p:cNvPr id="5" name="Footer Placeholder 4">
            <a:extLst>
              <a:ext uri="{FF2B5EF4-FFF2-40B4-BE49-F238E27FC236}">
                <a16:creationId xmlns:a16="http://schemas.microsoft.com/office/drawing/2014/main" id="{86F9C289-683C-431C-A626-FA5E0D6BA51B}"/>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714E852B-8216-461C-9A7F-3CDC16A71E28}"/>
              </a:ext>
            </a:extLst>
          </p:cNvPr>
          <p:cNvSpPr>
            <a:spLocks noGrp="1"/>
          </p:cNvSpPr>
          <p:nvPr>
            <p:ph type="sldNum" sz="quarter" idx="12"/>
          </p:nvPr>
        </p:nvSpPr>
        <p:spPr/>
        <p:txBody>
          <a:bodyPr/>
          <a:lstStyle/>
          <a:p>
            <a:fld id="{E313472D-BFB5-4CCD-ACA0-2399B44D45C6}" type="slidenum">
              <a:rPr lang="en-US" smtClean="0"/>
              <a:pPr/>
              <a:t>59</a:t>
            </a:fld>
            <a:endParaRPr lang="en-US" sz="800" dirty="0"/>
          </a:p>
        </p:txBody>
      </p:sp>
      <p:pic>
        <p:nvPicPr>
          <p:cNvPr id="8" name="Graphic 7" descr="Monthly calendar outline">
            <a:extLst>
              <a:ext uri="{FF2B5EF4-FFF2-40B4-BE49-F238E27FC236}">
                <a16:creationId xmlns:a16="http://schemas.microsoft.com/office/drawing/2014/main" id="{C7E82B9B-426B-47F9-8D25-A926D8C73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0346" y="3028997"/>
            <a:ext cx="2394720" cy="2394720"/>
          </a:xfrm>
          <a:prstGeom prst="rect">
            <a:avLst/>
          </a:prstGeom>
        </p:spPr>
      </p:pic>
      <p:pic>
        <p:nvPicPr>
          <p:cNvPr id="9" name="Graphic 8" descr="Monthly calendar outline">
            <a:extLst>
              <a:ext uri="{FF2B5EF4-FFF2-40B4-BE49-F238E27FC236}">
                <a16:creationId xmlns:a16="http://schemas.microsoft.com/office/drawing/2014/main" id="{4C30FFB1-542B-467C-8918-61A4CE82B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0346" y="3028997"/>
            <a:ext cx="2394720" cy="2394720"/>
          </a:xfrm>
          <a:prstGeom prst="rect">
            <a:avLst/>
          </a:prstGeom>
        </p:spPr>
      </p:pic>
      <p:sp>
        <p:nvSpPr>
          <p:cNvPr id="10" name="TextBox 9">
            <a:extLst>
              <a:ext uri="{FF2B5EF4-FFF2-40B4-BE49-F238E27FC236}">
                <a16:creationId xmlns:a16="http://schemas.microsoft.com/office/drawing/2014/main" id="{10E3D57F-6B69-4AA1-8421-8D02CC9BD078}"/>
              </a:ext>
            </a:extLst>
          </p:cNvPr>
          <p:cNvSpPr txBox="1"/>
          <p:nvPr/>
        </p:nvSpPr>
        <p:spPr>
          <a:xfrm>
            <a:off x="3347633" y="3256861"/>
            <a:ext cx="7765011" cy="1938992"/>
          </a:xfrm>
          <a:prstGeom prst="rect">
            <a:avLst/>
          </a:prstGeom>
          <a:noFill/>
        </p:spPr>
        <p:txBody>
          <a:bodyPr wrap="none" rtlCol="0">
            <a:spAutoFit/>
          </a:bodyPr>
          <a:lstStyle/>
          <a:p>
            <a:pPr marL="1257300" lvl="2" indent="-342900">
              <a:buFont typeface="Wingdings" panose="05000000000000000000" pitchFamily="2" charset="2"/>
              <a:buChar char="§"/>
            </a:pPr>
            <a:r>
              <a:rPr lang="en-US" sz="2000" dirty="0">
                <a:solidFill>
                  <a:schemeClr val="bg1"/>
                </a:solidFill>
              </a:rPr>
              <a:t>Losing employer group coverage (including COBRA coverage)</a:t>
            </a:r>
          </a:p>
          <a:p>
            <a:pPr marL="1257300" lvl="2" indent="-342900">
              <a:buFont typeface="Wingdings" panose="05000000000000000000" pitchFamily="2" charset="2"/>
              <a:buChar char="§"/>
            </a:pPr>
            <a:r>
              <a:rPr lang="en-US" sz="2000" dirty="0">
                <a:solidFill>
                  <a:schemeClr val="bg1"/>
                </a:solidFill>
              </a:rPr>
              <a:t>Moving outside of your current plan’s service area</a:t>
            </a:r>
          </a:p>
          <a:p>
            <a:pPr marL="1257300" lvl="2" indent="-342900">
              <a:buFont typeface="Wingdings" panose="05000000000000000000" pitchFamily="2" charset="2"/>
              <a:buChar char="§"/>
            </a:pPr>
            <a:r>
              <a:rPr lang="en-US" sz="2000" dirty="0">
                <a:solidFill>
                  <a:schemeClr val="bg1"/>
                </a:solidFill>
              </a:rPr>
              <a:t>Getting both Medicare and Medicaid</a:t>
            </a:r>
          </a:p>
          <a:p>
            <a:pPr marL="1257300" lvl="2" indent="-342900">
              <a:buFont typeface="Wingdings" panose="05000000000000000000" pitchFamily="2" charset="2"/>
              <a:buChar char="§"/>
            </a:pPr>
            <a:r>
              <a:rPr lang="en-US" sz="2000" dirty="0">
                <a:solidFill>
                  <a:schemeClr val="bg1"/>
                </a:solidFill>
              </a:rPr>
              <a:t>Being assigned a Medicare Part D plan by the government</a:t>
            </a:r>
          </a:p>
          <a:p>
            <a:pPr marL="1257300" lvl="2" indent="-342900">
              <a:buFont typeface="Wingdings" panose="05000000000000000000" pitchFamily="2" charset="2"/>
              <a:buChar char="§"/>
            </a:pPr>
            <a:r>
              <a:rPr lang="en-US" sz="2000" dirty="0">
                <a:solidFill>
                  <a:schemeClr val="bg1"/>
                </a:solidFill>
              </a:rPr>
              <a:t>Losing eligibility for state medical assistance programs</a:t>
            </a:r>
          </a:p>
          <a:p>
            <a:pPr marL="1257300" lvl="2" indent="-342900">
              <a:buFont typeface="Wingdings" panose="05000000000000000000" pitchFamily="2" charset="2"/>
              <a:buChar char="§"/>
            </a:pPr>
            <a:r>
              <a:rPr lang="en-US" sz="2000" dirty="0">
                <a:solidFill>
                  <a:schemeClr val="bg1"/>
                </a:solidFill>
              </a:rPr>
              <a:t>Moving into or out of an institution</a:t>
            </a:r>
          </a:p>
        </p:txBody>
      </p:sp>
    </p:spTree>
    <p:extLst>
      <p:ext uri="{BB962C8B-B14F-4D97-AF65-F5344CB8AC3E}">
        <p14:creationId xmlns:p14="http://schemas.microsoft.com/office/powerpoint/2010/main" val="74248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5F5E92-16AF-45F2-B85D-AED7FDA912F0}"/>
              </a:ext>
            </a:extLst>
          </p:cNvPr>
          <p:cNvSpPr>
            <a:spLocks noGrp="1"/>
          </p:cNvSpPr>
          <p:nvPr>
            <p:ph type="ftr" sz="quarter" idx="11"/>
          </p:nvPr>
        </p:nvSpPr>
        <p:spPr/>
        <p:txBody>
          <a:bodyPr/>
          <a:lstStyle/>
          <a:p>
            <a:endParaRPr lang="en-US" sz="800" dirty="0"/>
          </a:p>
        </p:txBody>
      </p:sp>
      <p:sp>
        <p:nvSpPr>
          <p:cNvPr id="3" name="Slide Number Placeholder 2">
            <a:extLst>
              <a:ext uri="{FF2B5EF4-FFF2-40B4-BE49-F238E27FC236}">
                <a16:creationId xmlns:a16="http://schemas.microsoft.com/office/drawing/2014/main" id="{E076E926-103C-4E6C-8468-86270D8E113F}"/>
              </a:ext>
            </a:extLst>
          </p:cNvPr>
          <p:cNvSpPr>
            <a:spLocks noGrp="1"/>
          </p:cNvSpPr>
          <p:nvPr>
            <p:ph type="sldNum" sz="quarter" idx="12"/>
          </p:nvPr>
        </p:nvSpPr>
        <p:spPr/>
        <p:txBody>
          <a:bodyPr/>
          <a:lstStyle/>
          <a:p>
            <a:fld id="{E313472D-BFB5-4CCD-ACA0-2399B44D45C6}" type="slidenum">
              <a:rPr lang="en-US" smtClean="0"/>
              <a:pPr/>
              <a:t>6</a:t>
            </a:fld>
            <a:endParaRPr lang="en-US" sz="800" dirty="0"/>
          </a:p>
        </p:txBody>
      </p:sp>
      <p:grpSp>
        <p:nvGrpSpPr>
          <p:cNvPr id="4" name="Group 3">
            <a:extLst>
              <a:ext uri="{FF2B5EF4-FFF2-40B4-BE49-F238E27FC236}">
                <a16:creationId xmlns:a16="http://schemas.microsoft.com/office/drawing/2014/main" id="{3A229BB3-CC0A-4A3E-9800-2233D20FAC77}"/>
              </a:ext>
            </a:extLst>
          </p:cNvPr>
          <p:cNvGrpSpPr/>
          <p:nvPr/>
        </p:nvGrpSpPr>
        <p:grpSpPr>
          <a:xfrm>
            <a:off x="2033895" y="719666"/>
            <a:ext cx="1986359" cy="5418667"/>
            <a:chOff x="2033895" y="719666"/>
            <a:chExt cx="1986359" cy="5418667"/>
          </a:xfrm>
        </p:grpSpPr>
        <p:sp>
          <p:nvSpPr>
            <p:cNvPr id="15" name="Freeform: Shape 14">
              <a:extLst>
                <a:ext uri="{FF2B5EF4-FFF2-40B4-BE49-F238E27FC236}">
                  <a16:creationId xmlns:a16="http://schemas.microsoft.com/office/drawing/2014/main" id="{C31BE6C5-9BF0-48FB-B41D-CCC6382679D5}"/>
                </a:ext>
              </a:extLst>
            </p:cNvPr>
            <p:cNvSpPr/>
            <p:nvPr/>
          </p:nvSpPr>
          <p:spPr>
            <a:xfrm>
              <a:off x="2033895" y="719666"/>
              <a:ext cx="1986359" cy="5418667"/>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2240" tIns="2309706" rIns="142240" bIns="1225975" numCol="1" spcCol="1270" anchor="ctr" anchorCtr="0">
              <a:noAutofit/>
            </a:bodyPr>
            <a:lstStyle/>
            <a:p>
              <a:pPr marL="0" lvl="0" indent="0" algn="l" defTabSz="889000">
                <a:lnSpc>
                  <a:spcPct val="90000"/>
                </a:lnSpc>
                <a:spcBef>
                  <a:spcPct val="0"/>
                </a:spcBef>
                <a:spcAft>
                  <a:spcPct val="35000"/>
                </a:spcAft>
                <a:buNone/>
              </a:pPr>
              <a:r>
                <a:rPr lang="en-US" sz="2000" b="0" i="0" u="none" kern="1200" dirty="0"/>
                <a:t>Hospital and inpatient care – managed by the Federal government</a:t>
              </a:r>
              <a:endParaRPr lang="en-US" sz="2000" kern="1200" dirty="0"/>
            </a:p>
          </p:txBody>
        </p:sp>
        <p:sp>
          <p:nvSpPr>
            <p:cNvPr id="16" name="Oval 15">
              <a:extLst>
                <a:ext uri="{FF2B5EF4-FFF2-40B4-BE49-F238E27FC236}">
                  <a16:creationId xmlns:a16="http://schemas.microsoft.com/office/drawing/2014/main" id="{D718D2FD-CBBE-45A5-B3DD-9590C91D03F6}"/>
                </a:ext>
              </a:extLst>
            </p:cNvPr>
            <p:cNvSpPr/>
            <p:nvPr/>
          </p:nvSpPr>
          <p:spPr>
            <a:xfrm>
              <a:off x="2124866" y="1044786"/>
              <a:ext cx="1804416" cy="1804416"/>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23" name="Arrow: Left-Right 22">
              <a:extLst>
                <a:ext uri="{FF2B5EF4-FFF2-40B4-BE49-F238E27FC236}">
                  <a16:creationId xmlns:a16="http://schemas.microsoft.com/office/drawing/2014/main" id="{0146C2C3-0AAA-49BA-BD0F-608368846884}"/>
                </a:ext>
              </a:extLst>
            </p:cNvPr>
            <p:cNvSpPr/>
            <p:nvPr/>
          </p:nvSpPr>
          <p:spPr>
            <a:xfrm flipV="1">
              <a:off x="2181467" y="5427235"/>
              <a:ext cx="351305" cy="445105"/>
            </a:xfrm>
            <a:prstGeom prst="leftRightArrow">
              <a:avLst/>
            </a:prstGeom>
            <a:solidFill>
              <a:schemeClr val="tx2"/>
            </a:solidFill>
            <a:ln>
              <a:solidFill>
                <a:schemeClr val="tx2"/>
              </a:solidFill>
            </a:ln>
          </p:spPr>
          <p:style>
            <a:lnRef idx="2">
              <a:scrgbClr r="0" g="0" b="0"/>
            </a:lnRef>
            <a:fillRef idx="1">
              <a:scrgbClr r="0" g="0" b="0"/>
            </a:fillRef>
            <a:effectRef idx="0">
              <a:schemeClr val="dk2">
                <a:tint val="60000"/>
                <a:hueOff val="0"/>
                <a:satOff val="0"/>
                <a:lumOff val="0"/>
                <a:alphaOff val="0"/>
              </a:schemeClr>
            </a:effectRef>
            <a:fontRef idx="minor">
              <a:schemeClr val="dk1">
                <a:hueOff val="0"/>
                <a:satOff val="0"/>
                <a:lumOff val="0"/>
                <a:alphaOff val="0"/>
              </a:schemeClr>
            </a:fontRef>
          </p:style>
        </p:sp>
        <p:sp>
          <p:nvSpPr>
            <p:cNvPr id="5" name="TextBox 4">
              <a:extLst>
                <a:ext uri="{FF2B5EF4-FFF2-40B4-BE49-F238E27FC236}">
                  <a16:creationId xmlns:a16="http://schemas.microsoft.com/office/drawing/2014/main" id="{10FD4178-F0AB-48AE-A10A-590D3AD66A7E}"/>
                </a:ext>
              </a:extLst>
            </p:cNvPr>
            <p:cNvSpPr txBox="1"/>
            <p:nvPr/>
          </p:nvSpPr>
          <p:spPr>
            <a:xfrm>
              <a:off x="2532743" y="925286"/>
              <a:ext cx="961572" cy="1862048"/>
            </a:xfrm>
            <a:prstGeom prst="rect">
              <a:avLst/>
            </a:prstGeom>
            <a:noFill/>
          </p:spPr>
          <p:txBody>
            <a:bodyPr wrap="square" rtlCol="0">
              <a:spAutoFit/>
            </a:bodyPr>
            <a:lstStyle/>
            <a:p>
              <a:r>
                <a:rPr lang="en-US" sz="11500" dirty="0">
                  <a:solidFill>
                    <a:schemeClr val="tx2"/>
                  </a:solidFill>
                </a:rPr>
                <a:t>A</a:t>
              </a:r>
            </a:p>
          </p:txBody>
        </p:sp>
        <p:pic>
          <p:nvPicPr>
            <p:cNvPr id="9" name="Graphic 8" descr="Hospital outline">
              <a:extLst>
                <a:ext uri="{FF2B5EF4-FFF2-40B4-BE49-F238E27FC236}">
                  <a16:creationId xmlns:a16="http://schemas.microsoft.com/office/drawing/2014/main" id="{B067A903-FD25-425B-B9DB-BD25A0B366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558143" y="4957941"/>
              <a:ext cx="914400" cy="914400"/>
            </a:xfrm>
            <a:prstGeom prst="rect">
              <a:avLst/>
            </a:prstGeom>
          </p:spPr>
        </p:pic>
      </p:grpSp>
      <p:grpSp>
        <p:nvGrpSpPr>
          <p:cNvPr id="13" name="Group 12">
            <a:extLst>
              <a:ext uri="{FF2B5EF4-FFF2-40B4-BE49-F238E27FC236}">
                <a16:creationId xmlns:a16="http://schemas.microsoft.com/office/drawing/2014/main" id="{BDBF07F7-A1DB-4562-A2D1-3F2AEF342B6F}"/>
              </a:ext>
            </a:extLst>
          </p:cNvPr>
          <p:cNvGrpSpPr/>
          <p:nvPr/>
        </p:nvGrpSpPr>
        <p:grpSpPr>
          <a:xfrm>
            <a:off x="4079845" y="719666"/>
            <a:ext cx="1986359" cy="5418667"/>
            <a:chOff x="4079845" y="719666"/>
            <a:chExt cx="1986359" cy="5418667"/>
          </a:xfrm>
        </p:grpSpPr>
        <p:sp>
          <p:nvSpPr>
            <p:cNvPr id="17" name="Freeform: Shape 16">
              <a:extLst>
                <a:ext uri="{FF2B5EF4-FFF2-40B4-BE49-F238E27FC236}">
                  <a16:creationId xmlns:a16="http://schemas.microsoft.com/office/drawing/2014/main" id="{E5BC9BE3-F8BA-472F-9F3B-4F66B56C620A}"/>
                </a:ext>
              </a:extLst>
            </p:cNvPr>
            <p:cNvSpPr/>
            <p:nvPr/>
          </p:nvSpPr>
          <p:spPr>
            <a:xfrm>
              <a:off x="4079845" y="719666"/>
              <a:ext cx="1986359" cy="5418667"/>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42240" tIns="2309706" rIns="142240" bIns="1225975" numCol="1" spcCol="1270" anchor="ctr" anchorCtr="0">
              <a:noAutofit/>
            </a:bodyPr>
            <a:lstStyle/>
            <a:p>
              <a:pPr marL="0" lvl="0" indent="0" algn="l" defTabSz="889000">
                <a:lnSpc>
                  <a:spcPct val="90000"/>
                </a:lnSpc>
                <a:spcBef>
                  <a:spcPct val="0"/>
                </a:spcBef>
                <a:spcAft>
                  <a:spcPct val="35000"/>
                </a:spcAft>
                <a:buNone/>
              </a:pPr>
              <a:r>
                <a:rPr lang="en-US" sz="2000" kern="1200" dirty="0"/>
                <a:t>Outpatient doctors and medical care – managed by the Federal government</a:t>
              </a:r>
            </a:p>
          </p:txBody>
        </p:sp>
        <p:sp>
          <p:nvSpPr>
            <p:cNvPr id="18" name="Oval 17">
              <a:extLst>
                <a:ext uri="{FF2B5EF4-FFF2-40B4-BE49-F238E27FC236}">
                  <a16:creationId xmlns:a16="http://schemas.microsoft.com/office/drawing/2014/main" id="{623F8F47-B6DB-492D-81EE-49702B712378}"/>
                </a:ext>
              </a:extLst>
            </p:cNvPr>
            <p:cNvSpPr/>
            <p:nvPr/>
          </p:nvSpPr>
          <p:spPr>
            <a:xfrm>
              <a:off x="4170816" y="1044786"/>
              <a:ext cx="1804416" cy="1804416"/>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6" name="TextBox 5">
              <a:extLst>
                <a:ext uri="{FF2B5EF4-FFF2-40B4-BE49-F238E27FC236}">
                  <a16:creationId xmlns:a16="http://schemas.microsoft.com/office/drawing/2014/main" id="{170E93C3-0729-4CD2-9129-06237376506A}"/>
                </a:ext>
              </a:extLst>
            </p:cNvPr>
            <p:cNvSpPr txBox="1"/>
            <p:nvPr/>
          </p:nvSpPr>
          <p:spPr>
            <a:xfrm>
              <a:off x="4579257" y="925286"/>
              <a:ext cx="961572" cy="1862048"/>
            </a:xfrm>
            <a:prstGeom prst="rect">
              <a:avLst/>
            </a:prstGeom>
            <a:noFill/>
          </p:spPr>
          <p:txBody>
            <a:bodyPr wrap="square" rtlCol="0">
              <a:spAutoFit/>
            </a:bodyPr>
            <a:lstStyle/>
            <a:p>
              <a:r>
                <a:rPr lang="en-US" sz="11500" dirty="0">
                  <a:solidFill>
                    <a:schemeClr val="accent1"/>
                  </a:solidFill>
                </a:rPr>
                <a:t>B</a:t>
              </a:r>
            </a:p>
          </p:txBody>
        </p:sp>
        <p:pic>
          <p:nvPicPr>
            <p:cNvPr id="10" name="Graphic 9" descr="Doctor female outline">
              <a:extLst>
                <a:ext uri="{FF2B5EF4-FFF2-40B4-BE49-F238E27FC236}">
                  <a16:creationId xmlns:a16="http://schemas.microsoft.com/office/drawing/2014/main" id="{EE3C829F-F442-41AB-8E9F-01826037AE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626429" y="4957941"/>
              <a:ext cx="914400" cy="914400"/>
            </a:xfrm>
            <a:prstGeom prst="rect">
              <a:avLst/>
            </a:prstGeom>
          </p:spPr>
        </p:pic>
      </p:grpSp>
      <p:grpSp>
        <p:nvGrpSpPr>
          <p:cNvPr id="24" name="Group 23">
            <a:extLst>
              <a:ext uri="{FF2B5EF4-FFF2-40B4-BE49-F238E27FC236}">
                <a16:creationId xmlns:a16="http://schemas.microsoft.com/office/drawing/2014/main" id="{7F274DC3-3BE3-40BD-845C-90A73A7EC9A1}"/>
              </a:ext>
            </a:extLst>
          </p:cNvPr>
          <p:cNvGrpSpPr/>
          <p:nvPr/>
        </p:nvGrpSpPr>
        <p:grpSpPr>
          <a:xfrm>
            <a:off x="6117651" y="719666"/>
            <a:ext cx="1986359" cy="5418667"/>
            <a:chOff x="6117651" y="719666"/>
            <a:chExt cx="1986359" cy="5418667"/>
          </a:xfrm>
        </p:grpSpPr>
        <p:sp>
          <p:nvSpPr>
            <p:cNvPr id="19" name="Freeform: Shape 18">
              <a:extLst>
                <a:ext uri="{FF2B5EF4-FFF2-40B4-BE49-F238E27FC236}">
                  <a16:creationId xmlns:a16="http://schemas.microsoft.com/office/drawing/2014/main" id="{69FF0F78-C876-4FDB-A018-AEC6520A9CFB}"/>
                </a:ext>
              </a:extLst>
            </p:cNvPr>
            <p:cNvSpPr/>
            <p:nvPr/>
          </p:nvSpPr>
          <p:spPr>
            <a:xfrm>
              <a:off x="6117651" y="719666"/>
              <a:ext cx="1986359" cy="5418667"/>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2"/>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42240" tIns="2309706" rIns="142240" bIns="1225975" numCol="1" spcCol="1270" anchor="ctr" anchorCtr="0">
              <a:noAutofit/>
            </a:bodyPr>
            <a:lstStyle/>
            <a:p>
              <a:pPr marL="0" lvl="0" indent="0" algn="l" defTabSz="889000">
                <a:lnSpc>
                  <a:spcPct val="90000"/>
                </a:lnSpc>
                <a:spcBef>
                  <a:spcPct val="0"/>
                </a:spcBef>
                <a:spcAft>
                  <a:spcPct val="35000"/>
                </a:spcAft>
                <a:buNone/>
              </a:pPr>
              <a:r>
                <a:rPr lang="en-US" sz="2000" b="0" i="0" u="none" kern="1200" dirty="0"/>
                <a:t>Medicare Advantage – private insurance companies</a:t>
              </a:r>
              <a:endParaRPr lang="en-US" sz="2000" kern="1200" dirty="0"/>
            </a:p>
          </p:txBody>
        </p:sp>
        <p:sp>
          <p:nvSpPr>
            <p:cNvPr id="20" name="Oval 19">
              <a:extLst>
                <a:ext uri="{FF2B5EF4-FFF2-40B4-BE49-F238E27FC236}">
                  <a16:creationId xmlns:a16="http://schemas.microsoft.com/office/drawing/2014/main" id="{6DFD01CB-AA6B-4F05-A827-0DF127E12068}"/>
                </a:ext>
              </a:extLst>
            </p:cNvPr>
            <p:cNvSpPr/>
            <p:nvPr/>
          </p:nvSpPr>
          <p:spPr>
            <a:xfrm>
              <a:off x="6216767" y="1044786"/>
              <a:ext cx="1804416" cy="1804416"/>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7" name="TextBox 6">
              <a:extLst>
                <a:ext uri="{FF2B5EF4-FFF2-40B4-BE49-F238E27FC236}">
                  <a16:creationId xmlns:a16="http://schemas.microsoft.com/office/drawing/2014/main" id="{7CE4E744-F1C4-4999-AEF0-C2F22B2EA562}"/>
                </a:ext>
              </a:extLst>
            </p:cNvPr>
            <p:cNvSpPr txBox="1"/>
            <p:nvPr/>
          </p:nvSpPr>
          <p:spPr>
            <a:xfrm>
              <a:off x="6625771" y="925286"/>
              <a:ext cx="961572" cy="1862048"/>
            </a:xfrm>
            <a:prstGeom prst="rect">
              <a:avLst/>
            </a:prstGeom>
            <a:noFill/>
          </p:spPr>
          <p:txBody>
            <a:bodyPr wrap="square" rtlCol="0">
              <a:spAutoFit/>
            </a:bodyPr>
            <a:lstStyle/>
            <a:p>
              <a:r>
                <a:rPr lang="en-US" sz="11500" dirty="0">
                  <a:solidFill>
                    <a:schemeClr val="accent2"/>
                  </a:solidFill>
                </a:rPr>
                <a:t>C</a:t>
              </a:r>
            </a:p>
          </p:txBody>
        </p:sp>
        <p:pic>
          <p:nvPicPr>
            <p:cNvPr id="11" name="Graphic 10" descr="Medical outline">
              <a:extLst>
                <a:ext uri="{FF2B5EF4-FFF2-40B4-BE49-F238E27FC236}">
                  <a16:creationId xmlns:a16="http://schemas.microsoft.com/office/drawing/2014/main" id="{4F731815-0E6E-4466-A079-A0CBC88AB1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672943" y="4957941"/>
              <a:ext cx="914400" cy="914400"/>
            </a:xfrm>
            <a:prstGeom prst="rect">
              <a:avLst/>
            </a:prstGeom>
          </p:spPr>
        </p:pic>
      </p:grpSp>
      <p:grpSp>
        <p:nvGrpSpPr>
          <p:cNvPr id="25" name="Group 24">
            <a:extLst>
              <a:ext uri="{FF2B5EF4-FFF2-40B4-BE49-F238E27FC236}">
                <a16:creationId xmlns:a16="http://schemas.microsoft.com/office/drawing/2014/main" id="{DACB1E39-47A5-40A2-B1A6-69E71BD17DF7}"/>
              </a:ext>
            </a:extLst>
          </p:cNvPr>
          <p:cNvGrpSpPr/>
          <p:nvPr/>
        </p:nvGrpSpPr>
        <p:grpSpPr>
          <a:xfrm>
            <a:off x="8163601" y="719666"/>
            <a:ext cx="1986359" cy="5418667"/>
            <a:chOff x="8163601" y="719666"/>
            <a:chExt cx="1986359" cy="5418667"/>
          </a:xfrm>
        </p:grpSpPr>
        <p:sp>
          <p:nvSpPr>
            <p:cNvPr id="21" name="Freeform: Shape 20">
              <a:extLst>
                <a:ext uri="{FF2B5EF4-FFF2-40B4-BE49-F238E27FC236}">
                  <a16:creationId xmlns:a16="http://schemas.microsoft.com/office/drawing/2014/main" id="{E7877F53-FB85-4594-B934-8EA327A053F5}"/>
                </a:ext>
              </a:extLst>
            </p:cNvPr>
            <p:cNvSpPr/>
            <p:nvPr/>
          </p:nvSpPr>
          <p:spPr>
            <a:xfrm>
              <a:off x="8163601" y="719666"/>
              <a:ext cx="1986359" cy="5418667"/>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tx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42240" tIns="2309706" rIns="142240" bIns="1225975" numCol="1" spcCol="1270" anchor="ctr" anchorCtr="0">
              <a:noAutofit/>
            </a:bodyPr>
            <a:lstStyle/>
            <a:p>
              <a:pPr marL="0" lvl="0" indent="0" algn="l" defTabSz="889000">
                <a:lnSpc>
                  <a:spcPct val="90000"/>
                </a:lnSpc>
                <a:spcBef>
                  <a:spcPct val="0"/>
                </a:spcBef>
                <a:spcAft>
                  <a:spcPct val="35000"/>
                </a:spcAft>
                <a:buNone/>
              </a:pPr>
              <a:r>
                <a:rPr lang="en-US" sz="2000" b="0" i="0" u="none" kern="1200" dirty="0"/>
                <a:t>Prescription coverage – private insurance companies</a:t>
              </a:r>
              <a:endParaRPr lang="en-US" sz="2000" kern="1200" dirty="0"/>
            </a:p>
          </p:txBody>
        </p:sp>
        <p:sp>
          <p:nvSpPr>
            <p:cNvPr id="22" name="Oval 21">
              <a:extLst>
                <a:ext uri="{FF2B5EF4-FFF2-40B4-BE49-F238E27FC236}">
                  <a16:creationId xmlns:a16="http://schemas.microsoft.com/office/drawing/2014/main" id="{AD1D90C8-F9E6-4EC1-9E6B-2180700D8F5C}"/>
                </a:ext>
              </a:extLst>
            </p:cNvPr>
            <p:cNvSpPr/>
            <p:nvPr/>
          </p:nvSpPr>
          <p:spPr>
            <a:xfrm>
              <a:off x="8262717" y="1044786"/>
              <a:ext cx="1804416" cy="1804416"/>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8" name="TextBox 7">
              <a:extLst>
                <a:ext uri="{FF2B5EF4-FFF2-40B4-BE49-F238E27FC236}">
                  <a16:creationId xmlns:a16="http://schemas.microsoft.com/office/drawing/2014/main" id="{3B2D8D85-19A4-4AB7-93EE-B2499563DB8A}"/>
                </a:ext>
              </a:extLst>
            </p:cNvPr>
            <p:cNvSpPr txBox="1"/>
            <p:nvPr/>
          </p:nvSpPr>
          <p:spPr>
            <a:xfrm>
              <a:off x="8672285" y="925286"/>
              <a:ext cx="961572" cy="1862048"/>
            </a:xfrm>
            <a:prstGeom prst="rect">
              <a:avLst/>
            </a:prstGeom>
            <a:noFill/>
          </p:spPr>
          <p:txBody>
            <a:bodyPr wrap="square" rtlCol="0">
              <a:spAutoFit/>
            </a:bodyPr>
            <a:lstStyle/>
            <a:p>
              <a:r>
                <a:rPr lang="en-US" sz="11500" dirty="0"/>
                <a:t>D</a:t>
              </a:r>
            </a:p>
          </p:txBody>
        </p:sp>
        <p:pic>
          <p:nvPicPr>
            <p:cNvPr id="12" name="Graphic 11" descr="Medicine outline">
              <a:extLst>
                <a:ext uri="{FF2B5EF4-FFF2-40B4-BE49-F238E27FC236}">
                  <a16:creationId xmlns:a16="http://schemas.microsoft.com/office/drawing/2014/main" id="{E9F86E30-2148-433E-9101-6EA97B0DF2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802914" y="4957941"/>
              <a:ext cx="914400" cy="914400"/>
            </a:xfrm>
            <a:prstGeom prst="rect">
              <a:avLst/>
            </a:prstGeom>
          </p:spPr>
        </p:pic>
      </p:grpSp>
    </p:spTree>
    <p:extLst>
      <p:ext uri="{BB962C8B-B14F-4D97-AF65-F5344CB8AC3E}">
        <p14:creationId xmlns:p14="http://schemas.microsoft.com/office/powerpoint/2010/main" val="9240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up)">
                                      <p:cBhvr>
                                        <p:cTn id="8" dur="10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p:tgtEl>
                                          <p:spTgt spid="13"/>
                                        </p:tgtEl>
                                        <p:attrNameLst>
                                          <p:attrName>ppt_y</p:attrName>
                                        </p:attrNameLst>
                                      </p:cBhvr>
                                      <p:tavLst>
                                        <p:tav tm="0">
                                          <p:val>
                                            <p:strVal val="#ppt_y+#ppt_h*1.125000"/>
                                          </p:val>
                                        </p:tav>
                                        <p:tav tm="100000">
                                          <p:val>
                                            <p:strVal val="#ppt_y"/>
                                          </p:val>
                                        </p:tav>
                                      </p:tavLst>
                                    </p:anim>
                                    <p:animEffect transition="in" filter="wipe(up)">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p:tgtEl>
                                          <p:spTgt spid="24"/>
                                        </p:tgtEl>
                                        <p:attrNameLst>
                                          <p:attrName>ppt_y</p:attrName>
                                        </p:attrNameLst>
                                      </p:cBhvr>
                                      <p:tavLst>
                                        <p:tav tm="0">
                                          <p:val>
                                            <p:strVal val="#ppt_y+#ppt_h*1.125000"/>
                                          </p:val>
                                        </p:tav>
                                        <p:tav tm="100000">
                                          <p:val>
                                            <p:strVal val="#ppt_y"/>
                                          </p:val>
                                        </p:tav>
                                      </p:tavLst>
                                    </p:anim>
                                    <p:animEffect transition="in" filter="wipe(up)">
                                      <p:cBhvr>
                                        <p:cTn id="20" dur="1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000"/>
                                        <p:tgtEl>
                                          <p:spTgt spid="25"/>
                                        </p:tgtEl>
                                        <p:attrNameLst>
                                          <p:attrName>ppt_y</p:attrName>
                                        </p:attrNameLst>
                                      </p:cBhvr>
                                      <p:tavLst>
                                        <p:tav tm="0">
                                          <p:val>
                                            <p:strVal val="#ppt_y+#ppt_h*1.125000"/>
                                          </p:val>
                                        </p:tav>
                                        <p:tav tm="100000">
                                          <p:val>
                                            <p:strVal val="#ppt_y"/>
                                          </p:val>
                                        </p:tav>
                                      </p:tavLst>
                                    </p:anim>
                                    <p:animEffect transition="in" filter="wipe(up)">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9597E0-3D74-4033-92B2-3B5F1BD6EDD0}"/>
              </a:ext>
            </a:extLst>
          </p:cNvPr>
          <p:cNvSpPr>
            <a:spLocks noGrp="1"/>
          </p:cNvSpPr>
          <p:nvPr>
            <p:ph type="title"/>
          </p:nvPr>
        </p:nvSpPr>
        <p:spPr>
          <a:xfrm>
            <a:off x="777049" y="934327"/>
            <a:ext cx="9854788" cy="1697317"/>
          </a:xfrm>
        </p:spPr>
        <p:txBody>
          <a:bodyPr/>
          <a:lstStyle/>
          <a:p>
            <a:r>
              <a:rPr lang="en-US" dirty="0"/>
              <a:t>Special enrollment periods</a:t>
            </a:r>
            <a:br>
              <a:rPr lang="en-US" dirty="0"/>
            </a:br>
            <a:r>
              <a:rPr lang="en-US" dirty="0"/>
              <a:t>Part C, D and Medigap</a:t>
            </a:r>
          </a:p>
        </p:txBody>
      </p:sp>
      <p:sp>
        <p:nvSpPr>
          <p:cNvPr id="5" name="Footer Placeholder 4">
            <a:extLst>
              <a:ext uri="{FF2B5EF4-FFF2-40B4-BE49-F238E27FC236}">
                <a16:creationId xmlns:a16="http://schemas.microsoft.com/office/drawing/2014/main" id="{86F9C289-683C-431C-A626-FA5E0D6BA51B}"/>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714E852B-8216-461C-9A7F-3CDC16A71E28}"/>
              </a:ext>
            </a:extLst>
          </p:cNvPr>
          <p:cNvSpPr>
            <a:spLocks noGrp="1"/>
          </p:cNvSpPr>
          <p:nvPr>
            <p:ph type="sldNum" sz="quarter" idx="12"/>
          </p:nvPr>
        </p:nvSpPr>
        <p:spPr/>
        <p:txBody>
          <a:bodyPr/>
          <a:lstStyle/>
          <a:p>
            <a:fld id="{E313472D-BFB5-4CCD-ACA0-2399B44D45C6}" type="slidenum">
              <a:rPr lang="en-US" smtClean="0"/>
              <a:pPr/>
              <a:t>60</a:t>
            </a:fld>
            <a:endParaRPr lang="en-US" sz="800" dirty="0"/>
          </a:p>
        </p:txBody>
      </p:sp>
      <p:pic>
        <p:nvPicPr>
          <p:cNvPr id="8" name="Graphic 7" descr="Monthly calendar outline">
            <a:extLst>
              <a:ext uri="{FF2B5EF4-FFF2-40B4-BE49-F238E27FC236}">
                <a16:creationId xmlns:a16="http://schemas.microsoft.com/office/drawing/2014/main" id="{C7E82B9B-426B-47F9-8D25-A926D8C73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4440" y="2284122"/>
            <a:ext cx="3487118" cy="3487118"/>
          </a:xfrm>
          <a:prstGeom prst="rect">
            <a:avLst/>
          </a:prstGeom>
        </p:spPr>
      </p:pic>
      <p:pic>
        <p:nvPicPr>
          <p:cNvPr id="9" name="Graphic 8" descr="Monthly calendar outline">
            <a:extLst>
              <a:ext uri="{FF2B5EF4-FFF2-40B4-BE49-F238E27FC236}">
                <a16:creationId xmlns:a16="http://schemas.microsoft.com/office/drawing/2014/main" id="{4C30FFB1-542B-467C-8918-61A4CE82B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2260" y="1525444"/>
            <a:ext cx="3898273" cy="3898273"/>
          </a:xfrm>
          <a:prstGeom prst="rect">
            <a:avLst/>
          </a:prstGeom>
        </p:spPr>
      </p:pic>
    </p:spTree>
    <p:extLst>
      <p:ext uri="{BB962C8B-B14F-4D97-AF65-F5344CB8AC3E}">
        <p14:creationId xmlns:p14="http://schemas.microsoft.com/office/powerpoint/2010/main" val="4294448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6604-24A4-47EC-9CF9-BAF6A39275D9}"/>
              </a:ext>
            </a:extLst>
          </p:cNvPr>
          <p:cNvSpPr>
            <a:spLocks noGrp="1"/>
          </p:cNvSpPr>
          <p:nvPr>
            <p:ph type="title"/>
          </p:nvPr>
        </p:nvSpPr>
        <p:spPr>
          <a:xfrm>
            <a:off x="376187" y="2644598"/>
            <a:ext cx="5719814" cy="1093102"/>
          </a:xfrm>
        </p:spPr>
        <p:txBody>
          <a:bodyPr/>
          <a:lstStyle/>
          <a:p>
            <a:r>
              <a:rPr lang="en-US" sz="4400" dirty="0"/>
              <a:t>Medigap </a:t>
            </a:r>
            <a:br>
              <a:rPr lang="en-US" sz="4400" dirty="0"/>
            </a:br>
            <a:r>
              <a:rPr lang="en-US" sz="4400" dirty="0"/>
              <a:t>enrollment periods</a:t>
            </a:r>
          </a:p>
        </p:txBody>
      </p:sp>
      <p:sp>
        <p:nvSpPr>
          <p:cNvPr id="3" name="Footer Placeholder 2">
            <a:extLst>
              <a:ext uri="{FF2B5EF4-FFF2-40B4-BE49-F238E27FC236}">
                <a16:creationId xmlns:a16="http://schemas.microsoft.com/office/drawing/2014/main" id="{D218E355-D67F-458D-BD15-C6B49AF346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E7CE55-F195-4237-BBBA-D8140C9980C4}"/>
              </a:ext>
            </a:extLst>
          </p:cNvPr>
          <p:cNvSpPr>
            <a:spLocks noGrp="1"/>
          </p:cNvSpPr>
          <p:nvPr>
            <p:ph type="sldNum" sz="quarter" idx="12"/>
          </p:nvPr>
        </p:nvSpPr>
        <p:spPr/>
        <p:txBody>
          <a:bodyPr/>
          <a:lstStyle/>
          <a:p>
            <a:fld id="{E313472D-BFB5-4CCD-ACA0-2399B44D45C6}" type="slidenum">
              <a:rPr lang="en-US" smtClean="0"/>
              <a:t>61</a:t>
            </a:fld>
            <a:endParaRPr lang="en-US" dirty="0"/>
          </a:p>
        </p:txBody>
      </p:sp>
      <p:pic>
        <p:nvPicPr>
          <p:cNvPr id="5" name="Picture 2" descr="Daily calendar outline">
            <a:extLst>
              <a:ext uri="{FF2B5EF4-FFF2-40B4-BE49-F238E27FC236}">
                <a16:creationId xmlns:a16="http://schemas.microsoft.com/office/drawing/2014/main" id="{4E2392D8-1D3B-4D45-BF72-7B6BB9E97115}"/>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6506094" y="615982"/>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aily calendar outline">
            <a:extLst>
              <a:ext uri="{FF2B5EF4-FFF2-40B4-BE49-F238E27FC236}">
                <a16:creationId xmlns:a16="http://schemas.microsoft.com/office/drawing/2014/main" id="{C231CE9F-C23F-4C07-AFDF-83541E314C81}"/>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8028700" y="615982"/>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aily calendar outline">
            <a:extLst>
              <a:ext uri="{FF2B5EF4-FFF2-40B4-BE49-F238E27FC236}">
                <a16:creationId xmlns:a16="http://schemas.microsoft.com/office/drawing/2014/main" id="{D1518E69-CFBF-4CF8-BC88-F6009D161467}"/>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9551306" y="615982"/>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aily calendar outline">
            <a:extLst>
              <a:ext uri="{FF2B5EF4-FFF2-40B4-BE49-F238E27FC236}">
                <a16:creationId xmlns:a16="http://schemas.microsoft.com/office/drawing/2014/main" id="{4474DEBC-D9DE-4A62-80A2-36D823379EBA}"/>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6506094" y="1906394"/>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aily calendar outline">
            <a:extLst>
              <a:ext uri="{FF2B5EF4-FFF2-40B4-BE49-F238E27FC236}">
                <a16:creationId xmlns:a16="http://schemas.microsoft.com/office/drawing/2014/main" id="{4FDD4844-FFE7-482D-932C-237DD0CDD656}"/>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8028700" y="1906394"/>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aily calendar outline">
            <a:extLst>
              <a:ext uri="{FF2B5EF4-FFF2-40B4-BE49-F238E27FC236}">
                <a16:creationId xmlns:a16="http://schemas.microsoft.com/office/drawing/2014/main" id="{DF121CB3-1CCA-44E6-ADA2-3EA41E8DC2A5}"/>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9551306" y="1906394"/>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aily calendar outline">
            <a:extLst>
              <a:ext uri="{FF2B5EF4-FFF2-40B4-BE49-F238E27FC236}">
                <a16:creationId xmlns:a16="http://schemas.microsoft.com/office/drawing/2014/main" id="{91204B58-2AFC-4407-875B-A7443A11F5D2}"/>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6506094" y="3196806"/>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aily calendar outline">
            <a:extLst>
              <a:ext uri="{FF2B5EF4-FFF2-40B4-BE49-F238E27FC236}">
                <a16:creationId xmlns:a16="http://schemas.microsoft.com/office/drawing/2014/main" id="{95F5DFC9-FEE6-4A95-B0DE-D8C530754ED2}"/>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8028700" y="3196806"/>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aily calendar outline">
            <a:extLst>
              <a:ext uri="{FF2B5EF4-FFF2-40B4-BE49-F238E27FC236}">
                <a16:creationId xmlns:a16="http://schemas.microsoft.com/office/drawing/2014/main" id="{39B53DF9-E46A-4449-9CBF-4DE3C67F91D5}"/>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9551306" y="3196806"/>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aily calendar outline">
            <a:extLst>
              <a:ext uri="{FF2B5EF4-FFF2-40B4-BE49-F238E27FC236}">
                <a16:creationId xmlns:a16="http://schemas.microsoft.com/office/drawing/2014/main" id="{7C704499-8C0D-457A-B105-24C38150F799}"/>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6506094" y="4487218"/>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aily calendar outline">
            <a:extLst>
              <a:ext uri="{FF2B5EF4-FFF2-40B4-BE49-F238E27FC236}">
                <a16:creationId xmlns:a16="http://schemas.microsoft.com/office/drawing/2014/main" id="{2AEB035C-A17B-40CA-ABE4-2AE8909E5080}"/>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8028700" y="4487218"/>
            <a:ext cx="1522606" cy="15226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aily calendar outline">
            <a:extLst>
              <a:ext uri="{FF2B5EF4-FFF2-40B4-BE49-F238E27FC236}">
                <a16:creationId xmlns:a16="http://schemas.microsoft.com/office/drawing/2014/main" id="{80CF393A-B30C-46AC-996A-2FC82B260E00}"/>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9551306" y="4487218"/>
            <a:ext cx="1522606" cy="152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9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par>
                                <p:cTn id="12" presetID="26" presetClass="emph" presetSubtype="0" fill="hold" nodeType="with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par>
                          <p:cTn id="25" fill="hold">
                            <p:stCondLst>
                              <p:cond delay="1500"/>
                            </p:stCondLst>
                            <p:childTnLst>
                              <p:par>
                                <p:cTn id="26" presetID="26" presetClass="emph" presetSubtype="0" fill="hold" nodeType="afterEffect">
                                  <p:stCondLst>
                                    <p:cond delay="0"/>
                                  </p:stCondLst>
                                  <p:childTnLst>
                                    <p:animEffect transition="out" filter="fade">
                                      <p:cBhvr>
                                        <p:cTn id="27" dur="500" tmFilter="0, 0; .2, .5; .8, .5; 1, 0"/>
                                        <p:tgtEl>
                                          <p:spTgt spid="14"/>
                                        </p:tgtEl>
                                      </p:cBhvr>
                                    </p:animEffect>
                                    <p:animScale>
                                      <p:cBhvr>
                                        <p:cTn id="28" dur="250" autoRev="1" fill="hold"/>
                                        <p:tgtEl>
                                          <p:spTgt spid="14"/>
                                        </p:tgtEl>
                                      </p:cBhvr>
                                      <p:by x="105000" y="105000"/>
                                    </p:animScale>
                                  </p:childTnLst>
                                </p:cTn>
                              </p:par>
                              <p:par>
                                <p:cTn id="29" presetID="26" presetClass="emph" presetSubtype="0" fill="hold" nodeType="withEffect">
                                  <p:stCondLst>
                                    <p:cond delay="0"/>
                                  </p:stCondLst>
                                  <p:childTnLst>
                                    <p:animEffect transition="out" filter="fade">
                                      <p:cBhvr>
                                        <p:cTn id="30" dur="500" tmFilter="0, 0; .2, .5; .8, .5; 1, 0"/>
                                        <p:tgtEl>
                                          <p:spTgt spid="12"/>
                                        </p:tgtEl>
                                      </p:cBhvr>
                                    </p:animEffect>
                                    <p:animScale>
                                      <p:cBhvr>
                                        <p:cTn id="31" dur="250" autoRev="1" fill="hold"/>
                                        <p:tgtEl>
                                          <p:spTgt spid="12"/>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500" tmFilter="0, 0; .2, .5; .8, .5; 1, 0"/>
                                        <p:tgtEl>
                                          <p:spTgt spid="15"/>
                                        </p:tgtEl>
                                      </p:cBhvr>
                                    </p:animEffect>
                                    <p:animScale>
                                      <p:cBhvr>
                                        <p:cTn id="38" dur="250" autoRev="1" fill="hold"/>
                                        <p:tgtEl>
                                          <p:spTgt spid="15"/>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13"/>
                                        </p:tgtEl>
                                      </p:cBhvr>
                                    </p:animEffect>
                                    <p:animScale>
                                      <p:cBhvr>
                                        <p:cTn id="41" dur="250" autoRev="1" fill="hold"/>
                                        <p:tgtEl>
                                          <p:spTgt spid="13"/>
                                        </p:tgtEl>
                                      </p:cBhvr>
                                      <p:by x="105000" y="105000"/>
                                    </p:animScale>
                                  </p:childTnLst>
                                </p:cTn>
                              </p:par>
                            </p:childTnLst>
                          </p:cTn>
                        </p:par>
                        <p:par>
                          <p:cTn id="42" fill="hold">
                            <p:stCondLst>
                              <p:cond delay="2500"/>
                            </p:stCondLst>
                            <p:childTnLst>
                              <p:par>
                                <p:cTn id="43" presetID="26" presetClass="emph" presetSubtype="0" fill="hold" nodeType="afterEffect">
                                  <p:stCondLst>
                                    <p:cond delay="0"/>
                                  </p:stCondLst>
                                  <p:childTnLst>
                                    <p:animEffect transition="out" filter="fade">
                                      <p:cBhvr>
                                        <p:cTn id="44" dur="500" tmFilter="0, 0; .2, .5; .8, .5; 1, 0"/>
                                        <p:tgtEl>
                                          <p:spTgt spid="16"/>
                                        </p:tgtEl>
                                      </p:cBhvr>
                                    </p:animEffect>
                                    <p:animScale>
                                      <p:cBhvr>
                                        <p:cTn id="45"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iggy Bank outline">
            <a:extLst>
              <a:ext uri="{FF2B5EF4-FFF2-40B4-BE49-F238E27FC236}">
                <a16:creationId xmlns:a16="http://schemas.microsoft.com/office/drawing/2014/main" id="{A3E62D35-D4F8-4AD1-A4B7-285568485527}"/>
              </a:ext>
            </a:extLst>
          </p:cNvPr>
          <p:cNvPicPr>
            <a:picLocks noGrp="1" noChangeAspect="1"/>
          </p:cNvPicPr>
          <p:nvPr>
            <p:ph sz="half"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0608" y="2859315"/>
            <a:ext cx="3877056" cy="3877056"/>
          </a:xfrm>
        </p:spPr>
      </p:pic>
      <p:sp>
        <p:nvSpPr>
          <p:cNvPr id="2" name="Title 1">
            <a:extLst>
              <a:ext uri="{FF2B5EF4-FFF2-40B4-BE49-F238E27FC236}">
                <a16:creationId xmlns:a16="http://schemas.microsoft.com/office/drawing/2014/main" id="{FAB726E7-F58E-4AF7-BAAA-6ECDB16A5FCD}"/>
              </a:ext>
            </a:extLst>
          </p:cNvPr>
          <p:cNvSpPr>
            <a:spLocks noGrp="1"/>
          </p:cNvSpPr>
          <p:nvPr>
            <p:ph type="title"/>
          </p:nvPr>
        </p:nvSpPr>
        <p:spPr>
          <a:xfrm>
            <a:off x="5759880" y="438751"/>
            <a:ext cx="6024616" cy="1945555"/>
          </a:xfrm>
        </p:spPr>
        <p:txBody>
          <a:bodyPr/>
          <a:lstStyle/>
          <a:p>
            <a:r>
              <a:rPr lang="en-US" dirty="0"/>
              <a:t>Health savings accounts and Medicare</a:t>
            </a:r>
          </a:p>
        </p:txBody>
      </p:sp>
      <p:sp>
        <p:nvSpPr>
          <p:cNvPr id="6" name="Footer Placeholder 5">
            <a:extLst>
              <a:ext uri="{FF2B5EF4-FFF2-40B4-BE49-F238E27FC236}">
                <a16:creationId xmlns:a16="http://schemas.microsoft.com/office/drawing/2014/main" id="{CD185339-3F95-4071-AA0C-42365BF20878}"/>
              </a:ext>
            </a:extLst>
          </p:cNvPr>
          <p:cNvSpPr>
            <a:spLocks noGrp="1"/>
          </p:cNvSpPr>
          <p:nvPr>
            <p:ph type="ftr" sz="quarter" idx="14"/>
          </p:nvPr>
        </p:nvSpPr>
        <p:spPr>
          <a:xfrm>
            <a:off x="7680960" y="6371423"/>
            <a:ext cx="2350768" cy="365125"/>
          </a:xfrm>
        </p:spPr>
        <p:txBody>
          <a:bodyPr/>
          <a:lstStyle/>
          <a:p>
            <a:endParaRPr lang="en-US" dirty="0"/>
          </a:p>
        </p:txBody>
      </p:sp>
      <p:sp>
        <p:nvSpPr>
          <p:cNvPr id="7" name="Slide Number Placeholder 6">
            <a:extLst>
              <a:ext uri="{FF2B5EF4-FFF2-40B4-BE49-F238E27FC236}">
                <a16:creationId xmlns:a16="http://schemas.microsoft.com/office/drawing/2014/main" id="{46678D6D-6051-4A44-B3AE-DC6BE2215AB7}"/>
              </a:ext>
            </a:extLst>
          </p:cNvPr>
          <p:cNvSpPr>
            <a:spLocks noGrp="1"/>
          </p:cNvSpPr>
          <p:nvPr>
            <p:ph type="sldNum" sz="quarter" idx="12"/>
          </p:nvPr>
        </p:nvSpPr>
        <p:spPr/>
        <p:txBody>
          <a:bodyPr/>
          <a:lstStyle/>
          <a:p>
            <a:fld id="{E313472D-BFB5-4CCD-ACA0-2399B44D45C6}" type="slidenum">
              <a:rPr lang="en-US" smtClean="0"/>
              <a:pPr/>
              <a:t>62</a:t>
            </a:fld>
            <a:endParaRPr lang="en-US" dirty="0"/>
          </a:p>
        </p:txBody>
      </p:sp>
      <p:sp>
        <p:nvSpPr>
          <p:cNvPr id="10" name="Content Placeholder 9">
            <a:extLst>
              <a:ext uri="{FF2B5EF4-FFF2-40B4-BE49-F238E27FC236}">
                <a16:creationId xmlns:a16="http://schemas.microsoft.com/office/drawing/2014/main" id="{2593F67C-B8F4-4311-ADA1-AB7E22D6B1FB}"/>
              </a:ext>
            </a:extLst>
          </p:cNvPr>
          <p:cNvSpPr>
            <a:spLocks noGrp="1"/>
          </p:cNvSpPr>
          <p:nvPr>
            <p:ph idx="15"/>
          </p:nvPr>
        </p:nvSpPr>
        <p:spPr/>
        <p:txBody>
          <a:bodyPr/>
          <a:lstStyle/>
          <a:p>
            <a:pPr marL="0" indent="0">
              <a:buNone/>
            </a:pPr>
            <a:r>
              <a:rPr lang="en-US" dirty="0"/>
              <a:t>Allows an employee set aside dollars on a pre-tax basis for qualified medical expenses</a:t>
            </a:r>
          </a:p>
        </p:txBody>
      </p:sp>
      <p:pic>
        <p:nvPicPr>
          <p:cNvPr id="12" name="Graphic 11" descr="Dollar with solid fill">
            <a:extLst>
              <a:ext uri="{FF2B5EF4-FFF2-40B4-BE49-F238E27FC236}">
                <a16:creationId xmlns:a16="http://schemas.microsoft.com/office/drawing/2014/main" id="{246BEC4A-A56F-42AC-9E10-F2E7EDE118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1936" y="2643516"/>
            <a:ext cx="914400" cy="914400"/>
          </a:xfrm>
          <a:prstGeom prst="rect">
            <a:avLst/>
          </a:prstGeom>
        </p:spPr>
      </p:pic>
      <p:pic>
        <p:nvPicPr>
          <p:cNvPr id="5" name="foley_money_piggy_bank_coin_insert_001">
            <a:hlinkClick r:id="" action="ppaction://media"/>
            <a:extLst>
              <a:ext uri="{FF2B5EF4-FFF2-40B4-BE49-F238E27FC236}">
                <a16:creationId xmlns:a16="http://schemas.microsoft.com/office/drawing/2014/main" id="{DA86755A-064C-4DFD-9A34-152D7ED07B4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967656" y="3314234"/>
            <a:ext cx="487363" cy="487363"/>
          </a:xfrm>
          <a:prstGeom prst="rect">
            <a:avLst/>
          </a:prstGeom>
        </p:spPr>
      </p:pic>
    </p:spTree>
    <p:extLst>
      <p:ext uri="{BB962C8B-B14F-4D97-AF65-F5344CB8AC3E}">
        <p14:creationId xmlns:p14="http://schemas.microsoft.com/office/powerpoint/2010/main" val="342219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9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42" presetClass="path" presetSubtype="0" accel="50000" decel="50000" fill="hold" nodeType="withEffect">
                                  <p:stCondLst>
                                    <p:cond delay="0"/>
                                  </p:stCondLst>
                                  <p:childTnLst>
                                    <p:animMotion origin="layout" path="M -2.70833E-6 -3.33333E-6 L 0.00013 0.13588 " pathEditMode="relative" rAng="0" ptsTypes="AA">
                                      <p:cBhvr>
                                        <p:cTn id="9" dur="1500" fill="hold"/>
                                        <p:tgtEl>
                                          <p:spTgt spid="12"/>
                                        </p:tgtEl>
                                        <p:attrNameLst>
                                          <p:attrName>ppt_x</p:attrName>
                                          <p:attrName>ppt_y</p:attrName>
                                        </p:attrNameLst>
                                      </p:cBhvr>
                                      <p:rCtr x="0" y="6782"/>
                                    </p:animMotion>
                                  </p:childTnLst>
                                </p:cTn>
                              </p:par>
                              <p:par>
                                <p:cTn id="10" presetID="22" presetClass="exit" presetSubtype="4" fill="hold" nodeType="withEffect">
                                  <p:stCondLst>
                                    <p:cond delay="900"/>
                                  </p:stCondLst>
                                  <p:childTnLst>
                                    <p:animEffect transition="out" filter="wipe(down)">
                                      <p:cBhvr>
                                        <p:cTn id="11" dur="400"/>
                                        <p:tgtEl>
                                          <p:spTgt spid="12"/>
                                        </p:tgtEl>
                                      </p:cBhvr>
                                    </p:animEffect>
                                    <p:set>
                                      <p:cBhvr>
                                        <p:cTn id="12" dur="1" fill="hold">
                                          <p:stCondLst>
                                            <p:cond delay="399"/>
                                          </p:stCondLst>
                                        </p:cTn>
                                        <p:tgtEl>
                                          <p:spTgt spid="12"/>
                                        </p:tgtEl>
                                        <p:attrNameLst>
                                          <p:attrName>style.visibility</p:attrName>
                                        </p:attrNameLst>
                                      </p:cBhvr>
                                      <p:to>
                                        <p:strVal val="hidden"/>
                                      </p:to>
                                    </p:set>
                                  </p:childTnLst>
                                </p:cTn>
                              </p:par>
                            </p:childTnLst>
                          </p:cTn>
                        </p:par>
                        <p:par>
                          <p:cTn id="13" fill="hold">
                            <p:stCondLst>
                              <p:cond delay="1500"/>
                            </p:stCondLst>
                            <p:childTnLst>
                              <p:par>
                                <p:cTn id="14" presetID="1" presetClass="mediacall" presetSubtype="0" fill="hold" nodeType="afterEffect">
                                  <p:stCondLst>
                                    <p:cond delay="0"/>
                                  </p:stCondLst>
                                  <p:childTnLst>
                                    <p:cmd type="call" cmd="playFrom(0.0)">
                                      <p:cBhvr>
                                        <p:cTn id="15" dur="3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arketing outline">
            <a:extLst>
              <a:ext uri="{FF2B5EF4-FFF2-40B4-BE49-F238E27FC236}">
                <a16:creationId xmlns:a16="http://schemas.microsoft.com/office/drawing/2014/main" id="{BA6AC157-AA20-49A2-800D-C04F418BCB5B}"/>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5663" y="1514475"/>
            <a:ext cx="3511550" cy="3511550"/>
          </a:xfrm>
        </p:spPr>
      </p:pic>
      <p:sp>
        <p:nvSpPr>
          <p:cNvPr id="3" name="Title 2">
            <a:extLst>
              <a:ext uri="{FF2B5EF4-FFF2-40B4-BE49-F238E27FC236}">
                <a16:creationId xmlns:a16="http://schemas.microsoft.com/office/drawing/2014/main" id="{F80B59DB-0867-4D61-99FF-DA33FC20A0DF}"/>
              </a:ext>
            </a:extLst>
          </p:cNvPr>
          <p:cNvSpPr>
            <a:spLocks noGrp="1"/>
          </p:cNvSpPr>
          <p:nvPr>
            <p:ph type="title"/>
          </p:nvPr>
        </p:nvSpPr>
        <p:spPr>
          <a:xfrm>
            <a:off x="1241998" y="1785665"/>
            <a:ext cx="4864848" cy="1697317"/>
          </a:xfrm>
        </p:spPr>
        <p:txBody>
          <a:bodyPr anchor="b">
            <a:normAutofit/>
          </a:bodyPr>
          <a:lstStyle/>
          <a:p>
            <a:r>
              <a:rPr lang="en-US" sz="4400" dirty="0"/>
              <a:t>Marketing Medicare</a:t>
            </a:r>
          </a:p>
        </p:txBody>
      </p:sp>
      <p:sp>
        <p:nvSpPr>
          <p:cNvPr id="13" name="Text Placeholder 3">
            <a:extLst>
              <a:ext uri="{FF2B5EF4-FFF2-40B4-BE49-F238E27FC236}">
                <a16:creationId xmlns:a16="http://schemas.microsoft.com/office/drawing/2014/main" id="{73ABC467-0C10-47EF-9FCA-53FFFCDF997F}"/>
              </a:ext>
            </a:extLst>
          </p:cNvPr>
          <p:cNvSpPr>
            <a:spLocks noGrp="1"/>
          </p:cNvSpPr>
          <p:nvPr>
            <p:ph type="body" idx="1"/>
          </p:nvPr>
        </p:nvSpPr>
        <p:spPr>
          <a:xfrm>
            <a:off x="1241998" y="3657560"/>
            <a:ext cx="4864847" cy="988793"/>
          </a:xfrm>
        </p:spPr>
        <p:txBody>
          <a:bodyPr>
            <a:normAutofit/>
          </a:bodyPr>
          <a:lstStyle/>
          <a:p>
            <a:r>
              <a:rPr lang="en-US" sz="2000" dirty="0"/>
              <a:t>What to look out for</a:t>
            </a:r>
          </a:p>
        </p:txBody>
      </p:sp>
      <p:sp>
        <p:nvSpPr>
          <p:cNvPr id="15" name="Footer Placeholder 4">
            <a:extLst>
              <a:ext uri="{FF2B5EF4-FFF2-40B4-BE49-F238E27FC236}">
                <a16:creationId xmlns:a16="http://schemas.microsoft.com/office/drawing/2014/main" id="{C4319DB9-4C8E-4679-A322-D45E831D931D}"/>
              </a:ext>
            </a:extLst>
          </p:cNvPr>
          <p:cNvSpPr>
            <a:spLocks noGrp="1"/>
          </p:cNvSpPr>
          <p:nvPr>
            <p:ph type="ftr" sz="quarter" idx="11"/>
          </p:nvPr>
        </p:nvSpPr>
        <p:spPr>
          <a:xfrm>
            <a:off x="2394720" y="6520927"/>
            <a:ext cx="7637008" cy="215622"/>
          </a:xfrm>
        </p:spPr>
        <p:txBody>
          <a:bodyPr/>
          <a:lstStyle/>
          <a:p>
            <a:endParaRPr lang="en-US" sz="800" dirty="0"/>
          </a:p>
        </p:txBody>
      </p:sp>
      <p:sp>
        <p:nvSpPr>
          <p:cNvPr id="6" name="Slide Number Placeholder 5">
            <a:extLst>
              <a:ext uri="{FF2B5EF4-FFF2-40B4-BE49-F238E27FC236}">
                <a16:creationId xmlns:a16="http://schemas.microsoft.com/office/drawing/2014/main" id="{48C329E4-357C-4A99-B4CA-DE45E382D543}"/>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63</a:t>
            </a:fld>
            <a:endParaRPr lang="en-US" dirty="0"/>
          </a:p>
        </p:txBody>
      </p:sp>
    </p:spTree>
    <p:extLst>
      <p:ext uri="{BB962C8B-B14F-4D97-AF65-F5344CB8AC3E}">
        <p14:creationId xmlns:p14="http://schemas.microsoft.com/office/powerpoint/2010/main" val="408220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anim calcmode="lin" valueType="num">
                                      <p:cBhvr>
                                        <p:cTn id="24"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1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11153C-5FC1-4029-99AF-30AA9F077F5E}"/>
              </a:ext>
            </a:extLst>
          </p:cNvPr>
          <p:cNvSpPr>
            <a:spLocks noGrp="1"/>
          </p:cNvSpPr>
          <p:nvPr>
            <p:ph type="body" idx="1"/>
          </p:nvPr>
        </p:nvSpPr>
        <p:spPr/>
        <p:txBody>
          <a:bodyPr/>
          <a:lstStyle/>
          <a:p>
            <a:pPr algn="l"/>
            <a:r>
              <a:rPr lang="en-US" sz="2400" dirty="0"/>
              <a:t>What is not allowed?</a:t>
            </a:r>
          </a:p>
        </p:txBody>
      </p:sp>
      <p:sp>
        <p:nvSpPr>
          <p:cNvPr id="3" name="Content Placeholder 2">
            <a:extLst>
              <a:ext uri="{FF2B5EF4-FFF2-40B4-BE49-F238E27FC236}">
                <a16:creationId xmlns:a16="http://schemas.microsoft.com/office/drawing/2014/main" id="{2F98216A-E41C-4548-96E5-DD111FF50BCF}"/>
              </a:ext>
            </a:extLst>
          </p:cNvPr>
          <p:cNvSpPr>
            <a:spLocks noGrp="1"/>
          </p:cNvSpPr>
          <p:nvPr>
            <p:ph sz="half" idx="2"/>
          </p:nvPr>
        </p:nvSpPr>
        <p:spPr/>
        <p:txBody>
          <a:bodyPr/>
          <a:lstStyle/>
          <a:p>
            <a:r>
              <a:rPr lang="en-US" sz="2000" dirty="0"/>
              <a:t>Door to door solicitation, including leaving leaflets</a:t>
            </a:r>
          </a:p>
          <a:p>
            <a:r>
              <a:rPr lang="en-US" sz="2000" dirty="0"/>
              <a:t>Approach enrollees in areas you are getting health services</a:t>
            </a:r>
          </a:p>
          <a:p>
            <a:r>
              <a:rPr lang="en-US" sz="2000" dirty="0"/>
              <a:t>Phone or text solicitation</a:t>
            </a:r>
          </a:p>
          <a:p>
            <a:r>
              <a:rPr lang="en-US" sz="2000" dirty="0"/>
              <a:t>Being approached in areas like parking lots</a:t>
            </a:r>
          </a:p>
        </p:txBody>
      </p:sp>
      <p:sp>
        <p:nvSpPr>
          <p:cNvPr id="4" name="Text Placeholder 3">
            <a:extLst>
              <a:ext uri="{FF2B5EF4-FFF2-40B4-BE49-F238E27FC236}">
                <a16:creationId xmlns:a16="http://schemas.microsoft.com/office/drawing/2014/main" id="{B6F4DF0F-C983-43F2-860D-0233E38FF2D8}"/>
              </a:ext>
            </a:extLst>
          </p:cNvPr>
          <p:cNvSpPr>
            <a:spLocks noGrp="1"/>
          </p:cNvSpPr>
          <p:nvPr>
            <p:ph type="body" sz="quarter" idx="3"/>
          </p:nvPr>
        </p:nvSpPr>
        <p:spPr/>
        <p:txBody>
          <a:bodyPr/>
          <a:lstStyle/>
          <a:p>
            <a:pPr algn="l"/>
            <a:r>
              <a:rPr lang="en-US" sz="2400" dirty="0"/>
              <a:t>What is not Allowed?</a:t>
            </a:r>
          </a:p>
        </p:txBody>
      </p:sp>
      <p:sp>
        <p:nvSpPr>
          <p:cNvPr id="6" name="Content Placeholder 5">
            <a:extLst>
              <a:ext uri="{FF2B5EF4-FFF2-40B4-BE49-F238E27FC236}">
                <a16:creationId xmlns:a16="http://schemas.microsoft.com/office/drawing/2014/main" id="{E38F623F-4341-4176-A95C-FFF6F54B1E59}"/>
              </a:ext>
            </a:extLst>
          </p:cNvPr>
          <p:cNvSpPr>
            <a:spLocks noGrp="1"/>
          </p:cNvSpPr>
          <p:nvPr>
            <p:ph sz="quarter" idx="4"/>
          </p:nvPr>
        </p:nvSpPr>
        <p:spPr/>
        <p:txBody>
          <a:bodyPr/>
          <a:lstStyle/>
          <a:p>
            <a:r>
              <a:rPr lang="en-US" sz="2000" dirty="0"/>
              <a:t>Threatening you with the loss of benefits if you don’t act immediately</a:t>
            </a:r>
          </a:p>
          <a:p>
            <a:r>
              <a:rPr lang="en-US" sz="2000" dirty="0"/>
              <a:t>Pressure tactics</a:t>
            </a:r>
          </a:p>
          <a:p>
            <a:r>
              <a:rPr lang="en-US" sz="2000" dirty="0"/>
              <a:t>Offers of gifts or money</a:t>
            </a:r>
          </a:p>
        </p:txBody>
      </p:sp>
      <p:sp>
        <p:nvSpPr>
          <p:cNvPr id="8" name="Title 7">
            <a:extLst>
              <a:ext uri="{FF2B5EF4-FFF2-40B4-BE49-F238E27FC236}">
                <a16:creationId xmlns:a16="http://schemas.microsoft.com/office/drawing/2014/main" id="{C64C3B94-796A-4AC3-B743-883EB6237FDA}"/>
              </a:ext>
            </a:extLst>
          </p:cNvPr>
          <p:cNvSpPr>
            <a:spLocks noGrp="1"/>
          </p:cNvSpPr>
          <p:nvPr>
            <p:ph type="title"/>
          </p:nvPr>
        </p:nvSpPr>
        <p:spPr/>
        <p:txBody>
          <a:bodyPr/>
          <a:lstStyle/>
          <a:p>
            <a:r>
              <a:rPr lang="en-US" dirty="0"/>
              <a:t>Marketing Medicare</a:t>
            </a:r>
          </a:p>
        </p:txBody>
      </p:sp>
      <p:sp>
        <p:nvSpPr>
          <p:cNvPr id="9" name="Footer Placeholder 8">
            <a:extLst>
              <a:ext uri="{FF2B5EF4-FFF2-40B4-BE49-F238E27FC236}">
                <a16:creationId xmlns:a16="http://schemas.microsoft.com/office/drawing/2014/main" id="{DB812BE9-BFBA-4E97-9E22-0B5190C1978A}"/>
              </a:ext>
            </a:extLst>
          </p:cNvPr>
          <p:cNvSpPr>
            <a:spLocks noGrp="1"/>
          </p:cNvSpPr>
          <p:nvPr>
            <p:ph type="ftr" sz="quarter" idx="11"/>
          </p:nvPr>
        </p:nvSpPr>
        <p:spPr/>
        <p:txBody>
          <a:bodyPr/>
          <a:lstStyle/>
          <a:p>
            <a:endParaRPr lang="en-US" sz="800" dirty="0"/>
          </a:p>
        </p:txBody>
      </p:sp>
      <p:sp>
        <p:nvSpPr>
          <p:cNvPr id="10" name="Slide Number Placeholder 9">
            <a:extLst>
              <a:ext uri="{FF2B5EF4-FFF2-40B4-BE49-F238E27FC236}">
                <a16:creationId xmlns:a16="http://schemas.microsoft.com/office/drawing/2014/main" id="{3DFEB2DF-FA77-42B4-B0EE-A21015AAE156}"/>
              </a:ext>
            </a:extLst>
          </p:cNvPr>
          <p:cNvSpPr>
            <a:spLocks noGrp="1"/>
          </p:cNvSpPr>
          <p:nvPr>
            <p:ph type="sldNum" sz="quarter" idx="12"/>
          </p:nvPr>
        </p:nvSpPr>
        <p:spPr/>
        <p:txBody>
          <a:bodyPr/>
          <a:lstStyle/>
          <a:p>
            <a:fld id="{E313472D-BFB5-4CCD-ACA0-2399B44D45C6}" type="slidenum">
              <a:rPr lang="en-US" smtClean="0"/>
              <a:pPr/>
              <a:t>64</a:t>
            </a:fld>
            <a:endParaRPr lang="en-US" sz="800" dirty="0"/>
          </a:p>
        </p:txBody>
      </p:sp>
    </p:spTree>
    <p:extLst>
      <p:ext uri="{BB962C8B-B14F-4D97-AF65-F5344CB8AC3E}">
        <p14:creationId xmlns:p14="http://schemas.microsoft.com/office/powerpoint/2010/main" val="289454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p:cTn id="17" dur="500" fill="hold"/>
                                        <p:tgtEl>
                                          <p:spTgt spid="3">
                                            <p:bg/>
                                          </p:spTgt>
                                        </p:tgtEl>
                                        <p:attrNameLst>
                                          <p:attrName>ppt_w</p:attrName>
                                        </p:attrNameLst>
                                      </p:cBhvr>
                                      <p:tavLst>
                                        <p:tav tm="0">
                                          <p:val>
                                            <p:fltVal val="0"/>
                                          </p:val>
                                        </p:tav>
                                        <p:tav tm="100000">
                                          <p:val>
                                            <p:strVal val="#ppt_w"/>
                                          </p:val>
                                        </p:tav>
                                      </p:tavLst>
                                    </p:anim>
                                    <p:anim calcmode="lin" valueType="num">
                                      <p:cBhvr>
                                        <p:cTn id="18" dur="500" fill="hold"/>
                                        <p:tgtEl>
                                          <p:spTgt spid="3">
                                            <p:bg/>
                                          </p:spTgt>
                                        </p:tgtEl>
                                        <p:attrNameLst>
                                          <p:attrName>ppt_h</p:attrName>
                                        </p:attrNameLst>
                                      </p:cBhvr>
                                      <p:tavLst>
                                        <p:tav tm="0">
                                          <p:val>
                                            <p:fltVal val="0"/>
                                          </p:val>
                                        </p:tav>
                                        <p:tav tm="100000">
                                          <p:val>
                                            <p:strVal val="#ppt_h"/>
                                          </p:val>
                                        </p:tav>
                                      </p:tavLst>
                                    </p:anim>
                                    <p:animEffect transition="in" filter="fade">
                                      <p:cBhvr>
                                        <p:cTn id="19" dur="500"/>
                                        <p:tgtEl>
                                          <p:spTgt spid="3">
                                            <p:bg/>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3">
                                            <p:txEl>
                                              <p:pRg st="1" end="1"/>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
                                            <p:bg/>
                                          </p:spTgt>
                                        </p:tgtEl>
                                        <p:attrNameLst>
                                          <p:attrName>style.visibility</p:attrName>
                                        </p:attrNameLst>
                                      </p:cBhvr>
                                      <p:to>
                                        <p:strVal val="visible"/>
                                      </p:to>
                                    </p:set>
                                    <p:anim calcmode="lin" valueType="num">
                                      <p:cBhvr>
                                        <p:cTn id="46" dur="500" fill="hold"/>
                                        <p:tgtEl>
                                          <p:spTgt spid="4">
                                            <p:bg/>
                                          </p:spTgt>
                                        </p:tgtEl>
                                        <p:attrNameLst>
                                          <p:attrName>ppt_w</p:attrName>
                                        </p:attrNameLst>
                                      </p:cBhvr>
                                      <p:tavLst>
                                        <p:tav tm="0">
                                          <p:val>
                                            <p:fltVal val="0"/>
                                          </p:val>
                                        </p:tav>
                                        <p:tav tm="100000">
                                          <p:val>
                                            <p:strVal val="#ppt_w"/>
                                          </p:val>
                                        </p:tav>
                                      </p:tavLst>
                                    </p:anim>
                                    <p:anim calcmode="lin" valueType="num">
                                      <p:cBhvr>
                                        <p:cTn id="47" dur="500" fill="hold"/>
                                        <p:tgtEl>
                                          <p:spTgt spid="4">
                                            <p:bg/>
                                          </p:spTgt>
                                        </p:tgtEl>
                                        <p:attrNameLst>
                                          <p:attrName>ppt_h</p:attrName>
                                        </p:attrNameLst>
                                      </p:cBhvr>
                                      <p:tavLst>
                                        <p:tav tm="0">
                                          <p:val>
                                            <p:fltVal val="0"/>
                                          </p:val>
                                        </p:tav>
                                        <p:tav tm="100000">
                                          <p:val>
                                            <p:strVal val="#ppt_h"/>
                                          </p:val>
                                        </p:tav>
                                      </p:tavLst>
                                    </p:anim>
                                    <p:animEffect transition="in" filter="fade">
                                      <p:cBhvr>
                                        <p:cTn id="48" dur="500"/>
                                        <p:tgtEl>
                                          <p:spTgt spid="4">
                                            <p:bg/>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 calcmode="lin" valueType="num">
                                      <p:cBhvr>
                                        <p:cTn id="5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4">
                                            <p:txEl>
                                              <p:pRg st="0" end="0"/>
                                            </p:tx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6">
                                            <p:bg/>
                                          </p:spTgt>
                                        </p:tgtEl>
                                        <p:attrNameLst>
                                          <p:attrName>style.visibility</p:attrName>
                                        </p:attrNameLst>
                                      </p:cBhvr>
                                      <p:to>
                                        <p:strVal val="visible"/>
                                      </p:to>
                                    </p:set>
                                    <p:anim calcmode="lin" valueType="num">
                                      <p:cBhvr>
                                        <p:cTn id="56" dur="500" fill="hold"/>
                                        <p:tgtEl>
                                          <p:spTgt spid="6">
                                            <p:bg/>
                                          </p:spTgt>
                                        </p:tgtEl>
                                        <p:attrNameLst>
                                          <p:attrName>ppt_w</p:attrName>
                                        </p:attrNameLst>
                                      </p:cBhvr>
                                      <p:tavLst>
                                        <p:tav tm="0">
                                          <p:val>
                                            <p:fltVal val="0"/>
                                          </p:val>
                                        </p:tav>
                                        <p:tav tm="100000">
                                          <p:val>
                                            <p:strVal val="#ppt_w"/>
                                          </p:val>
                                        </p:tav>
                                      </p:tavLst>
                                    </p:anim>
                                    <p:anim calcmode="lin" valueType="num">
                                      <p:cBhvr>
                                        <p:cTn id="57" dur="500" fill="hold"/>
                                        <p:tgtEl>
                                          <p:spTgt spid="6">
                                            <p:bg/>
                                          </p:spTgt>
                                        </p:tgtEl>
                                        <p:attrNameLst>
                                          <p:attrName>ppt_h</p:attrName>
                                        </p:attrNameLst>
                                      </p:cBhvr>
                                      <p:tavLst>
                                        <p:tav tm="0">
                                          <p:val>
                                            <p:fltVal val="0"/>
                                          </p:val>
                                        </p:tav>
                                        <p:tav tm="100000">
                                          <p:val>
                                            <p:strVal val="#ppt_h"/>
                                          </p:val>
                                        </p:tav>
                                      </p:tavLst>
                                    </p:anim>
                                    <p:animEffect transition="in" filter="fade">
                                      <p:cBhvr>
                                        <p:cTn id="58" dur="500"/>
                                        <p:tgtEl>
                                          <p:spTgt spid="6">
                                            <p:bg/>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p:cTn id="6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txEl>
                                              <p:pRg st="1" end="1"/>
                                            </p:txEl>
                                          </p:spTgt>
                                        </p:tgtEl>
                                        <p:attrNameLst>
                                          <p:attrName>style.visibility</p:attrName>
                                        </p:attrNameLst>
                                      </p:cBhvr>
                                      <p:to>
                                        <p:strVal val="visible"/>
                                      </p:to>
                                    </p:set>
                                    <p:anim calcmode="lin" valueType="num">
                                      <p:cBhvr>
                                        <p:cTn id="6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9"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70" dur="500"/>
                                        <p:tgtEl>
                                          <p:spTgt spid="6">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6">
                                            <p:txEl>
                                              <p:pRg st="2" end="2"/>
                                            </p:txEl>
                                          </p:spTgt>
                                        </p:tgtEl>
                                        <p:attrNameLst>
                                          <p:attrName>style.visibility</p:attrName>
                                        </p:attrNameLst>
                                      </p:cBhvr>
                                      <p:to>
                                        <p:strVal val="visible"/>
                                      </p:to>
                                    </p:set>
                                    <p:anim calcmode="lin" valueType="num">
                                      <p:cBhvr>
                                        <p:cTn id="7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7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build="p" animBg="1"/>
      <p:bldP spid="4" grpId="0" uiExpand="1" build="p" animBg="1"/>
      <p:bldP spid="6"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6C9AF-601E-8741-310A-FEB8D040D791}"/>
              </a:ext>
            </a:extLst>
          </p:cNvPr>
          <p:cNvSpPr>
            <a:spLocks noGrp="1"/>
          </p:cNvSpPr>
          <p:nvPr>
            <p:ph type="body" idx="1"/>
          </p:nvPr>
        </p:nvSpPr>
        <p:spPr/>
        <p:txBody>
          <a:bodyPr/>
          <a:lstStyle/>
          <a:p>
            <a:pPr algn="ctr"/>
            <a:r>
              <a:rPr lang="en-US" sz="2400" dirty="0"/>
              <a:t>Red Flags</a:t>
            </a:r>
          </a:p>
        </p:txBody>
      </p:sp>
      <p:sp>
        <p:nvSpPr>
          <p:cNvPr id="3" name="Content Placeholder 2">
            <a:extLst>
              <a:ext uri="{FF2B5EF4-FFF2-40B4-BE49-F238E27FC236}">
                <a16:creationId xmlns:a16="http://schemas.microsoft.com/office/drawing/2014/main" id="{2959D545-F8F8-A931-FE5A-3BA381E5BD38}"/>
              </a:ext>
            </a:extLst>
          </p:cNvPr>
          <p:cNvSpPr>
            <a:spLocks noGrp="1"/>
          </p:cNvSpPr>
          <p:nvPr>
            <p:ph sz="half" idx="2"/>
          </p:nvPr>
        </p:nvSpPr>
        <p:spPr/>
        <p:txBody>
          <a:bodyPr/>
          <a:lstStyle/>
          <a:p>
            <a:r>
              <a:rPr lang="en-US" dirty="0"/>
              <a:t>Someone arriving unannounced at your door</a:t>
            </a:r>
          </a:p>
          <a:p>
            <a:r>
              <a:rPr lang="en-US" dirty="0"/>
              <a:t>Someone asking for your Medicare Number, SS# or DOB to quote a plan or tell you about plan benefits</a:t>
            </a:r>
          </a:p>
          <a:p>
            <a:r>
              <a:rPr lang="en-US" dirty="0"/>
              <a:t>Online ads or calls offering “extra benefits” to seniors</a:t>
            </a:r>
          </a:p>
          <a:p>
            <a:r>
              <a:rPr lang="en-US" dirty="0"/>
              <a:t>High pressure tactics “buy now or lose benefits”</a:t>
            </a:r>
          </a:p>
          <a:p>
            <a:r>
              <a:rPr lang="en-US" dirty="0"/>
              <a:t>Anyone saying they are from Medicare</a:t>
            </a:r>
          </a:p>
          <a:p>
            <a:endParaRPr lang="en-US" dirty="0"/>
          </a:p>
        </p:txBody>
      </p:sp>
      <p:sp>
        <p:nvSpPr>
          <p:cNvPr id="4" name="Text Placeholder 3">
            <a:extLst>
              <a:ext uri="{FF2B5EF4-FFF2-40B4-BE49-F238E27FC236}">
                <a16:creationId xmlns:a16="http://schemas.microsoft.com/office/drawing/2014/main" id="{6C84A9AF-2037-7ADF-6C3A-F181F8C0602C}"/>
              </a:ext>
            </a:extLst>
          </p:cNvPr>
          <p:cNvSpPr>
            <a:spLocks noGrp="1"/>
          </p:cNvSpPr>
          <p:nvPr>
            <p:ph type="body" sz="quarter" idx="3"/>
          </p:nvPr>
        </p:nvSpPr>
        <p:spPr/>
        <p:txBody>
          <a:bodyPr/>
          <a:lstStyle/>
          <a:p>
            <a:pPr algn="ctr">
              <a:lnSpc>
                <a:spcPct val="250000"/>
              </a:lnSpc>
            </a:pPr>
            <a:r>
              <a:rPr lang="en-US" sz="2800" dirty="0"/>
              <a:t>What is allowed?</a:t>
            </a:r>
          </a:p>
          <a:p>
            <a:endParaRPr lang="en-US" dirty="0"/>
          </a:p>
        </p:txBody>
      </p:sp>
      <p:sp>
        <p:nvSpPr>
          <p:cNvPr id="6" name="Content Placeholder 5">
            <a:extLst>
              <a:ext uri="{FF2B5EF4-FFF2-40B4-BE49-F238E27FC236}">
                <a16:creationId xmlns:a16="http://schemas.microsoft.com/office/drawing/2014/main" id="{F4CE2DAB-6EFA-3867-72F7-C2FA6F7D31D1}"/>
              </a:ext>
            </a:extLst>
          </p:cNvPr>
          <p:cNvSpPr>
            <a:spLocks noGrp="1"/>
          </p:cNvSpPr>
          <p:nvPr>
            <p:ph sz="quarter" idx="4"/>
          </p:nvPr>
        </p:nvSpPr>
        <p:spPr/>
        <p:txBody>
          <a:bodyPr/>
          <a:lstStyle/>
          <a:p>
            <a:r>
              <a:rPr lang="en-US" dirty="0"/>
              <a:t>Contacting a current client of an agency (if not in process of disenrolling from a plan)</a:t>
            </a:r>
          </a:p>
          <a:p>
            <a:r>
              <a:rPr lang="en-US" dirty="0"/>
              <a:t>Sending plan information through the mail</a:t>
            </a:r>
          </a:p>
          <a:p>
            <a:r>
              <a:rPr lang="en-US" dirty="0"/>
              <a:t>Unsolicited emails if the email contains a way to opt out of future emails</a:t>
            </a:r>
          </a:p>
          <a:p>
            <a:r>
              <a:rPr lang="en-US" dirty="0"/>
              <a:t>Contacting current enrollees of a plan</a:t>
            </a:r>
          </a:p>
          <a:p>
            <a:endParaRPr lang="en-US" dirty="0"/>
          </a:p>
        </p:txBody>
      </p:sp>
      <p:sp>
        <p:nvSpPr>
          <p:cNvPr id="8" name="Title 7">
            <a:extLst>
              <a:ext uri="{FF2B5EF4-FFF2-40B4-BE49-F238E27FC236}">
                <a16:creationId xmlns:a16="http://schemas.microsoft.com/office/drawing/2014/main" id="{28F6645A-521F-3FE1-E710-2B1E84188FC5}"/>
              </a:ext>
            </a:extLst>
          </p:cNvPr>
          <p:cNvSpPr>
            <a:spLocks noGrp="1"/>
          </p:cNvSpPr>
          <p:nvPr>
            <p:ph type="title"/>
          </p:nvPr>
        </p:nvSpPr>
        <p:spPr/>
        <p:txBody>
          <a:bodyPr/>
          <a:lstStyle/>
          <a:p>
            <a:r>
              <a:rPr lang="en-US" dirty="0"/>
              <a:t>Marketing Medicare</a:t>
            </a:r>
          </a:p>
        </p:txBody>
      </p:sp>
      <p:sp>
        <p:nvSpPr>
          <p:cNvPr id="9" name="Footer Placeholder 8">
            <a:extLst>
              <a:ext uri="{FF2B5EF4-FFF2-40B4-BE49-F238E27FC236}">
                <a16:creationId xmlns:a16="http://schemas.microsoft.com/office/drawing/2014/main" id="{C97FFA62-035B-4447-8DF3-3F30EBE51110}"/>
              </a:ext>
            </a:extLst>
          </p:cNvPr>
          <p:cNvSpPr>
            <a:spLocks noGrp="1"/>
          </p:cNvSpPr>
          <p:nvPr>
            <p:ph type="ftr" sz="quarter" idx="11"/>
          </p:nvPr>
        </p:nvSpPr>
        <p:spPr/>
        <p:txBody>
          <a:bodyPr/>
          <a:lstStyle/>
          <a:p>
            <a:endParaRPr lang="en-US" sz="800" dirty="0"/>
          </a:p>
        </p:txBody>
      </p:sp>
      <p:sp>
        <p:nvSpPr>
          <p:cNvPr id="10" name="Slide Number Placeholder 9">
            <a:extLst>
              <a:ext uri="{FF2B5EF4-FFF2-40B4-BE49-F238E27FC236}">
                <a16:creationId xmlns:a16="http://schemas.microsoft.com/office/drawing/2014/main" id="{04C1944D-E6B0-47CD-39F1-479E75FFE985}"/>
              </a:ext>
            </a:extLst>
          </p:cNvPr>
          <p:cNvSpPr>
            <a:spLocks noGrp="1"/>
          </p:cNvSpPr>
          <p:nvPr>
            <p:ph type="sldNum" sz="quarter" idx="12"/>
          </p:nvPr>
        </p:nvSpPr>
        <p:spPr/>
        <p:txBody>
          <a:bodyPr/>
          <a:lstStyle/>
          <a:p>
            <a:fld id="{E313472D-BFB5-4CCD-ACA0-2399B44D45C6}" type="slidenum">
              <a:rPr lang="en-US" smtClean="0"/>
              <a:pPr/>
              <a:t>65</a:t>
            </a:fld>
            <a:endParaRPr lang="en-US" sz="800" dirty="0"/>
          </a:p>
        </p:txBody>
      </p:sp>
    </p:spTree>
    <p:extLst>
      <p:ext uri="{BB962C8B-B14F-4D97-AF65-F5344CB8AC3E}">
        <p14:creationId xmlns:p14="http://schemas.microsoft.com/office/powerpoint/2010/main" val="3075510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7853EA3-53D3-6997-09CC-C0F10FC5AD20}"/>
              </a:ext>
            </a:extLst>
          </p:cNvPr>
          <p:cNvSpPr>
            <a:spLocks noGrp="1"/>
          </p:cNvSpPr>
          <p:nvPr>
            <p:ph type="body" idx="1"/>
          </p:nvPr>
        </p:nvSpPr>
        <p:spPr/>
        <p:txBody>
          <a:bodyPr/>
          <a:lstStyle/>
          <a:p>
            <a:r>
              <a:rPr lang="en-US" sz="2400" dirty="0"/>
              <a:t>Handling Marketing Contacts</a:t>
            </a:r>
          </a:p>
        </p:txBody>
      </p:sp>
      <p:sp>
        <p:nvSpPr>
          <p:cNvPr id="13" name="Content Placeholder 12">
            <a:extLst>
              <a:ext uri="{FF2B5EF4-FFF2-40B4-BE49-F238E27FC236}">
                <a16:creationId xmlns:a16="http://schemas.microsoft.com/office/drawing/2014/main" id="{46AF292C-529F-7B0B-B0C2-628DDEA9FE6D}"/>
              </a:ext>
            </a:extLst>
          </p:cNvPr>
          <p:cNvSpPr>
            <a:spLocks noGrp="1"/>
          </p:cNvSpPr>
          <p:nvPr>
            <p:ph sz="half" idx="2"/>
          </p:nvPr>
        </p:nvSpPr>
        <p:spPr/>
        <p:txBody>
          <a:bodyPr/>
          <a:lstStyle/>
          <a:p>
            <a:r>
              <a:rPr lang="en-US" sz="2000" dirty="0"/>
              <a:t>Do not answer the call</a:t>
            </a:r>
          </a:p>
          <a:p>
            <a:r>
              <a:rPr lang="en-US" sz="2000" dirty="0"/>
              <a:t>Attempt to get carrier name, NPN, contact information</a:t>
            </a:r>
          </a:p>
          <a:p>
            <a:r>
              <a:rPr lang="en-US" sz="2000" dirty="0"/>
              <a:t>File a complaint with the Senior Medicare Patrol at </a:t>
            </a:r>
            <a:r>
              <a:rPr lang="en-US" sz="2400" b="1" dirty="0"/>
              <a:t>866-642-4767</a:t>
            </a:r>
          </a:p>
          <a:p>
            <a:r>
              <a:rPr lang="en-US" sz="2000" dirty="0"/>
              <a:t>File a complaint with the insurance carrier</a:t>
            </a:r>
          </a:p>
          <a:p>
            <a:endParaRPr lang="en-US" dirty="0"/>
          </a:p>
        </p:txBody>
      </p:sp>
      <p:sp>
        <p:nvSpPr>
          <p:cNvPr id="14" name="Text Placeholder 13">
            <a:extLst>
              <a:ext uri="{FF2B5EF4-FFF2-40B4-BE49-F238E27FC236}">
                <a16:creationId xmlns:a16="http://schemas.microsoft.com/office/drawing/2014/main" id="{B0BAAD82-3359-0E47-9193-6C3F34C270A1}"/>
              </a:ext>
            </a:extLst>
          </p:cNvPr>
          <p:cNvSpPr>
            <a:spLocks noGrp="1"/>
          </p:cNvSpPr>
          <p:nvPr>
            <p:ph type="body" sz="quarter" idx="3"/>
          </p:nvPr>
        </p:nvSpPr>
        <p:spPr/>
        <p:txBody>
          <a:bodyPr/>
          <a:lstStyle/>
          <a:p>
            <a:r>
              <a:rPr lang="en-US" sz="2400" dirty="0"/>
              <a:t>Be Careful on the Web</a:t>
            </a:r>
          </a:p>
        </p:txBody>
      </p:sp>
      <p:sp>
        <p:nvSpPr>
          <p:cNvPr id="15" name="Content Placeholder 14">
            <a:extLst>
              <a:ext uri="{FF2B5EF4-FFF2-40B4-BE49-F238E27FC236}">
                <a16:creationId xmlns:a16="http://schemas.microsoft.com/office/drawing/2014/main" id="{0A46BF55-799C-7370-19C4-FA06F2500061}"/>
              </a:ext>
            </a:extLst>
          </p:cNvPr>
          <p:cNvSpPr>
            <a:spLocks noGrp="1"/>
          </p:cNvSpPr>
          <p:nvPr>
            <p:ph sz="quarter" idx="4"/>
          </p:nvPr>
        </p:nvSpPr>
        <p:spPr/>
        <p:txBody>
          <a:bodyPr/>
          <a:lstStyle/>
          <a:p>
            <a:r>
              <a:rPr lang="en-US" dirty="0"/>
              <a:t>Use caution on websites that are targeted at seniors and ask for names and email addresses – they often contain permissions to contact language buried in the fine print</a:t>
            </a:r>
          </a:p>
          <a:p>
            <a:endParaRPr lang="en-US" dirty="0"/>
          </a:p>
        </p:txBody>
      </p:sp>
      <p:sp>
        <p:nvSpPr>
          <p:cNvPr id="11" name="Title 10">
            <a:extLst>
              <a:ext uri="{FF2B5EF4-FFF2-40B4-BE49-F238E27FC236}">
                <a16:creationId xmlns:a16="http://schemas.microsoft.com/office/drawing/2014/main" id="{18E3D379-A32F-F21D-992D-29E8A4030900}"/>
              </a:ext>
            </a:extLst>
          </p:cNvPr>
          <p:cNvSpPr>
            <a:spLocks noGrp="1"/>
          </p:cNvSpPr>
          <p:nvPr>
            <p:ph type="title"/>
          </p:nvPr>
        </p:nvSpPr>
        <p:spPr/>
        <p:txBody>
          <a:bodyPr/>
          <a:lstStyle/>
          <a:p>
            <a:r>
              <a:rPr lang="en-US" dirty="0"/>
              <a:t>Tips</a:t>
            </a:r>
          </a:p>
        </p:txBody>
      </p:sp>
      <p:sp>
        <p:nvSpPr>
          <p:cNvPr id="9" name="Footer Placeholder 8">
            <a:extLst>
              <a:ext uri="{FF2B5EF4-FFF2-40B4-BE49-F238E27FC236}">
                <a16:creationId xmlns:a16="http://schemas.microsoft.com/office/drawing/2014/main" id="{E5D31615-BC21-239F-1C04-422CDCBC1507}"/>
              </a:ext>
            </a:extLst>
          </p:cNvPr>
          <p:cNvSpPr>
            <a:spLocks noGrp="1"/>
          </p:cNvSpPr>
          <p:nvPr>
            <p:ph type="ftr" sz="quarter" idx="11"/>
          </p:nvPr>
        </p:nvSpPr>
        <p:spPr/>
        <p:txBody>
          <a:bodyPr/>
          <a:lstStyle/>
          <a:p>
            <a:endParaRPr lang="en-US" sz="800" dirty="0"/>
          </a:p>
        </p:txBody>
      </p:sp>
      <p:sp>
        <p:nvSpPr>
          <p:cNvPr id="10" name="Slide Number Placeholder 9">
            <a:extLst>
              <a:ext uri="{FF2B5EF4-FFF2-40B4-BE49-F238E27FC236}">
                <a16:creationId xmlns:a16="http://schemas.microsoft.com/office/drawing/2014/main" id="{94588045-C287-E5F6-B041-23F1172AEF6C}"/>
              </a:ext>
            </a:extLst>
          </p:cNvPr>
          <p:cNvSpPr>
            <a:spLocks noGrp="1"/>
          </p:cNvSpPr>
          <p:nvPr>
            <p:ph type="sldNum" sz="quarter" idx="12"/>
          </p:nvPr>
        </p:nvSpPr>
        <p:spPr/>
        <p:txBody>
          <a:bodyPr/>
          <a:lstStyle/>
          <a:p>
            <a:fld id="{E313472D-BFB5-4CCD-ACA0-2399B44D45C6}" type="slidenum">
              <a:rPr lang="en-US" smtClean="0"/>
              <a:pPr/>
              <a:t>66</a:t>
            </a:fld>
            <a:endParaRPr lang="en-US" sz="800" dirty="0"/>
          </a:p>
        </p:txBody>
      </p:sp>
    </p:spTree>
    <p:extLst>
      <p:ext uri="{BB962C8B-B14F-4D97-AF65-F5344CB8AC3E}">
        <p14:creationId xmlns:p14="http://schemas.microsoft.com/office/powerpoint/2010/main" val="146650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laybook outline">
            <a:extLst>
              <a:ext uri="{FF2B5EF4-FFF2-40B4-BE49-F238E27FC236}">
                <a16:creationId xmlns:a16="http://schemas.microsoft.com/office/drawing/2014/main" id="{F6D04E36-3D24-4488-893F-3A31FADB2CD3}"/>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84759" y="1197962"/>
            <a:ext cx="4364539" cy="4364539"/>
          </a:xfrm>
        </p:spPr>
      </p:pic>
      <p:sp>
        <p:nvSpPr>
          <p:cNvPr id="3" name="Title 2">
            <a:extLst>
              <a:ext uri="{FF2B5EF4-FFF2-40B4-BE49-F238E27FC236}">
                <a16:creationId xmlns:a16="http://schemas.microsoft.com/office/drawing/2014/main" id="{87C19121-1EF3-42A5-BD0B-1E7E01FE27B8}"/>
              </a:ext>
            </a:extLst>
          </p:cNvPr>
          <p:cNvSpPr>
            <a:spLocks noGrp="1"/>
          </p:cNvSpPr>
          <p:nvPr>
            <p:ph type="title"/>
          </p:nvPr>
        </p:nvSpPr>
        <p:spPr>
          <a:xfrm>
            <a:off x="1241998" y="1785665"/>
            <a:ext cx="4864848" cy="1697317"/>
          </a:xfrm>
        </p:spPr>
        <p:txBody>
          <a:bodyPr anchor="b">
            <a:normAutofit/>
          </a:bodyPr>
          <a:lstStyle/>
          <a:p>
            <a:r>
              <a:rPr lang="en-US" dirty="0">
                <a:latin typeface="Avenir Next LT Pro Demi" panose="020B0704020202020204" pitchFamily="34" charset="0"/>
              </a:rPr>
              <a:t>Next steps</a:t>
            </a:r>
          </a:p>
        </p:txBody>
      </p:sp>
      <p:sp>
        <p:nvSpPr>
          <p:cNvPr id="13" name="Text Placeholder 3">
            <a:extLst>
              <a:ext uri="{FF2B5EF4-FFF2-40B4-BE49-F238E27FC236}">
                <a16:creationId xmlns:a16="http://schemas.microsoft.com/office/drawing/2014/main" id="{A9665BC3-4AA7-458E-8BC8-A91A82E03919}"/>
              </a:ext>
            </a:extLst>
          </p:cNvPr>
          <p:cNvSpPr>
            <a:spLocks noGrp="1"/>
          </p:cNvSpPr>
          <p:nvPr>
            <p:ph type="body" idx="1"/>
          </p:nvPr>
        </p:nvSpPr>
        <p:spPr>
          <a:xfrm>
            <a:off x="1241998" y="3657560"/>
            <a:ext cx="4864847" cy="988793"/>
          </a:xfrm>
        </p:spPr>
        <p:txBody>
          <a:bodyPr>
            <a:normAutofit/>
          </a:bodyPr>
          <a:lstStyle/>
          <a:p>
            <a:r>
              <a:rPr lang="en-US" sz="2000" dirty="0">
                <a:latin typeface="Avenir Next LT Pro" panose="020B0504020202020204" pitchFamily="34" charset="0"/>
              </a:rPr>
              <a:t>How can we help?</a:t>
            </a:r>
          </a:p>
        </p:txBody>
      </p:sp>
      <p:sp>
        <p:nvSpPr>
          <p:cNvPr id="15" name="Footer Placeholder 4">
            <a:extLst>
              <a:ext uri="{FF2B5EF4-FFF2-40B4-BE49-F238E27FC236}">
                <a16:creationId xmlns:a16="http://schemas.microsoft.com/office/drawing/2014/main" id="{C5128F0C-9D06-4B2C-AF18-BCB2849F10B1}"/>
              </a:ext>
            </a:extLst>
          </p:cNvPr>
          <p:cNvSpPr>
            <a:spLocks noGrp="1"/>
          </p:cNvSpPr>
          <p:nvPr>
            <p:ph type="ftr" sz="quarter" idx="11"/>
          </p:nvPr>
        </p:nvSpPr>
        <p:spPr>
          <a:xfrm>
            <a:off x="2394720" y="6520927"/>
            <a:ext cx="7637008" cy="215622"/>
          </a:xfrm>
        </p:spPr>
        <p:txBody>
          <a:bodyPr/>
          <a:lstStyle/>
          <a:p>
            <a:endParaRPr lang="en-US" sz="800"/>
          </a:p>
        </p:txBody>
      </p:sp>
      <p:sp>
        <p:nvSpPr>
          <p:cNvPr id="6" name="Slide Number Placeholder 5">
            <a:extLst>
              <a:ext uri="{FF2B5EF4-FFF2-40B4-BE49-F238E27FC236}">
                <a16:creationId xmlns:a16="http://schemas.microsoft.com/office/drawing/2014/main" id="{357606B7-490E-4511-AFC1-F0EEF8D664B5}"/>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67</a:t>
            </a:fld>
            <a:endParaRPr lang="en-US"/>
          </a:p>
        </p:txBody>
      </p:sp>
      <p:sp>
        <p:nvSpPr>
          <p:cNvPr id="2" name="TextBox 1">
            <a:extLst>
              <a:ext uri="{FF2B5EF4-FFF2-40B4-BE49-F238E27FC236}">
                <a16:creationId xmlns:a16="http://schemas.microsoft.com/office/drawing/2014/main" id="{1EC962EA-F220-345D-E895-9A79EFB62A00}"/>
              </a:ext>
            </a:extLst>
          </p:cNvPr>
          <p:cNvSpPr txBox="1"/>
          <p:nvPr/>
        </p:nvSpPr>
        <p:spPr>
          <a:xfrm>
            <a:off x="1968756" y="5281268"/>
            <a:ext cx="2747868" cy="523220"/>
          </a:xfrm>
          <a:prstGeom prst="rect">
            <a:avLst/>
          </a:prstGeom>
          <a:noFill/>
        </p:spPr>
        <p:txBody>
          <a:bodyPr wrap="none" rtlCol="0">
            <a:spAutoFit/>
          </a:bodyPr>
          <a:lstStyle/>
          <a:p>
            <a:r>
              <a:rPr lang="en-US" sz="2800" dirty="0">
                <a:solidFill>
                  <a:schemeClr val="bg1"/>
                </a:solidFill>
                <a:latin typeface="Avenir Next LT Pro" panose="020B0504020202020204" pitchFamily="34" charset="0"/>
              </a:rPr>
              <a:t>&lt;Agent Name&gt;</a:t>
            </a:r>
          </a:p>
        </p:txBody>
      </p:sp>
      <p:pic>
        <p:nvPicPr>
          <p:cNvPr id="5" name="Graphic 4" descr="Mouse outline">
            <a:extLst>
              <a:ext uri="{FF2B5EF4-FFF2-40B4-BE49-F238E27FC236}">
                <a16:creationId xmlns:a16="http://schemas.microsoft.com/office/drawing/2014/main" id="{82A79860-6514-FCC3-6AA4-52D60DB241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4356" y="5085678"/>
            <a:ext cx="914400" cy="914400"/>
          </a:xfrm>
          <a:prstGeom prst="rect">
            <a:avLst/>
          </a:prstGeom>
        </p:spPr>
      </p:pic>
      <p:pic>
        <p:nvPicPr>
          <p:cNvPr id="9" name="Graphic 8" descr="Email outline">
            <a:extLst>
              <a:ext uri="{FF2B5EF4-FFF2-40B4-BE49-F238E27FC236}">
                <a16:creationId xmlns:a16="http://schemas.microsoft.com/office/drawing/2014/main" id="{7A3B5608-8373-7ACE-60FC-E8F8E01F9B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0382" y="5085678"/>
            <a:ext cx="914400" cy="914400"/>
          </a:xfrm>
          <a:prstGeom prst="rect">
            <a:avLst/>
          </a:prstGeom>
        </p:spPr>
      </p:pic>
      <p:sp>
        <p:nvSpPr>
          <p:cNvPr id="10" name="TextBox 9">
            <a:extLst>
              <a:ext uri="{FF2B5EF4-FFF2-40B4-BE49-F238E27FC236}">
                <a16:creationId xmlns:a16="http://schemas.microsoft.com/office/drawing/2014/main" id="{61B72904-3ADA-0CE2-D61D-93BADE68949C}"/>
              </a:ext>
            </a:extLst>
          </p:cNvPr>
          <p:cNvSpPr txBox="1"/>
          <p:nvPr/>
        </p:nvSpPr>
        <p:spPr>
          <a:xfrm>
            <a:off x="7410635" y="5281268"/>
            <a:ext cx="2661306" cy="523220"/>
          </a:xfrm>
          <a:prstGeom prst="rect">
            <a:avLst/>
          </a:prstGeom>
          <a:noFill/>
        </p:spPr>
        <p:txBody>
          <a:bodyPr wrap="none" rtlCol="0">
            <a:spAutoFit/>
          </a:bodyPr>
          <a:lstStyle/>
          <a:p>
            <a:r>
              <a:rPr lang="en-US" sz="2800" dirty="0">
                <a:solidFill>
                  <a:schemeClr val="bg1"/>
                </a:solidFill>
                <a:latin typeface="Avenir Next LT Pro" panose="020B0504020202020204" pitchFamily="34" charset="0"/>
              </a:rPr>
              <a:t>&lt;Agent Email&gt;</a:t>
            </a:r>
          </a:p>
        </p:txBody>
      </p:sp>
    </p:spTree>
    <p:extLst>
      <p:ext uri="{BB962C8B-B14F-4D97-AF65-F5344CB8AC3E}">
        <p14:creationId xmlns:p14="http://schemas.microsoft.com/office/powerpoint/2010/main" val="134181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anim calcmode="lin" valueType="num">
                                      <p:cBhvr>
                                        <p:cTn id="24"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1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uild="p"/>
      <p:bldP spid="2"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1">
            <a:extLst>
              <a:ext uri="{FF2B5EF4-FFF2-40B4-BE49-F238E27FC236}">
                <a16:creationId xmlns:a16="http://schemas.microsoft.com/office/drawing/2014/main" id="{88A9C8F8-3D1C-CFE0-5CFE-31BEB8292A0B}"/>
              </a:ext>
            </a:extLst>
          </p:cNvPr>
          <p:cNvSpPr>
            <a:spLocks noGrp="1"/>
          </p:cNvSpPr>
          <p:nvPr>
            <p:ph sz="quarter" idx="14"/>
          </p:nvPr>
        </p:nvSpPr>
        <p:spPr>
          <a:xfrm>
            <a:off x="7205663" y="1349375"/>
            <a:ext cx="3511550" cy="3841750"/>
          </a:xfrm>
        </p:spPr>
        <p:txBody>
          <a:bodyPr/>
          <a:lstStyle/>
          <a:p>
            <a:endParaRPr lang="en-US"/>
          </a:p>
        </p:txBody>
      </p:sp>
      <p:sp>
        <p:nvSpPr>
          <p:cNvPr id="14" name="Title 13">
            <a:extLst>
              <a:ext uri="{FF2B5EF4-FFF2-40B4-BE49-F238E27FC236}">
                <a16:creationId xmlns:a16="http://schemas.microsoft.com/office/drawing/2014/main" id="{162A9C4F-2566-4FAF-A182-3F4407A914D3}"/>
              </a:ext>
            </a:extLst>
          </p:cNvPr>
          <p:cNvSpPr>
            <a:spLocks noGrp="1"/>
          </p:cNvSpPr>
          <p:nvPr>
            <p:ph type="title"/>
          </p:nvPr>
        </p:nvSpPr>
        <p:spPr>
          <a:xfrm>
            <a:off x="1241998" y="1785665"/>
            <a:ext cx="4864848" cy="1697317"/>
          </a:xfrm>
        </p:spPr>
        <p:txBody>
          <a:bodyPr anchor="b">
            <a:normAutofit/>
          </a:bodyPr>
          <a:lstStyle/>
          <a:p>
            <a:r>
              <a:rPr lang="en-US" dirty="0"/>
              <a:t>Thank you.</a:t>
            </a:r>
            <a:br>
              <a:rPr lang="en-US" dirty="0"/>
            </a:br>
            <a:r>
              <a:rPr lang="en-US" sz="2800" dirty="0"/>
              <a:t>Questions?</a:t>
            </a:r>
          </a:p>
        </p:txBody>
      </p:sp>
      <p:sp>
        <p:nvSpPr>
          <p:cNvPr id="15" name="Subtitle 14">
            <a:extLst>
              <a:ext uri="{FF2B5EF4-FFF2-40B4-BE49-F238E27FC236}">
                <a16:creationId xmlns:a16="http://schemas.microsoft.com/office/drawing/2014/main" id="{C1FB0934-DD81-4004-81EF-5AC24B005492}"/>
              </a:ext>
            </a:extLst>
          </p:cNvPr>
          <p:cNvSpPr>
            <a:spLocks noGrp="1"/>
          </p:cNvSpPr>
          <p:nvPr>
            <p:ph type="body" idx="1"/>
          </p:nvPr>
        </p:nvSpPr>
        <p:spPr>
          <a:xfrm>
            <a:off x="1241998" y="3657560"/>
            <a:ext cx="4864847" cy="1697317"/>
          </a:xfrm>
        </p:spPr>
        <p:txBody>
          <a:bodyPr>
            <a:normAutofit/>
          </a:bodyPr>
          <a:lstStyle/>
          <a:p>
            <a:r>
              <a:rPr lang="en-US" dirty="0"/>
              <a:t>&lt;Agent Name&gt;</a:t>
            </a:r>
          </a:p>
          <a:p>
            <a:r>
              <a:rPr lang="en-US" dirty="0"/>
              <a:t>&lt;Agency&gt;</a:t>
            </a:r>
          </a:p>
          <a:p>
            <a:r>
              <a:rPr lang="en-US" dirty="0"/>
              <a:t>&lt;Telephone&gt;</a:t>
            </a:r>
          </a:p>
          <a:p>
            <a:r>
              <a:rPr lang="en-US" dirty="0"/>
              <a:t>&lt;Email&gt;</a:t>
            </a:r>
          </a:p>
          <a:p>
            <a:endParaRPr lang="en-US" dirty="0"/>
          </a:p>
        </p:txBody>
      </p:sp>
      <p:sp>
        <p:nvSpPr>
          <p:cNvPr id="27" name="Footer Placeholder 4">
            <a:extLst>
              <a:ext uri="{FF2B5EF4-FFF2-40B4-BE49-F238E27FC236}">
                <a16:creationId xmlns:a16="http://schemas.microsoft.com/office/drawing/2014/main" id="{ED2EB299-5FD5-684D-CF2D-3F33F0D97CC9}"/>
              </a:ext>
            </a:extLst>
          </p:cNvPr>
          <p:cNvSpPr>
            <a:spLocks noGrp="1"/>
          </p:cNvSpPr>
          <p:nvPr>
            <p:ph type="ftr" sz="quarter" idx="11"/>
          </p:nvPr>
        </p:nvSpPr>
        <p:spPr>
          <a:xfrm>
            <a:off x="2394720" y="6520927"/>
            <a:ext cx="7637008" cy="215622"/>
          </a:xfrm>
        </p:spPr>
        <p:txBody>
          <a:bodyPr/>
          <a:lstStyle/>
          <a:p>
            <a:endParaRPr lang="en-US" sz="800"/>
          </a:p>
        </p:txBody>
      </p:sp>
      <p:sp>
        <p:nvSpPr>
          <p:cNvPr id="3" name="Slide Number Placeholder 2">
            <a:extLst>
              <a:ext uri="{FF2B5EF4-FFF2-40B4-BE49-F238E27FC236}">
                <a16:creationId xmlns:a16="http://schemas.microsoft.com/office/drawing/2014/main" id="{C877AF53-13FC-4BB9-8A40-56ABCE2F1F42}"/>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68</a:t>
            </a:fld>
            <a:endParaRPr lang="en-US"/>
          </a:p>
        </p:txBody>
      </p:sp>
    </p:spTree>
    <p:extLst>
      <p:ext uri="{BB962C8B-B14F-4D97-AF65-F5344CB8AC3E}">
        <p14:creationId xmlns:p14="http://schemas.microsoft.com/office/powerpoint/2010/main" val="1456642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A34E18-2E0C-4B1B-B186-47A87363BBC8}"/>
              </a:ext>
            </a:extLst>
          </p:cNvPr>
          <p:cNvSpPr>
            <a:spLocks noGrp="1"/>
          </p:cNvSpPr>
          <p:nvPr>
            <p:ph type="ftr" sz="quarter" idx="11"/>
          </p:nvPr>
        </p:nvSpPr>
        <p:spPr/>
        <p:txBody>
          <a:bodyPr/>
          <a:lstStyle/>
          <a:p>
            <a:endParaRPr lang="en-US" sz="800" dirty="0"/>
          </a:p>
        </p:txBody>
      </p:sp>
      <p:sp>
        <p:nvSpPr>
          <p:cNvPr id="3" name="Slide Number Placeholder 2">
            <a:extLst>
              <a:ext uri="{FF2B5EF4-FFF2-40B4-BE49-F238E27FC236}">
                <a16:creationId xmlns:a16="http://schemas.microsoft.com/office/drawing/2014/main" id="{40210E1B-8679-4969-A503-2BB7126A7068}"/>
              </a:ext>
            </a:extLst>
          </p:cNvPr>
          <p:cNvSpPr>
            <a:spLocks noGrp="1"/>
          </p:cNvSpPr>
          <p:nvPr>
            <p:ph type="sldNum" sz="quarter" idx="12"/>
          </p:nvPr>
        </p:nvSpPr>
        <p:spPr/>
        <p:txBody>
          <a:bodyPr/>
          <a:lstStyle/>
          <a:p>
            <a:fld id="{E313472D-BFB5-4CCD-ACA0-2399B44D45C6}" type="slidenum">
              <a:rPr lang="en-US" smtClean="0"/>
              <a:pPr/>
              <a:t>69</a:t>
            </a:fld>
            <a:endParaRPr lang="en-US" sz="800" dirty="0"/>
          </a:p>
        </p:txBody>
      </p:sp>
      <p:sp>
        <p:nvSpPr>
          <p:cNvPr id="4" name="TextBox 3">
            <a:extLst>
              <a:ext uri="{FF2B5EF4-FFF2-40B4-BE49-F238E27FC236}">
                <a16:creationId xmlns:a16="http://schemas.microsoft.com/office/drawing/2014/main" id="{FCB3827B-CC8D-4176-986E-45E432668E9C}"/>
              </a:ext>
            </a:extLst>
          </p:cNvPr>
          <p:cNvSpPr txBox="1"/>
          <p:nvPr/>
        </p:nvSpPr>
        <p:spPr>
          <a:xfrm>
            <a:off x="646894" y="2388591"/>
            <a:ext cx="11042806" cy="2610971"/>
          </a:xfrm>
          <a:prstGeom prst="rect">
            <a:avLst/>
          </a:prstGeom>
          <a:noFill/>
        </p:spPr>
        <p:txBody>
          <a:bodyPr wrap="square" rtlCol="0">
            <a:spAutoFit/>
          </a:bodyPr>
          <a:lstStyle/>
          <a:p>
            <a:pPr marL="85090" marR="266700" algn="just">
              <a:spcBef>
                <a:spcPts val="0"/>
              </a:spcBef>
              <a:spcAft>
                <a:spcPts val="0"/>
              </a:spcAft>
            </a:pPr>
            <a:r>
              <a:rPr lang="en-US" sz="1800" dirty="0">
                <a:solidFill>
                  <a:srgbClr val="202020"/>
                </a:solidFill>
                <a:effectLst/>
                <a:latin typeface="Calibri" panose="020F0502020204030204" pitchFamily="34" charset="0"/>
                <a:ea typeface="Calibri" panose="020F0502020204030204" pitchFamily="34" charset="0"/>
              </a:rPr>
              <a:t>This material is for general information purposes only and does not constitute a plan document. This material is not to be considered or taken as legal, tax, benefit, or human resources advice. Regulations change over time and can vary by location and employer size, among other factors. Nexben does not guarantee any form of access, eligibility, or coverage. Consult a licensed broker, human resources certified expert, or attorney for specific guidance. Nexben’s services are subject to terms and conditions.</a:t>
            </a:r>
            <a:endParaRPr lang="en-US" sz="1800" dirty="0">
              <a:effectLst/>
              <a:latin typeface="Calibri" panose="020F0502020204030204" pitchFamily="34" charset="0"/>
              <a:ea typeface="Calibri" panose="020F0502020204030204" pitchFamily="34" charset="0"/>
            </a:endParaRPr>
          </a:p>
          <a:p>
            <a:pPr marL="85090" marR="0" algn="just">
              <a:spcBef>
                <a:spcPts val="50"/>
              </a:spcBef>
              <a:spcAft>
                <a:spcPts val="0"/>
              </a:spcAft>
            </a:pPr>
            <a:r>
              <a:rPr lang="en-US" sz="1800" dirty="0">
                <a:solidFill>
                  <a:srgbClr val="20202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85090" marR="0" algn="just">
              <a:spcBef>
                <a:spcPts val="50"/>
              </a:spcBef>
              <a:spcAft>
                <a:spcPts val="0"/>
              </a:spcAft>
            </a:pPr>
            <a:r>
              <a:rPr lang="en-US" sz="1800" dirty="0">
                <a:solidFill>
                  <a:srgbClr val="202020"/>
                </a:solidFill>
                <a:effectLst/>
                <a:latin typeface="Calibri" panose="020F0502020204030204" pitchFamily="34" charset="0"/>
                <a:ea typeface="Calibri" panose="020F0502020204030204" pitchFamily="34" charset="0"/>
              </a:rPr>
              <a:t>Nexben™ is a trademark of Nexben, Inc.</a:t>
            </a:r>
            <a:endParaRPr lang="en-US" sz="1800" dirty="0">
              <a:effectLst/>
              <a:latin typeface="Calibri" panose="020F0502020204030204" pitchFamily="34" charset="0"/>
              <a:ea typeface="Calibri" panose="020F0502020204030204" pitchFamily="34" charset="0"/>
            </a:endParaRPr>
          </a:p>
          <a:p>
            <a:pPr marL="85090" marR="0" algn="just">
              <a:spcBef>
                <a:spcPts val="0"/>
              </a:spcBef>
              <a:spcAft>
                <a:spcPts val="0"/>
              </a:spcAft>
            </a:pPr>
            <a:r>
              <a:rPr lang="en-US" sz="1800" dirty="0">
                <a:solidFill>
                  <a:srgbClr val="202020"/>
                </a:solidFill>
                <a:effectLst/>
                <a:latin typeface="Calibri" panose="020F0502020204030204" pitchFamily="34" charset="0"/>
                <a:ea typeface="Calibri" panose="020F0502020204030204" pitchFamily="34" charset="0"/>
              </a:rPr>
              <a:t>©2023 Nexben, Inc. All rights reserved.</a:t>
            </a:r>
            <a:endParaRPr lang="en-US" sz="1800" dirty="0">
              <a:effectLst/>
              <a:latin typeface="Calibri" panose="020F0502020204030204" pitchFamily="34" charset="0"/>
              <a:ea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FBFB1E19-0FEB-4027-AE09-E204CB721263}"/>
              </a:ext>
            </a:extLst>
          </p:cNvPr>
          <p:cNvSpPr txBox="1"/>
          <p:nvPr/>
        </p:nvSpPr>
        <p:spPr>
          <a:xfrm>
            <a:off x="487680" y="1198880"/>
            <a:ext cx="5039360" cy="707886"/>
          </a:xfrm>
          <a:prstGeom prst="rect">
            <a:avLst/>
          </a:prstGeom>
          <a:noFill/>
        </p:spPr>
        <p:txBody>
          <a:bodyPr wrap="square" rtlCol="0">
            <a:spAutoFit/>
          </a:bodyPr>
          <a:lstStyle/>
          <a:p>
            <a:r>
              <a:rPr lang="en-US" sz="4000" b="1" dirty="0">
                <a:solidFill>
                  <a:schemeClr val="tx2"/>
                </a:solidFill>
              </a:rPr>
              <a:t>Disclaimers</a:t>
            </a:r>
          </a:p>
        </p:txBody>
      </p:sp>
    </p:spTree>
    <p:extLst>
      <p:ext uri="{BB962C8B-B14F-4D97-AF65-F5344CB8AC3E}">
        <p14:creationId xmlns:p14="http://schemas.microsoft.com/office/powerpoint/2010/main" val="79358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ospital outline">
            <a:extLst>
              <a:ext uri="{FF2B5EF4-FFF2-40B4-BE49-F238E27FC236}">
                <a16:creationId xmlns:a16="http://schemas.microsoft.com/office/drawing/2014/main" id="{09C34D32-0FBF-40C0-8610-85C77560A97A}"/>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5663" y="1514475"/>
            <a:ext cx="3511550" cy="3511550"/>
          </a:xfrm>
        </p:spPr>
      </p:pic>
      <p:sp>
        <p:nvSpPr>
          <p:cNvPr id="3" name="Title 2">
            <a:extLst>
              <a:ext uri="{FF2B5EF4-FFF2-40B4-BE49-F238E27FC236}">
                <a16:creationId xmlns:a16="http://schemas.microsoft.com/office/drawing/2014/main" id="{C0262C07-A74A-4A60-A013-67FDD7F960AE}"/>
              </a:ext>
            </a:extLst>
          </p:cNvPr>
          <p:cNvSpPr>
            <a:spLocks noGrp="1"/>
          </p:cNvSpPr>
          <p:nvPr>
            <p:ph type="title"/>
          </p:nvPr>
        </p:nvSpPr>
        <p:spPr>
          <a:xfrm>
            <a:off x="1241998" y="1785665"/>
            <a:ext cx="4864848" cy="1697317"/>
          </a:xfrm>
        </p:spPr>
        <p:txBody>
          <a:bodyPr anchor="b">
            <a:normAutofit/>
          </a:bodyPr>
          <a:lstStyle/>
          <a:p>
            <a:r>
              <a:rPr lang="en-US" dirty="0"/>
              <a:t>Part A</a:t>
            </a:r>
          </a:p>
        </p:txBody>
      </p:sp>
      <p:sp>
        <p:nvSpPr>
          <p:cNvPr id="13" name="Text Placeholder 3">
            <a:extLst>
              <a:ext uri="{FF2B5EF4-FFF2-40B4-BE49-F238E27FC236}">
                <a16:creationId xmlns:a16="http://schemas.microsoft.com/office/drawing/2014/main" id="{DCE32017-FFEC-4106-9838-C92E6279D43A}"/>
              </a:ext>
            </a:extLst>
          </p:cNvPr>
          <p:cNvSpPr>
            <a:spLocks noGrp="1"/>
          </p:cNvSpPr>
          <p:nvPr>
            <p:ph type="body" idx="1"/>
          </p:nvPr>
        </p:nvSpPr>
        <p:spPr>
          <a:xfrm>
            <a:off x="1241998" y="3657560"/>
            <a:ext cx="4864847" cy="988793"/>
          </a:xfrm>
        </p:spPr>
        <p:txBody>
          <a:bodyPr>
            <a:normAutofit/>
          </a:bodyPr>
          <a:lstStyle/>
          <a:p>
            <a:r>
              <a:rPr lang="en-US" dirty="0"/>
              <a:t>Hospital benefits </a:t>
            </a:r>
          </a:p>
        </p:txBody>
      </p:sp>
      <p:sp>
        <p:nvSpPr>
          <p:cNvPr id="20" name="Footer Placeholder 4">
            <a:extLst>
              <a:ext uri="{FF2B5EF4-FFF2-40B4-BE49-F238E27FC236}">
                <a16:creationId xmlns:a16="http://schemas.microsoft.com/office/drawing/2014/main" id="{0B31D8E8-1904-4A21-AD2B-918F7BE4D3A1}"/>
              </a:ext>
            </a:extLst>
          </p:cNvPr>
          <p:cNvSpPr>
            <a:spLocks noGrp="1"/>
          </p:cNvSpPr>
          <p:nvPr>
            <p:ph type="ftr" sz="quarter" idx="11"/>
          </p:nvPr>
        </p:nvSpPr>
        <p:spPr>
          <a:xfrm>
            <a:off x="2394720" y="6520927"/>
            <a:ext cx="7637008" cy="215622"/>
          </a:xfrm>
        </p:spPr>
        <p:txBody>
          <a:bodyPr/>
          <a:lstStyle/>
          <a:p>
            <a:endParaRPr lang="en-US" sz="800" dirty="0"/>
          </a:p>
        </p:txBody>
      </p:sp>
      <p:sp>
        <p:nvSpPr>
          <p:cNvPr id="6" name="Slide Number Placeholder 5">
            <a:extLst>
              <a:ext uri="{FF2B5EF4-FFF2-40B4-BE49-F238E27FC236}">
                <a16:creationId xmlns:a16="http://schemas.microsoft.com/office/drawing/2014/main" id="{98E0884C-1CF4-4FC2-884D-1CB659317F9D}"/>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7</a:t>
            </a:fld>
            <a:endParaRPr lang="en-US" dirty="0"/>
          </a:p>
        </p:txBody>
      </p:sp>
    </p:spTree>
    <p:extLst>
      <p:ext uri="{BB962C8B-B14F-4D97-AF65-F5344CB8AC3E}">
        <p14:creationId xmlns:p14="http://schemas.microsoft.com/office/powerpoint/2010/main" val="28029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anim calcmode="lin" valueType="num">
                                      <p:cBhvr>
                                        <p:cTn id="24"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1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ospital outline">
            <a:extLst>
              <a:ext uri="{FF2B5EF4-FFF2-40B4-BE49-F238E27FC236}">
                <a16:creationId xmlns:a16="http://schemas.microsoft.com/office/drawing/2014/main" id="{EB3BE4DD-EA9D-4CA5-93DD-5707E59B0EB4}"/>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966244" y="2351068"/>
            <a:ext cx="3611888" cy="3611888"/>
          </a:xfrm>
        </p:spPr>
      </p:pic>
      <p:sp>
        <p:nvSpPr>
          <p:cNvPr id="7" name="Slide Number Placeholder 6">
            <a:extLst>
              <a:ext uri="{FF2B5EF4-FFF2-40B4-BE49-F238E27FC236}">
                <a16:creationId xmlns:a16="http://schemas.microsoft.com/office/drawing/2014/main" id="{46678D6D-6051-4A44-B3AE-DC6BE2215AB7}"/>
              </a:ext>
            </a:extLst>
          </p:cNvPr>
          <p:cNvSpPr>
            <a:spLocks noGrp="1"/>
          </p:cNvSpPr>
          <p:nvPr>
            <p:ph type="sldNum" sz="quarter" idx="12"/>
          </p:nvPr>
        </p:nvSpPr>
        <p:spPr>
          <a:xfrm>
            <a:off x="10031729" y="6520749"/>
            <a:ext cx="467452" cy="215622"/>
          </a:xfrm>
        </p:spPr>
        <p:txBody>
          <a:bodyPr anchor="b">
            <a:normAutofit/>
          </a:bodyPr>
          <a:lstStyle/>
          <a:p>
            <a:pPr>
              <a:spcAft>
                <a:spcPts val="600"/>
              </a:spcAft>
            </a:pPr>
            <a:fld id="{E313472D-BFB5-4CCD-ACA0-2399B44D45C6}" type="slidenum">
              <a:rPr lang="en-US" smtClean="0"/>
              <a:pPr>
                <a:spcAft>
                  <a:spcPts val="600"/>
                </a:spcAft>
              </a:pPr>
              <a:t>8</a:t>
            </a:fld>
            <a:endParaRPr lang="en-US" dirty="0"/>
          </a:p>
        </p:txBody>
      </p:sp>
      <p:sp>
        <p:nvSpPr>
          <p:cNvPr id="2" name="Title 1">
            <a:extLst>
              <a:ext uri="{FF2B5EF4-FFF2-40B4-BE49-F238E27FC236}">
                <a16:creationId xmlns:a16="http://schemas.microsoft.com/office/drawing/2014/main" id="{FAB726E7-F58E-4AF7-BAAA-6ECDB16A5FCD}"/>
              </a:ext>
            </a:extLst>
          </p:cNvPr>
          <p:cNvSpPr>
            <a:spLocks noGrp="1"/>
          </p:cNvSpPr>
          <p:nvPr>
            <p:ph type="title"/>
          </p:nvPr>
        </p:nvSpPr>
        <p:spPr>
          <a:xfrm>
            <a:off x="5759880" y="438751"/>
            <a:ext cx="6024616" cy="1945555"/>
          </a:xfrm>
        </p:spPr>
        <p:txBody>
          <a:bodyPr anchor="b">
            <a:normAutofit/>
          </a:bodyPr>
          <a:lstStyle/>
          <a:p>
            <a:r>
              <a:rPr lang="en-US" dirty="0"/>
              <a:t>Part A benefits</a:t>
            </a:r>
          </a:p>
        </p:txBody>
      </p:sp>
      <p:sp>
        <p:nvSpPr>
          <p:cNvPr id="13" name="Footer Placeholder 4">
            <a:extLst>
              <a:ext uri="{FF2B5EF4-FFF2-40B4-BE49-F238E27FC236}">
                <a16:creationId xmlns:a16="http://schemas.microsoft.com/office/drawing/2014/main" id="{81CABF64-9B40-4F38-8608-A43AACE5B206}"/>
              </a:ext>
            </a:extLst>
          </p:cNvPr>
          <p:cNvSpPr>
            <a:spLocks noGrp="1"/>
          </p:cNvSpPr>
          <p:nvPr>
            <p:ph type="ftr" sz="quarter" idx="14"/>
          </p:nvPr>
        </p:nvSpPr>
        <p:spPr>
          <a:xfrm>
            <a:off x="5759880" y="6225233"/>
            <a:ext cx="4584456" cy="295693"/>
          </a:xfrm>
        </p:spPr>
        <p:txBody>
          <a:bodyPr/>
          <a:lstStyle/>
          <a:p>
            <a:endParaRPr lang="en-US" sz="800" dirty="0"/>
          </a:p>
        </p:txBody>
      </p:sp>
      <p:sp>
        <p:nvSpPr>
          <p:cNvPr id="15" name="Content Placeholder 5">
            <a:extLst>
              <a:ext uri="{FF2B5EF4-FFF2-40B4-BE49-F238E27FC236}">
                <a16:creationId xmlns:a16="http://schemas.microsoft.com/office/drawing/2014/main" id="{03E199DF-EBC5-4DAC-9595-5556DAD56943}"/>
              </a:ext>
            </a:extLst>
          </p:cNvPr>
          <p:cNvSpPr>
            <a:spLocks noGrp="1"/>
          </p:cNvSpPr>
          <p:nvPr>
            <p:ph idx="15"/>
          </p:nvPr>
        </p:nvSpPr>
        <p:spPr>
          <a:xfrm>
            <a:off x="0" y="0"/>
            <a:ext cx="5426635" cy="6857999"/>
          </a:xfrm>
        </p:spPr>
        <p:txBody>
          <a:bodyPr/>
          <a:lstStyle/>
          <a:p>
            <a:pPr>
              <a:spcBef>
                <a:spcPct val="50000"/>
              </a:spcBef>
            </a:pPr>
            <a:r>
              <a:rPr lang="en-US" altLang="en-US" sz="2400" dirty="0"/>
              <a:t>In-patient hospital </a:t>
            </a:r>
          </a:p>
          <a:p>
            <a:pPr>
              <a:spcBef>
                <a:spcPct val="50000"/>
              </a:spcBef>
            </a:pPr>
            <a:r>
              <a:rPr lang="en-US" altLang="en-US" sz="2400" dirty="0"/>
              <a:t>Skilled nursing facility </a:t>
            </a:r>
          </a:p>
          <a:p>
            <a:pPr>
              <a:spcBef>
                <a:spcPct val="50000"/>
              </a:spcBef>
            </a:pPr>
            <a:r>
              <a:rPr lang="en-US" altLang="en-US" sz="2400" dirty="0"/>
              <a:t>Home health care </a:t>
            </a:r>
          </a:p>
          <a:p>
            <a:pPr>
              <a:spcBef>
                <a:spcPct val="50000"/>
              </a:spcBef>
            </a:pPr>
            <a:r>
              <a:rPr lang="en-US" altLang="en-US" sz="2400" dirty="0"/>
              <a:t>Hospice care </a:t>
            </a:r>
          </a:p>
        </p:txBody>
      </p:sp>
      <p:pic>
        <p:nvPicPr>
          <p:cNvPr id="4" name="Graphic 3" descr="Person in wheelchair outline">
            <a:extLst>
              <a:ext uri="{FF2B5EF4-FFF2-40B4-BE49-F238E27FC236}">
                <a16:creationId xmlns:a16="http://schemas.microsoft.com/office/drawing/2014/main" id="{1EFCA075-DBC7-478D-B9AA-EE482033EA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548820" y="2759254"/>
            <a:ext cx="2795516" cy="2795516"/>
          </a:xfrm>
          <a:prstGeom prst="rect">
            <a:avLst/>
          </a:prstGeom>
        </p:spPr>
      </p:pic>
      <p:pic>
        <p:nvPicPr>
          <p:cNvPr id="6" name="Graphic 5" descr="Home1 outline">
            <a:extLst>
              <a:ext uri="{FF2B5EF4-FFF2-40B4-BE49-F238E27FC236}">
                <a16:creationId xmlns:a16="http://schemas.microsoft.com/office/drawing/2014/main" id="{D42175D1-146B-4AFB-9FC1-CFF0CFA62C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114001" y="2384306"/>
            <a:ext cx="3316373" cy="3316373"/>
          </a:xfrm>
          <a:prstGeom prst="rect">
            <a:avLst/>
          </a:prstGeom>
        </p:spPr>
      </p:pic>
      <p:pic>
        <p:nvPicPr>
          <p:cNvPr id="14" name="Graphic 13" descr="Inpatient outline">
            <a:extLst>
              <a:ext uri="{FF2B5EF4-FFF2-40B4-BE49-F238E27FC236}">
                <a16:creationId xmlns:a16="http://schemas.microsoft.com/office/drawing/2014/main" id="{342AC5E7-620B-4536-A66A-182F306452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258423" y="2822758"/>
            <a:ext cx="3027528" cy="3027528"/>
          </a:xfrm>
          <a:custGeom>
            <a:avLst/>
            <a:gdLst>
              <a:gd name="connsiteX0" fmla="*/ 1326019 w 3027528"/>
              <a:gd name="connsiteY0" fmla="*/ 119341 h 3027528"/>
              <a:gd name="connsiteX1" fmla="*/ 1326019 w 3027528"/>
              <a:gd name="connsiteY1" fmla="*/ 1271570 h 3027528"/>
              <a:gd name="connsiteX2" fmla="*/ 2622556 w 3027528"/>
              <a:gd name="connsiteY2" fmla="*/ 1271570 h 3027528"/>
              <a:gd name="connsiteX3" fmla="*/ 2622556 w 3027528"/>
              <a:gd name="connsiteY3" fmla="*/ 119341 h 3027528"/>
              <a:gd name="connsiteX4" fmla="*/ 0 w 3027528"/>
              <a:gd name="connsiteY4" fmla="*/ 0 h 3027528"/>
              <a:gd name="connsiteX5" fmla="*/ 3027528 w 3027528"/>
              <a:gd name="connsiteY5" fmla="*/ 0 h 3027528"/>
              <a:gd name="connsiteX6" fmla="*/ 3027528 w 3027528"/>
              <a:gd name="connsiteY6" fmla="*/ 3027528 h 3027528"/>
              <a:gd name="connsiteX7" fmla="*/ 0 w 3027528"/>
              <a:gd name="connsiteY7" fmla="*/ 3027528 h 30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528" h="3027528">
                <a:moveTo>
                  <a:pt x="1326019" y="119341"/>
                </a:moveTo>
                <a:lnTo>
                  <a:pt x="1326019" y="1271570"/>
                </a:lnTo>
                <a:lnTo>
                  <a:pt x="2622556" y="1271570"/>
                </a:lnTo>
                <a:lnTo>
                  <a:pt x="2622556" y="119341"/>
                </a:lnTo>
                <a:close/>
                <a:moveTo>
                  <a:pt x="0" y="0"/>
                </a:moveTo>
                <a:lnTo>
                  <a:pt x="3027528" y="0"/>
                </a:lnTo>
                <a:lnTo>
                  <a:pt x="3027528" y="3027528"/>
                </a:lnTo>
                <a:lnTo>
                  <a:pt x="0" y="3027528"/>
                </a:lnTo>
                <a:close/>
              </a:path>
            </a:pathLst>
          </a:custGeom>
        </p:spPr>
      </p:pic>
    </p:spTree>
    <p:extLst>
      <p:ext uri="{BB962C8B-B14F-4D97-AF65-F5344CB8AC3E}">
        <p14:creationId xmlns:p14="http://schemas.microsoft.com/office/powerpoint/2010/main" val="364771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par>
                          <p:cTn id="13" fill="hold">
                            <p:stCondLst>
                              <p:cond delay="1000"/>
                            </p:stCondLst>
                            <p:childTnLst>
                              <p:par>
                                <p:cTn id="14" presetID="10" presetClass="exit" presetSubtype="0" fill="hold" nodeType="afterEffect">
                                  <p:stCondLst>
                                    <p:cond delay="500"/>
                                  </p:stCondLst>
                                  <p:childTnLst>
                                    <p:animEffect transition="out" filter="fade">
                                      <p:cBhvr>
                                        <p:cTn id="15" dur="750"/>
                                        <p:tgtEl>
                                          <p:spTgt spid="8"/>
                                        </p:tgtEl>
                                      </p:cBhvr>
                                    </p:animEffect>
                                    <p:set>
                                      <p:cBhvr>
                                        <p:cTn id="16" dur="1" fill="hold">
                                          <p:stCondLst>
                                            <p:cond delay="74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500"/>
                                        <p:tgtEl>
                                          <p:spTgt spid="15">
                                            <p:txEl>
                                              <p:pRg st="1" end="1"/>
                                            </p:txEl>
                                          </p:spTgt>
                                        </p:tgtEl>
                                      </p:cBhvr>
                                    </p:animEffect>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xit" presetSubtype="0" fill="hold" nodeType="afterEffect">
                                  <p:stCondLst>
                                    <p:cond delay="500"/>
                                  </p:stCondLst>
                                  <p:childTnLst>
                                    <p:animEffect transition="out" filter="fade">
                                      <p:cBhvr>
                                        <p:cTn id="29" dur="750"/>
                                        <p:tgtEl>
                                          <p:spTgt spid="4"/>
                                        </p:tgtEl>
                                      </p:cBhvr>
                                    </p:animEffect>
                                    <p:set>
                                      <p:cBhvr>
                                        <p:cTn id="30" dur="1" fill="hold">
                                          <p:stCondLst>
                                            <p:cond delay="74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500"/>
                                        <p:tgtEl>
                                          <p:spTgt spid="15">
                                            <p:txEl>
                                              <p:pRg st="2" end="2"/>
                                            </p:txEl>
                                          </p:spTgt>
                                        </p:tgtEl>
                                      </p:cBhvr>
                                    </p:animEffect>
                                  </p:childTnLst>
                                </p:cTn>
                              </p:par>
                              <p:par>
                                <p:cTn id="36" presetID="42"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10" presetClass="exit" presetSubtype="0" fill="hold" nodeType="afterEffect">
                                  <p:stCondLst>
                                    <p:cond delay="500"/>
                                  </p:stCondLst>
                                  <p:childTnLst>
                                    <p:animEffect transition="out" filter="fade">
                                      <p:cBhvr>
                                        <p:cTn id="43" dur="750"/>
                                        <p:tgtEl>
                                          <p:spTgt spid="6"/>
                                        </p:tgtEl>
                                      </p:cBhvr>
                                    </p:animEffect>
                                    <p:set>
                                      <p:cBhvr>
                                        <p:cTn id="44" dur="1" fill="hold">
                                          <p:stCondLst>
                                            <p:cond delay="74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animEffect transition="in" filter="fade">
                                      <p:cBhvr>
                                        <p:cTn id="49" dur="500"/>
                                        <p:tgtEl>
                                          <p:spTgt spid="15">
                                            <p:txEl>
                                              <p:pRg st="3" end="3"/>
                                            </p:txEl>
                                          </p:spTgt>
                                        </p:tgtEl>
                                      </p:cBhvr>
                                    </p:animEffect>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87B4A2F-A0BF-4BCE-9524-6FDD56E7A5C0}"/>
              </a:ext>
            </a:extLst>
          </p:cNvPr>
          <p:cNvSpPr>
            <a:spLocks noGrp="1"/>
          </p:cNvSpPr>
          <p:nvPr>
            <p:ph type="ftr" sz="quarter" idx="11"/>
          </p:nvPr>
        </p:nvSpPr>
        <p:spPr/>
        <p:txBody>
          <a:bodyPr/>
          <a:lstStyle/>
          <a:p>
            <a:endParaRPr lang="en-US" sz="800" dirty="0"/>
          </a:p>
        </p:txBody>
      </p:sp>
      <p:sp>
        <p:nvSpPr>
          <p:cNvPr id="6" name="Slide Number Placeholder 5">
            <a:extLst>
              <a:ext uri="{FF2B5EF4-FFF2-40B4-BE49-F238E27FC236}">
                <a16:creationId xmlns:a16="http://schemas.microsoft.com/office/drawing/2014/main" id="{0DBBBA02-5642-4BE9-8142-9B48A75F0CA8}"/>
              </a:ext>
            </a:extLst>
          </p:cNvPr>
          <p:cNvSpPr>
            <a:spLocks noGrp="1"/>
          </p:cNvSpPr>
          <p:nvPr>
            <p:ph type="sldNum" sz="quarter" idx="12"/>
          </p:nvPr>
        </p:nvSpPr>
        <p:spPr/>
        <p:txBody>
          <a:bodyPr/>
          <a:lstStyle/>
          <a:p>
            <a:fld id="{E313472D-BFB5-4CCD-ACA0-2399B44D45C6}" type="slidenum">
              <a:rPr lang="en-US" smtClean="0"/>
              <a:pPr/>
              <a:t>9</a:t>
            </a:fld>
            <a:endParaRPr lang="en-US" sz="800" dirty="0"/>
          </a:p>
        </p:txBody>
      </p:sp>
      <p:sp>
        <p:nvSpPr>
          <p:cNvPr id="3" name="Title 2">
            <a:extLst>
              <a:ext uri="{FF2B5EF4-FFF2-40B4-BE49-F238E27FC236}">
                <a16:creationId xmlns:a16="http://schemas.microsoft.com/office/drawing/2014/main" id="{32550F4C-63C7-48CF-88EC-96792767792F}"/>
              </a:ext>
            </a:extLst>
          </p:cNvPr>
          <p:cNvSpPr>
            <a:spLocks noGrp="1"/>
          </p:cNvSpPr>
          <p:nvPr>
            <p:ph type="title"/>
          </p:nvPr>
        </p:nvSpPr>
        <p:spPr>
          <a:xfrm>
            <a:off x="941619" y="827768"/>
            <a:ext cx="5963665" cy="805096"/>
          </a:xfrm>
        </p:spPr>
        <p:txBody>
          <a:bodyPr/>
          <a:lstStyle/>
          <a:p>
            <a:r>
              <a:rPr lang="en-US" dirty="0"/>
              <a:t>Part A cost sharing</a:t>
            </a:r>
          </a:p>
        </p:txBody>
      </p:sp>
      <p:grpSp>
        <p:nvGrpSpPr>
          <p:cNvPr id="19" name="Group 18">
            <a:extLst>
              <a:ext uri="{FF2B5EF4-FFF2-40B4-BE49-F238E27FC236}">
                <a16:creationId xmlns:a16="http://schemas.microsoft.com/office/drawing/2014/main" id="{86E73197-7788-467E-BAE5-2EB02E01AA64}"/>
              </a:ext>
            </a:extLst>
          </p:cNvPr>
          <p:cNvGrpSpPr/>
          <p:nvPr/>
        </p:nvGrpSpPr>
        <p:grpSpPr>
          <a:xfrm>
            <a:off x="1015092" y="1954004"/>
            <a:ext cx="3184072" cy="4416440"/>
            <a:chOff x="1015092" y="1954004"/>
            <a:chExt cx="3184072" cy="4416440"/>
          </a:xfrm>
        </p:grpSpPr>
        <p:sp>
          <p:nvSpPr>
            <p:cNvPr id="8" name="Rectangle: Rounded Corners 7">
              <a:extLst>
                <a:ext uri="{FF2B5EF4-FFF2-40B4-BE49-F238E27FC236}">
                  <a16:creationId xmlns:a16="http://schemas.microsoft.com/office/drawing/2014/main" id="{F5D913CF-DB3D-4D51-A6D9-D85B772A3D3A}"/>
                </a:ext>
              </a:extLst>
            </p:cNvPr>
            <p:cNvSpPr/>
            <p:nvPr/>
          </p:nvSpPr>
          <p:spPr>
            <a:xfrm>
              <a:off x="1015092" y="1954004"/>
              <a:ext cx="3184072" cy="42454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Hospital outline">
              <a:extLst>
                <a:ext uri="{FF2B5EF4-FFF2-40B4-BE49-F238E27FC236}">
                  <a16:creationId xmlns:a16="http://schemas.microsoft.com/office/drawing/2014/main" id="{4240E79A-2CDF-4A6B-B156-6D5885719A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8488" y="2156478"/>
              <a:ext cx="1097280" cy="1097280"/>
            </a:xfrm>
            <a:prstGeom prst="rect">
              <a:avLst/>
            </a:prstGeom>
          </p:spPr>
        </p:pic>
        <p:sp>
          <p:nvSpPr>
            <p:cNvPr id="18" name="Rectangle 17">
              <a:extLst>
                <a:ext uri="{FF2B5EF4-FFF2-40B4-BE49-F238E27FC236}">
                  <a16:creationId xmlns:a16="http://schemas.microsoft.com/office/drawing/2014/main" id="{6FF42077-22DF-4E4B-8D51-A0A6619AE44F}"/>
                </a:ext>
              </a:extLst>
            </p:cNvPr>
            <p:cNvSpPr/>
            <p:nvPr/>
          </p:nvSpPr>
          <p:spPr>
            <a:xfrm>
              <a:off x="1176277" y="3323456"/>
              <a:ext cx="2915863" cy="3046988"/>
            </a:xfrm>
            <a:prstGeom prst="rect">
              <a:avLst/>
            </a:prstGeom>
            <a:noFill/>
          </p:spPr>
          <p:txBody>
            <a:bodyPr wrap="none" lIns="91440" tIns="45720" rIns="91440" bIns="45720">
              <a:spAutoFit/>
            </a:bodyPr>
            <a:lstStyle/>
            <a:p>
              <a:r>
                <a:rPr lang="en-US" sz="2400" dirty="0">
                  <a:ln w="0"/>
                  <a:solidFill>
                    <a:schemeClr val="bg1"/>
                  </a:solidFill>
                  <a:effectLst>
                    <a:outerShdw blurRad="38100" dist="19050" dir="2700000" algn="tl" rotWithShape="0">
                      <a:schemeClr val="dk1">
                        <a:alpha val="40000"/>
                      </a:schemeClr>
                    </a:outerShdw>
                  </a:effectLst>
                </a:rPr>
                <a:t>$1,632 deductible</a:t>
              </a:r>
            </a:p>
            <a:p>
              <a:r>
                <a:rPr lang="en-US" sz="2400" b="0" cap="none" spc="0" dirty="0">
                  <a:ln w="0"/>
                  <a:solidFill>
                    <a:schemeClr val="bg1"/>
                  </a:solidFill>
                  <a:effectLst>
                    <a:outerShdw blurRad="38100" dist="19050" dir="2700000" algn="tl" rotWithShape="0">
                      <a:schemeClr val="dk1">
                        <a:alpha val="40000"/>
                      </a:schemeClr>
                    </a:outerShdw>
                  </a:effectLst>
                </a:rPr>
                <a:t>Days 1-60</a:t>
              </a:r>
              <a:r>
                <a:rPr lang="en-US" sz="2400" dirty="0">
                  <a:ln w="0"/>
                  <a:solidFill>
                    <a:schemeClr val="bg1"/>
                  </a:solidFill>
                  <a:effectLst>
                    <a:outerShdw blurRad="38100" dist="19050" dir="2700000" algn="tl" rotWithShape="0">
                      <a:schemeClr val="dk1">
                        <a:alpha val="40000"/>
                      </a:schemeClr>
                    </a:outerShdw>
                  </a:effectLst>
                </a:rPr>
                <a:t>: </a:t>
              </a:r>
            </a:p>
            <a:p>
              <a:r>
                <a:rPr lang="en-US" sz="2400" dirty="0">
                  <a:ln w="0"/>
                  <a:solidFill>
                    <a:schemeClr val="bg1"/>
                  </a:solidFill>
                  <a:effectLst>
                    <a:outerShdw blurRad="38100" dist="19050" dir="2700000" algn="tl" rotWithShape="0">
                      <a:schemeClr val="dk1">
                        <a:alpha val="40000"/>
                      </a:schemeClr>
                    </a:outerShdw>
                  </a:effectLst>
                </a:rPr>
                <a:t>$0 coinsurance</a:t>
              </a:r>
            </a:p>
            <a:p>
              <a:r>
                <a:rPr lang="en-US" sz="2400" b="0" cap="none" spc="0" dirty="0">
                  <a:ln w="0"/>
                  <a:solidFill>
                    <a:schemeClr val="bg1"/>
                  </a:solidFill>
                  <a:effectLst>
                    <a:outerShdw blurRad="38100" dist="19050" dir="2700000" algn="tl" rotWithShape="0">
                      <a:schemeClr val="dk1">
                        <a:alpha val="40000"/>
                      </a:schemeClr>
                    </a:outerShdw>
                  </a:effectLst>
                </a:rPr>
                <a:t>Days 61-90</a:t>
              </a:r>
              <a:r>
                <a:rPr lang="en-US" sz="2400" dirty="0">
                  <a:ln w="0"/>
                  <a:solidFill>
                    <a:schemeClr val="bg1"/>
                  </a:solidFill>
                  <a:effectLst>
                    <a:outerShdw blurRad="38100" dist="19050" dir="2700000" algn="tl" rotWithShape="0">
                      <a:schemeClr val="dk1">
                        <a:alpha val="40000"/>
                      </a:schemeClr>
                    </a:outerShdw>
                  </a:effectLst>
                </a:rPr>
                <a:t>: </a:t>
              </a:r>
            </a:p>
            <a:p>
              <a:r>
                <a:rPr lang="en-US" sz="2400" dirty="0">
                  <a:ln w="0"/>
                  <a:solidFill>
                    <a:schemeClr val="bg1"/>
                  </a:solidFill>
                  <a:effectLst>
                    <a:outerShdw blurRad="38100" dist="19050" dir="2700000" algn="tl" rotWithShape="0">
                      <a:schemeClr val="dk1">
                        <a:alpha val="40000"/>
                      </a:schemeClr>
                    </a:outerShdw>
                  </a:effectLst>
                </a:rPr>
                <a:t>$408 per day</a:t>
              </a:r>
            </a:p>
            <a:p>
              <a:r>
                <a:rPr lang="en-US" sz="2400" b="0" cap="none" spc="0" dirty="0">
                  <a:ln w="0"/>
                  <a:solidFill>
                    <a:schemeClr val="bg1"/>
                  </a:solidFill>
                  <a:effectLst>
                    <a:outerShdw blurRad="38100" dist="19050" dir="2700000" algn="tl" rotWithShape="0">
                      <a:schemeClr val="dk1">
                        <a:alpha val="40000"/>
                      </a:schemeClr>
                    </a:outerShdw>
                  </a:effectLst>
                </a:rPr>
                <a:t>Days 91+: $816 per </a:t>
              </a:r>
            </a:p>
            <a:p>
              <a:r>
                <a:rPr lang="en-US" sz="2400" dirty="0">
                  <a:ln w="0"/>
                  <a:solidFill>
                    <a:schemeClr val="bg1"/>
                  </a:solidFill>
                  <a:effectLst>
                    <a:outerShdw blurRad="38100" dist="19050" dir="2700000" algn="tl" rotWithShape="0">
                      <a:schemeClr val="dk1">
                        <a:alpha val="40000"/>
                      </a:schemeClr>
                    </a:outerShdw>
                  </a:effectLst>
                </a:rPr>
                <a:t>“lifetime reserve day”</a:t>
              </a:r>
            </a:p>
            <a:p>
              <a:endParaRPr lang="en-US" sz="2400" b="0" cap="none" spc="0" dirty="0">
                <a:ln w="0"/>
                <a:solidFill>
                  <a:schemeClr val="bg1"/>
                </a:solidFill>
                <a:effectLst>
                  <a:outerShdw blurRad="38100" dist="19050" dir="2700000" algn="tl" rotWithShape="0">
                    <a:schemeClr val="dk1">
                      <a:alpha val="40000"/>
                    </a:schemeClr>
                  </a:outerShdw>
                </a:effectLst>
              </a:endParaRPr>
            </a:p>
          </p:txBody>
        </p:sp>
      </p:grpSp>
      <p:grpSp>
        <p:nvGrpSpPr>
          <p:cNvPr id="22" name="Group 21">
            <a:extLst>
              <a:ext uri="{FF2B5EF4-FFF2-40B4-BE49-F238E27FC236}">
                <a16:creationId xmlns:a16="http://schemas.microsoft.com/office/drawing/2014/main" id="{A7921C94-F6F6-4629-9BE7-44810EC841B1}"/>
              </a:ext>
            </a:extLst>
          </p:cNvPr>
          <p:cNvGrpSpPr/>
          <p:nvPr/>
        </p:nvGrpSpPr>
        <p:grpSpPr>
          <a:xfrm>
            <a:off x="4503964" y="1954003"/>
            <a:ext cx="3184072" cy="4245429"/>
            <a:chOff x="4503964" y="1954003"/>
            <a:chExt cx="3184072" cy="4245429"/>
          </a:xfrm>
        </p:grpSpPr>
        <p:sp>
          <p:nvSpPr>
            <p:cNvPr id="9" name="Rectangle: Rounded Corners 8">
              <a:extLst>
                <a:ext uri="{FF2B5EF4-FFF2-40B4-BE49-F238E27FC236}">
                  <a16:creationId xmlns:a16="http://schemas.microsoft.com/office/drawing/2014/main" id="{05CEDE6B-2C14-45CB-8B75-B57F721A25DA}"/>
                </a:ext>
              </a:extLst>
            </p:cNvPr>
            <p:cNvSpPr/>
            <p:nvPr/>
          </p:nvSpPr>
          <p:spPr>
            <a:xfrm>
              <a:off x="4503964" y="1954003"/>
              <a:ext cx="3184072" cy="42454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Home1 outline">
              <a:extLst>
                <a:ext uri="{FF2B5EF4-FFF2-40B4-BE49-F238E27FC236}">
                  <a16:creationId xmlns:a16="http://schemas.microsoft.com/office/drawing/2014/main" id="{3F9971AD-8763-4585-84E3-A4679C014F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7360" y="2156478"/>
              <a:ext cx="1097280" cy="1097280"/>
            </a:xfrm>
            <a:prstGeom prst="rect">
              <a:avLst/>
            </a:prstGeom>
          </p:spPr>
        </p:pic>
        <p:sp>
          <p:nvSpPr>
            <p:cNvPr id="20" name="Rectangle 19">
              <a:extLst>
                <a:ext uri="{FF2B5EF4-FFF2-40B4-BE49-F238E27FC236}">
                  <a16:creationId xmlns:a16="http://schemas.microsoft.com/office/drawing/2014/main" id="{522C9793-A1D0-47EE-A79C-84A0026FC34B}"/>
                </a:ext>
              </a:extLst>
            </p:cNvPr>
            <p:cNvSpPr/>
            <p:nvPr/>
          </p:nvSpPr>
          <p:spPr>
            <a:xfrm>
              <a:off x="4607810" y="3319074"/>
              <a:ext cx="2942857" cy="2677656"/>
            </a:xfrm>
            <a:prstGeom prst="rect">
              <a:avLst/>
            </a:prstGeom>
            <a:noFill/>
          </p:spPr>
          <p:txBody>
            <a:bodyPr wrap="none" lIns="91440" tIns="45720" rIns="91440" bIns="45720">
              <a:spAutoFit/>
            </a:bodyPr>
            <a:lstStyle/>
            <a:p>
              <a:r>
                <a:rPr lang="en-US" sz="2400" dirty="0">
                  <a:ln w="0"/>
                  <a:solidFill>
                    <a:schemeClr val="bg1"/>
                  </a:solidFill>
                  <a:effectLst>
                    <a:outerShdw blurRad="38100" dist="19050" dir="2700000" algn="tl" rotWithShape="0">
                      <a:schemeClr val="dk1">
                        <a:alpha val="40000"/>
                      </a:schemeClr>
                    </a:outerShdw>
                  </a:effectLst>
                </a:rPr>
                <a:t>Days 11-20: $0 for </a:t>
              </a:r>
            </a:p>
            <a:p>
              <a:r>
                <a:rPr lang="en-US" sz="2400" dirty="0">
                  <a:ln w="0"/>
                  <a:solidFill>
                    <a:schemeClr val="bg1"/>
                  </a:solidFill>
                  <a:effectLst>
                    <a:outerShdw blurRad="38100" dist="19050" dir="2700000" algn="tl" rotWithShape="0">
                      <a:schemeClr val="dk1">
                        <a:alpha val="40000"/>
                      </a:schemeClr>
                    </a:outerShdw>
                  </a:effectLst>
                </a:rPr>
                <a:t>each benefit period</a:t>
              </a:r>
            </a:p>
            <a:p>
              <a:r>
                <a:rPr lang="en-US" sz="2400" b="0" cap="none" spc="0" dirty="0">
                  <a:ln w="0"/>
                  <a:solidFill>
                    <a:schemeClr val="bg1"/>
                  </a:solidFill>
                  <a:effectLst>
                    <a:outerShdw blurRad="38100" dist="19050" dir="2700000" algn="tl" rotWithShape="0">
                      <a:schemeClr val="dk1">
                        <a:alpha val="40000"/>
                      </a:schemeClr>
                    </a:outerShdw>
                  </a:effectLst>
                </a:rPr>
                <a:t>Days 21-100: $204.00 </a:t>
              </a:r>
            </a:p>
            <a:p>
              <a:r>
                <a:rPr lang="en-US" sz="2400" b="0" cap="none" spc="0" dirty="0">
                  <a:ln w="0"/>
                  <a:solidFill>
                    <a:schemeClr val="bg1"/>
                  </a:solidFill>
                  <a:effectLst>
                    <a:outerShdw blurRad="38100" dist="19050" dir="2700000" algn="tl" rotWithShape="0">
                      <a:schemeClr val="dk1">
                        <a:alpha val="40000"/>
                      </a:schemeClr>
                    </a:outerShdw>
                  </a:effectLst>
                </a:rPr>
                <a:t>per day copay</a:t>
              </a:r>
            </a:p>
            <a:p>
              <a:r>
                <a:rPr lang="en-US" sz="2400" dirty="0">
                  <a:ln w="0"/>
                  <a:solidFill>
                    <a:schemeClr val="bg1"/>
                  </a:solidFill>
                  <a:effectLst>
                    <a:outerShdw blurRad="38100" dist="19050" dir="2700000" algn="tl" rotWithShape="0">
                      <a:schemeClr val="dk1">
                        <a:alpha val="40000"/>
                      </a:schemeClr>
                    </a:outerShdw>
                  </a:effectLst>
                </a:rPr>
                <a:t>*Part A does not </a:t>
              </a:r>
            </a:p>
            <a:p>
              <a:r>
                <a:rPr lang="en-US" sz="2400" dirty="0">
                  <a:ln w="0"/>
                  <a:solidFill>
                    <a:schemeClr val="bg1"/>
                  </a:solidFill>
                  <a:effectLst>
                    <a:outerShdw blurRad="38100" dist="19050" dir="2700000" algn="tl" rotWithShape="0">
                      <a:schemeClr val="dk1">
                        <a:alpha val="40000"/>
                      </a:schemeClr>
                    </a:outerShdw>
                  </a:effectLst>
                </a:rPr>
                <a:t>cover custodial or </a:t>
              </a:r>
            </a:p>
            <a:p>
              <a:r>
                <a:rPr lang="en-US" sz="2400" dirty="0">
                  <a:ln w="0"/>
                  <a:solidFill>
                    <a:schemeClr val="bg1"/>
                  </a:solidFill>
                  <a:effectLst>
                    <a:outerShdw blurRad="38100" dist="19050" dir="2700000" algn="tl" rotWithShape="0">
                      <a:schemeClr val="dk1">
                        <a:alpha val="40000"/>
                      </a:schemeClr>
                    </a:outerShdw>
                  </a:effectLst>
                </a:rPr>
                <a:t>long-term care</a:t>
              </a:r>
              <a:endParaRPr lang="en-US" sz="2400" b="0" cap="none" spc="0" dirty="0">
                <a:ln w="0"/>
                <a:solidFill>
                  <a:schemeClr val="bg1"/>
                </a:solidFill>
                <a:effectLst>
                  <a:outerShdw blurRad="38100" dist="19050" dir="2700000" algn="tl" rotWithShape="0">
                    <a:schemeClr val="dk1">
                      <a:alpha val="40000"/>
                    </a:schemeClr>
                  </a:outerShdw>
                </a:effectLst>
              </a:endParaRPr>
            </a:p>
          </p:txBody>
        </p:sp>
      </p:grpSp>
      <p:grpSp>
        <p:nvGrpSpPr>
          <p:cNvPr id="23" name="Group 22">
            <a:extLst>
              <a:ext uri="{FF2B5EF4-FFF2-40B4-BE49-F238E27FC236}">
                <a16:creationId xmlns:a16="http://schemas.microsoft.com/office/drawing/2014/main" id="{BD36BD96-D4CB-45E7-A679-1AEC81671DD3}"/>
              </a:ext>
            </a:extLst>
          </p:cNvPr>
          <p:cNvGrpSpPr/>
          <p:nvPr/>
        </p:nvGrpSpPr>
        <p:grpSpPr>
          <a:xfrm>
            <a:off x="7992836" y="1954002"/>
            <a:ext cx="3184072" cy="4245429"/>
            <a:chOff x="7992836" y="1954002"/>
            <a:chExt cx="3184072" cy="4245429"/>
          </a:xfrm>
        </p:grpSpPr>
        <p:sp>
          <p:nvSpPr>
            <p:cNvPr id="10" name="Rectangle: Rounded Corners 9">
              <a:extLst>
                <a:ext uri="{FF2B5EF4-FFF2-40B4-BE49-F238E27FC236}">
                  <a16:creationId xmlns:a16="http://schemas.microsoft.com/office/drawing/2014/main" id="{07CC612D-6E6C-4CAC-A583-0CBA951BCA9F}"/>
                </a:ext>
              </a:extLst>
            </p:cNvPr>
            <p:cNvSpPr/>
            <p:nvPr/>
          </p:nvSpPr>
          <p:spPr>
            <a:xfrm>
              <a:off x="7992836" y="1954002"/>
              <a:ext cx="3184072" cy="42454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Inpatient outline">
              <a:extLst>
                <a:ext uri="{FF2B5EF4-FFF2-40B4-BE49-F238E27FC236}">
                  <a16:creationId xmlns:a16="http://schemas.microsoft.com/office/drawing/2014/main" id="{ECC17D45-7F50-4A44-BAA8-EE169CCFEF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036232" y="2156478"/>
              <a:ext cx="1097280" cy="1097280"/>
            </a:xfrm>
            <a:custGeom>
              <a:avLst/>
              <a:gdLst>
                <a:gd name="connsiteX0" fmla="*/ 1326019 w 3027528"/>
                <a:gd name="connsiteY0" fmla="*/ 119341 h 3027528"/>
                <a:gd name="connsiteX1" fmla="*/ 1326019 w 3027528"/>
                <a:gd name="connsiteY1" fmla="*/ 1271570 h 3027528"/>
                <a:gd name="connsiteX2" fmla="*/ 2622556 w 3027528"/>
                <a:gd name="connsiteY2" fmla="*/ 1271570 h 3027528"/>
                <a:gd name="connsiteX3" fmla="*/ 2622556 w 3027528"/>
                <a:gd name="connsiteY3" fmla="*/ 119341 h 3027528"/>
                <a:gd name="connsiteX4" fmla="*/ 0 w 3027528"/>
                <a:gd name="connsiteY4" fmla="*/ 0 h 3027528"/>
                <a:gd name="connsiteX5" fmla="*/ 3027528 w 3027528"/>
                <a:gd name="connsiteY5" fmla="*/ 0 h 3027528"/>
                <a:gd name="connsiteX6" fmla="*/ 3027528 w 3027528"/>
                <a:gd name="connsiteY6" fmla="*/ 3027528 h 3027528"/>
                <a:gd name="connsiteX7" fmla="*/ 0 w 3027528"/>
                <a:gd name="connsiteY7" fmla="*/ 3027528 h 30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528" h="3027528">
                  <a:moveTo>
                    <a:pt x="1326019" y="119341"/>
                  </a:moveTo>
                  <a:lnTo>
                    <a:pt x="1326019" y="1271570"/>
                  </a:lnTo>
                  <a:lnTo>
                    <a:pt x="2622556" y="1271570"/>
                  </a:lnTo>
                  <a:lnTo>
                    <a:pt x="2622556" y="119341"/>
                  </a:lnTo>
                  <a:close/>
                  <a:moveTo>
                    <a:pt x="0" y="0"/>
                  </a:moveTo>
                  <a:lnTo>
                    <a:pt x="3027528" y="0"/>
                  </a:lnTo>
                  <a:lnTo>
                    <a:pt x="3027528" y="3027528"/>
                  </a:lnTo>
                  <a:lnTo>
                    <a:pt x="0" y="3027528"/>
                  </a:lnTo>
                  <a:close/>
                </a:path>
              </a:pathLst>
            </a:custGeom>
          </p:spPr>
        </p:pic>
        <p:sp>
          <p:nvSpPr>
            <p:cNvPr id="21" name="Rectangle 20">
              <a:extLst>
                <a:ext uri="{FF2B5EF4-FFF2-40B4-BE49-F238E27FC236}">
                  <a16:creationId xmlns:a16="http://schemas.microsoft.com/office/drawing/2014/main" id="{D130D5AE-B96D-4B62-B877-280A36AB933A}"/>
                </a:ext>
              </a:extLst>
            </p:cNvPr>
            <p:cNvSpPr/>
            <p:nvPr/>
          </p:nvSpPr>
          <p:spPr>
            <a:xfrm>
              <a:off x="8133612" y="3359628"/>
              <a:ext cx="2956259" cy="1569660"/>
            </a:xfrm>
            <a:prstGeom prst="rect">
              <a:avLst/>
            </a:prstGeom>
            <a:noFill/>
          </p:spPr>
          <p:txBody>
            <a:bodyPr wrap="none" lIns="91440" tIns="45720" rIns="91440" bIns="45720">
              <a:spAutoFit/>
            </a:bodyPr>
            <a:lstStyle/>
            <a:p>
              <a:r>
                <a:rPr lang="en-US" sz="2400" dirty="0">
                  <a:ln w="0"/>
                  <a:solidFill>
                    <a:schemeClr val="bg1"/>
                  </a:solidFill>
                  <a:effectLst>
                    <a:outerShdw blurRad="38100" dist="19050" dir="2700000" algn="tl" rotWithShape="0">
                      <a:schemeClr val="dk1">
                        <a:alpha val="40000"/>
                      </a:schemeClr>
                    </a:outerShdw>
                  </a:effectLst>
                </a:rPr>
                <a:t>$0 copay for </a:t>
              </a:r>
            </a:p>
            <a:p>
              <a:r>
                <a:rPr lang="en-US" sz="2400" dirty="0">
                  <a:ln w="0"/>
                  <a:solidFill>
                    <a:schemeClr val="bg1"/>
                  </a:solidFill>
                  <a:effectLst>
                    <a:outerShdw blurRad="38100" dist="19050" dir="2700000" algn="tl" rotWithShape="0">
                      <a:schemeClr val="dk1">
                        <a:alpha val="40000"/>
                      </a:schemeClr>
                    </a:outerShdw>
                  </a:effectLst>
                </a:rPr>
                <a:t>end-of-life care i</a:t>
              </a:r>
              <a:r>
                <a:rPr lang="en-US" sz="2400" b="0" cap="none" spc="0" dirty="0">
                  <a:ln w="0"/>
                  <a:solidFill>
                    <a:schemeClr val="bg1"/>
                  </a:solidFill>
                  <a:effectLst>
                    <a:outerShdw blurRad="38100" dist="19050" dir="2700000" algn="tl" rotWithShape="0">
                      <a:schemeClr val="dk1">
                        <a:alpha val="40000"/>
                      </a:schemeClr>
                    </a:outerShdw>
                  </a:effectLst>
                </a:rPr>
                <a:t>n a </a:t>
              </a:r>
            </a:p>
            <a:p>
              <a:r>
                <a:rPr lang="en-US" sz="2400" b="0" cap="none" spc="0" dirty="0">
                  <a:ln w="0"/>
                  <a:solidFill>
                    <a:schemeClr val="bg1"/>
                  </a:solidFill>
                  <a:effectLst>
                    <a:outerShdw blurRad="38100" dist="19050" dir="2700000" algn="tl" rotWithShape="0">
                      <a:schemeClr val="dk1">
                        <a:alpha val="40000"/>
                      </a:schemeClr>
                    </a:outerShdw>
                  </a:effectLst>
                </a:rPr>
                <a:t>Medicare</a:t>
              </a:r>
              <a:r>
                <a:rPr lang="en-US" sz="2400" dirty="0">
                  <a:ln w="0"/>
                  <a:solidFill>
                    <a:schemeClr val="bg1"/>
                  </a:solidFill>
                  <a:effectLst>
                    <a:outerShdw blurRad="38100" dist="19050" dir="2700000" algn="tl" rotWithShape="0">
                      <a:schemeClr val="dk1">
                        <a:alpha val="40000"/>
                      </a:schemeClr>
                    </a:outerShdw>
                  </a:effectLst>
                </a:rPr>
                <a:t>-approved </a:t>
              </a:r>
            </a:p>
            <a:p>
              <a:r>
                <a:rPr lang="en-US" sz="2400" dirty="0">
                  <a:ln w="0"/>
                  <a:solidFill>
                    <a:schemeClr val="bg1"/>
                  </a:solidFill>
                  <a:effectLst>
                    <a:outerShdw blurRad="38100" dist="19050" dir="2700000" algn="tl" rotWithShape="0">
                      <a:schemeClr val="dk1">
                        <a:alpha val="40000"/>
                      </a:schemeClr>
                    </a:outerShdw>
                  </a:effectLst>
                </a:rPr>
                <a:t>f</a:t>
              </a:r>
              <a:r>
                <a:rPr lang="en-US" sz="2400" b="0" cap="none" spc="0" dirty="0">
                  <a:ln w="0"/>
                  <a:solidFill>
                    <a:schemeClr val="bg1"/>
                  </a:solidFill>
                  <a:effectLst>
                    <a:outerShdw blurRad="38100" dist="19050" dir="2700000" algn="tl" rotWithShape="0">
                      <a:schemeClr val="dk1">
                        <a:alpha val="40000"/>
                      </a:schemeClr>
                    </a:outerShdw>
                  </a:effectLst>
                </a:rPr>
                <a:t>acility (or your home)</a:t>
              </a:r>
            </a:p>
          </p:txBody>
        </p:sp>
      </p:grpSp>
    </p:spTree>
    <p:extLst>
      <p:ext uri="{BB962C8B-B14F-4D97-AF65-F5344CB8AC3E}">
        <p14:creationId xmlns:p14="http://schemas.microsoft.com/office/powerpoint/2010/main" val="416039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ppt_y</p:attrName>
                                        </p:attrNameLst>
                                      </p:cBhvr>
                                      <p:tavLst>
                                        <p:tav tm="0">
                                          <p:val>
                                            <p:strVal val="#ppt_y+#ppt_h*1.125000"/>
                                          </p:val>
                                        </p:tav>
                                        <p:tav tm="100000">
                                          <p:val>
                                            <p:strVal val="#ppt_y"/>
                                          </p:val>
                                        </p:tav>
                                      </p:tavLst>
                                    </p:anim>
                                    <p:animEffect transition="in" filter="wipe(up)">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up)">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exben">
      <a:dk1>
        <a:srgbClr val="77787B"/>
      </a:dk1>
      <a:lt1>
        <a:sysClr val="window" lastClr="FFFFFF"/>
      </a:lt1>
      <a:dk2>
        <a:srgbClr val="05577D"/>
      </a:dk2>
      <a:lt2>
        <a:srgbClr val="EAE9E0"/>
      </a:lt2>
      <a:accent1>
        <a:srgbClr val="0089AE"/>
      </a:accent1>
      <a:accent2>
        <a:srgbClr val="4AC1E0"/>
      </a:accent2>
      <a:accent3>
        <a:srgbClr val="FFD000"/>
      </a:accent3>
      <a:accent4>
        <a:srgbClr val="FF715B"/>
      </a:accent4>
      <a:accent5>
        <a:srgbClr val="59CA97"/>
      </a:accent5>
      <a:accent6>
        <a:srgbClr val="8687C2"/>
      </a:accent6>
      <a:hlink>
        <a:srgbClr val="8687C2"/>
      </a:hlink>
      <a:folHlink>
        <a:srgbClr val="0089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xben PPT Template_2021" id="{492885BC-29DA-416B-8C9F-790F5C89C948}" vid="{890DB9CD-7EDA-476E-9D08-8540012F88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69a666-7200-45e2-b64c-3c3a932e45d0" xsi:nil="true"/>
    <lcf76f155ced4ddcb4097134ff3c332f xmlns="1ad60b77-4e7c-4331-b973-616a8e3dae49">
      <Terms xmlns="http://schemas.microsoft.com/office/infopath/2007/PartnerControls"/>
    </lcf76f155ced4ddcb4097134ff3c332f>
    <SharedWithUsers xmlns="2469a666-7200-45e2-b64c-3c3a932e45d0">
      <UserInfo>
        <DisplayName>Tammy Deur</DisplayName>
        <AccountId>13</AccountId>
        <AccountType/>
      </UserInfo>
      <UserInfo>
        <DisplayName>Theresa Boensch</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B2DE98FE2FE1468979EE334143DC60" ma:contentTypeVersion="16" ma:contentTypeDescription="Create a new document." ma:contentTypeScope="" ma:versionID="b127c47d2f597c8ccc881272ad9ef07b">
  <xsd:schema xmlns:xsd="http://www.w3.org/2001/XMLSchema" xmlns:xs="http://www.w3.org/2001/XMLSchema" xmlns:p="http://schemas.microsoft.com/office/2006/metadata/properties" xmlns:ns2="1ad60b77-4e7c-4331-b973-616a8e3dae49" xmlns:ns3="2469a666-7200-45e2-b64c-3c3a932e45d0" targetNamespace="http://schemas.microsoft.com/office/2006/metadata/properties" ma:root="true" ma:fieldsID="1c189a8a1b546719e66fd9b8a4a7b0d7" ns2:_="" ns3:_="">
    <xsd:import namespace="1ad60b77-4e7c-4331-b973-616a8e3dae49"/>
    <xsd:import namespace="2469a666-7200-45e2-b64c-3c3a932e45d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d60b77-4e7c-4331-b973-616a8e3dae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7452a38-8480-406f-8796-74725550cba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69a666-7200-45e2-b64c-3c3a932e45d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e280847-0515-48e9-92cc-00d239c4af9d}" ma:internalName="TaxCatchAll" ma:showField="CatchAllData" ma:web="2469a666-7200-45e2-b64c-3c3a932e45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7034A5-5FEC-49D4-B9D4-3848649CF44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ad60b77-4e7c-4331-b973-616a8e3dae49"/>
    <ds:schemaRef ds:uri="http://purl.org/dc/elements/1.1/"/>
    <ds:schemaRef ds:uri="http://schemas.microsoft.com/office/2006/metadata/properties"/>
    <ds:schemaRef ds:uri="2469a666-7200-45e2-b64c-3c3a932e45d0"/>
    <ds:schemaRef ds:uri="http://www.w3.org/XML/1998/namespace"/>
    <ds:schemaRef ds:uri="http://purl.org/dc/dcmitype/"/>
  </ds:schemaRefs>
</ds:datastoreItem>
</file>

<file path=customXml/itemProps2.xml><?xml version="1.0" encoding="utf-8"?>
<ds:datastoreItem xmlns:ds="http://schemas.openxmlformats.org/officeDocument/2006/customXml" ds:itemID="{7E12F43A-2EC8-4B37-B935-485E8718ADF5}">
  <ds:schemaRefs>
    <ds:schemaRef ds:uri="http://schemas.microsoft.com/sharepoint/v3/contenttype/forms"/>
  </ds:schemaRefs>
</ds:datastoreItem>
</file>

<file path=customXml/itemProps3.xml><?xml version="1.0" encoding="utf-8"?>
<ds:datastoreItem xmlns:ds="http://schemas.openxmlformats.org/officeDocument/2006/customXml" ds:itemID="{328683C3-0C91-4D2C-86D0-37EBB5BC7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d60b77-4e7c-4331-b973-616a8e3dae49"/>
    <ds:schemaRef ds:uri="2469a666-7200-45e2-b64c-3c3a932e45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Nexben PPT Template_2021</Template>
  <TotalTime>18941</TotalTime>
  <Words>10148</Words>
  <Application>Microsoft Office PowerPoint</Application>
  <PresentationFormat>Widescreen</PresentationFormat>
  <Paragraphs>927</Paragraphs>
  <Slides>69</Slides>
  <Notes>63</Notes>
  <HiddenSlides>0</HiddenSlides>
  <MMClips>1</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Medicare 101</vt:lpstr>
      <vt:lpstr>PowerPoint Presentation</vt:lpstr>
      <vt:lpstr>What is Medicare</vt:lpstr>
      <vt:lpstr>It provides coverage for three key groups of people</vt:lpstr>
      <vt:lpstr>The parts of Medicare</vt:lpstr>
      <vt:lpstr>PowerPoint Presentation</vt:lpstr>
      <vt:lpstr>Part A</vt:lpstr>
      <vt:lpstr>Part A benefits</vt:lpstr>
      <vt:lpstr>Part A cost sharing</vt:lpstr>
      <vt:lpstr>Part B</vt:lpstr>
      <vt:lpstr>Part B benefits</vt:lpstr>
      <vt:lpstr>Part B cost sharing</vt:lpstr>
      <vt:lpstr>Parts A and B – What’s NOT covered</vt:lpstr>
      <vt:lpstr>Parts A and B – What’s NOT covered</vt:lpstr>
      <vt:lpstr>Parts A and B – What’s NOT covered</vt:lpstr>
      <vt:lpstr>Parts A and B – What’s NOT covered</vt:lpstr>
      <vt:lpstr>Parts A and B – What’s NOT covered</vt:lpstr>
      <vt:lpstr>Parts A and B – What’s NOT covered</vt:lpstr>
      <vt:lpstr>Parts A and B – What’s NOT covered</vt:lpstr>
      <vt:lpstr>Parts A and B – What’s NOT covered</vt:lpstr>
      <vt:lpstr>Parts A and B – What’s NOT covered</vt:lpstr>
      <vt:lpstr>Part A and B premiums </vt:lpstr>
      <vt:lpstr>Part A premiums</vt:lpstr>
      <vt:lpstr>Part B and IRMAA premiums </vt:lpstr>
      <vt:lpstr>Appealing IRMAA</vt:lpstr>
      <vt:lpstr>Enrolling in Medicare</vt:lpstr>
      <vt:lpstr>Initial enrollment period (IEP)</vt:lpstr>
      <vt:lpstr>Initial enrollment period (IEP)</vt:lpstr>
      <vt:lpstr>Initial enrollment period (IEP)</vt:lpstr>
      <vt:lpstr>Initial enrollment period (IEP)</vt:lpstr>
      <vt:lpstr>Special enrollment period (SEP)</vt:lpstr>
      <vt:lpstr>Special enrollment period (SEP)</vt:lpstr>
      <vt:lpstr>General enrollment period (GEP)</vt:lpstr>
      <vt:lpstr>Automatic Medicare enrollment</vt:lpstr>
      <vt:lpstr>Who needs to enroll?</vt:lpstr>
      <vt:lpstr>Who Must Enroll at Age 65</vt:lpstr>
      <vt:lpstr>Delaying enrollment</vt:lpstr>
      <vt:lpstr>Who Can Delay Enrollment?</vt:lpstr>
      <vt:lpstr>When will Part A and B begin?</vt:lpstr>
      <vt:lpstr>Part B Enrollment Periods (Starting 1/1/23) </vt:lpstr>
      <vt:lpstr>Who pays first?</vt:lpstr>
      <vt:lpstr>Medicare: who pays first</vt:lpstr>
      <vt:lpstr>Late enrollment penalties</vt:lpstr>
      <vt:lpstr>Medicare cost sharing requirements</vt:lpstr>
      <vt:lpstr>Part A premium, deductibles and cost sharing amounts</vt:lpstr>
      <vt:lpstr>Part B premium, deductibles and cost sharing amounts</vt:lpstr>
      <vt:lpstr>Medicare coverage options</vt:lpstr>
      <vt:lpstr>Medicare coverage options</vt:lpstr>
      <vt:lpstr>Medicare Supplement</vt:lpstr>
      <vt:lpstr>Medicare supplement (Medigap) coverage</vt:lpstr>
      <vt:lpstr>Ten standardized Medicare supplement plans </vt:lpstr>
      <vt:lpstr>Part D – prescription drug plan</vt:lpstr>
      <vt:lpstr>Part D</vt:lpstr>
      <vt:lpstr>Four stages of Part D coverage</vt:lpstr>
      <vt:lpstr>Part D and IRMAA premiums </vt:lpstr>
      <vt:lpstr>Medicare Advantage Plans</vt:lpstr>
      <vt:lpstr>Types of Medicare Advantage plans </vt:lpstr>
      <vt:lpstr>Part C and D enrollment periods</vt:lpstr>
      <vt:lpstr>Special enrollment periods Part C, D and Medigap</vt:lpstr>
      <vt:lpstr>Special enrollment periods Part C, D and Medigap</vt:lpstr>
      <vt:lpstr>Medigap  enrollment periods</vt:lpstr>
      <vt:lpstr>Health savings accounts and Medicare</vt:lpstr>
      <vt:lpstr>Marketing Medicare</vt:lpstr>
      <vt:lpstr>Marketing Medicare</vt:lpstr>
      <vt:lpstr>Marketing Medicare</vt:lpstr>
      <vt:lpstr>Tips</vt:lpstr>
      <vt:lpstr>Next steps</vt:lpstr>
      <vt:lpstr>Thank you.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Medicare 101</dc:title>
  <dc:creator>rwilliams@nexben.com</dc:creator>
  <cp:lastModifiedBy>Rob Williams</cp:lastModifiedBy>
  <cp:revision>222</cp:revision>
  <dcterms:created xsi:type="dcterms:W3CDTF">2021-11-11T20:57:50Z</dcterms:created>
  <dcterms:modified xsi:type="dcterms:W3CDTF">2023-11-13T15:42:25Z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0x01010081B2DE98FE2FE1468979EE334143DC60</vt:lpwstr>
  </property>
  <property fmtid="{D5CDD505-2E9C-101B-9397-08002B2CF9AE}" pid="3" name="MediaServiceImageTags">
    <vt:lpwstr/>
  </property>
</Properties>
</file>