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98_B3C3C66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275" r:id="rId5"/>
    <p:sldId id="280" r:id="rId6"/>
    <p:sldId id="336" r:id="rId7"/>
    <p:sldId id="258" r:id="rId8"/>
    <p:sldId id="293" r:id="rId9"/>
    <p:sldId id="349" r:id="rId10"/>
    <p:sldId id="407" r:id="rId11"/>
    <p:sldId id="406" r:id="rId12"/>
    <p:sldId id="408" r:id="rId13"/>
    <p:sldId id="409" r:id="rId14"/>
    <p:sldId id="410" r:id="rId15"/>
    <p:sldId id="411" r:id="rId16"/>
    <p:sldId id="412" r:id="rId17"/>
    <p:sldId id="413" r:id="rId18"/>
    <p:sldId id="414" r:id="rId19"/>
    <p:sldId id="415" r:id="rId20"/>
    <p:sldId id="416" r:id="rId21"/>
    <p:sldId id="417" r:id="rId22"/>
    <p:sldId id="298" r:id="rId23"/>
    <p:sldId id="446" r:id="rId24"/>
    <p:sldId id="452" r:id="rId25"/>
    <p:sldId id="420" r:id="rId26"/>
    <p:sldId id="301" r:id="rId27"/>
    <p:sldId id="425" r:id="rId28"/>
    <p:sldId id="426" r:id="rId29"/>
    <p:sldId id="427" r:id="rId30"/>
    <p:sldId id="428" r:id="rId31"/>
    <p:sldId id="429" r:id="rId32"/>
    <p:sldId id="430" r:id="rId33"/>
    <p:sldId id="431" r:id="rId34"/>
    <p:sldId id="432" r:id="rId35"/>
    <p:sldId id="433" r:id="rId36"/>
    <p:sldId id="307" r:id="rId37"/>
    <p:sldId id="306" r:id="rId38"/>
    <p:sldId id="434" r:id="rId39"/>
    <p:sldId id="435" r:id="rId40"/>
    <p:sldId id="445" r:id="rId41"/>
    <p:sldId id="422" r:id="rId42"/>
    <p:sldId id="436" r:id="rId43"/>
    <p:sldId id="317" r:id="rId44"/>
    <p:sldId id="453" r:id="rId45"/>
    <p:sldId id="454" r:id="rId46"/>
    <p:sldId id="320" r:id="rId47"/>
    <p:sldId id="321" r:id="rId48"/>
    <p:sldId id="437" r:id="rId49"/>
    <p:sldId id="323" r:id="rId50"/>
    <p:sldId id="440" r:id="rId51"/>
    <p:sldId id="325" r:id="rId52"/>
    <p:sldId id="455" r:id="rId53"/>
    <p:sldId id="328" r:id="rId54"/>
    <p:sldId id="441" r:id="rId55"/>
    <p:sldId id="447" r:id="rId56"/>
    <p:sldId id="448" r:id="rId57"/>
    <p:sldId id="449" r:id="rId58"/>
    <p:sldId id="443" r:id="rId59"/>
    <p:sldId id="333" r:id="rId60"/>
    <p:sldId id="444" r:id="rId61"/>
    <p:sldId id="45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F6A96F-D3AA-689B-4F34-A2D53328420F}" name="Kymm Nuest" initials="KN" userId="S::knuest@tggsolutions.com::9418f18b-f391-4598-87e3-96b9aef3a2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urtney Annese" initials="CA" lastIdx="15" clrIdx="0">
    <p:extLst>
      <p:ext uri="{19B8F6BF-5375-455C-9EA6-DF929625EA0E}">
        <p15:presenceInfo xmlns:p15="http://schemas.microsoft.com/office/powerpoint/2012/main" userId="S::cannese@tggsolutions.com::e8d27276-138c-488e-927c-87c2089eda3a" providerId="AD"/>
      </p:ext>
    </p:extLst>
  </p:cmAuthor>
  <p:cmAuthor id="2" name="Kymm Nuest" initials="KN" lastIdx="1" clrIdx="1">
    <p:extLst>
      <p:ext uri="{19B8F6BF-5375-455C-9EA6-DF929625EA0E}">
        <p15:presenceInfo xmlns:p15="http://schemas.microsoft.com/office/powerpoint/2012/main" userId="S::knuest@tggsolutions.com::9418f18b-f391-4598-87e3-96b9aef3a2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3F9"/>
    <a:srgbClr val="F7F5F5"/>
    <a:srgbClr val="D9D9D9"/>
    <a:srgbClr val="948A80"/>
    <a:srgbClr val="1933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14C5C-C905-4580-89CB-682ADFE7A0E9}" v="1" dt="2023-01-27T19:25:45.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6156" autoAdjust="0"/>
  </p:normalViewPr>
  <p:slideViewPr>
    <p:cSldViewPr snapToGrid="0">
      <p:cViewPr varScale="1">
        <p:scale>
          <a:sx n="69" d="100"/>
          <a:sy n="69" d="100"/>
        </p:scale>
        <p:origin x="2154" y="6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s>
</file>

<file path=ppt/comments/modernComment_198_B3C3C665.xml><?xml version="1.0" encoding="utf-8"?>
<p188:cmLst xmlns:a="http://schemas.openxmlformats.org/drawingml/2006/main" xmlns:r="http://schemas.openxmlformats.org/officeDocument/2006/relationships" xmlns:p188="http://schemas.microsoft.com/office/powerpoint/2018/8/main">
  <p188:cm id="{7D9F6DAE-2DB7-475D-9B64-7D2B52C910C1}" authorId="{F2F6A96F-D3AA-689B-4F34-A2D53328420F}" created="2022-12-13T13:31:25.948">
    <pc:sldMkLst xmlns:pc="http://schemas.microsoft.com/office/powerpoint/2013/main/command">
      <pc:docMk/>
      <pc:sldMk cId="3015951973" sldId="408"/>
    </pc:sldMkLst>
    <p188:txBody>
      <a:bodyPr/>
      <a:lstStyle/>
      <a:p>
        <a:r>
          <a:rPr lang="en-US"/>
          <a:t>Should we also list anything about the covid shot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EE2EBC-8E92-4A56-90FC-DC14C604F3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4D9DFC-0693-4830-9710-11FA1F7EED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72CFA4-8D2F-4174-9207-7FDB5E47AC10}" type="datetimeFigureOut">
              <a:rPr lang="en-US" smtClean="0"/>
              <a:t>01/27/2023</a:t>
            </a:fld>
            <a:endParaRPr lang="en-US"/>
          </a:p>
        </p:txBody>
      </p:sp>
      <p:sp>
        <p:nvSpPr>
          <p:cNvPr id="4" name="Footer Placeholder 3">
            <a:extLst>
              <a:ext uri="{FF2B5EF4-FFF2-40B4-BE49-F238E27FC236}">
                <a16:creationId xmlns:a16="http://schemas.microsoft.com/office/drawing/2014/main" id="{3328E3C1-DC0C-4DFD-AB20-680EACBD2F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32BF54-8141-462C-8D4F-E396FCAE38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7E17C-E701-4B97-855A-3A8F3ADA66F3}" type="slidenum">
              <a:rPr lang="en-US" smtClean="0"/>
              <a:t>‹#›</a:t>
            </a:fld>
            <a:endParaRPr lang="en-US"/>
          </a:p>
        </p:txBody>
      </p:sp>
    </p:spTree>
    <p:extLst>
      <p:ext uri="{BB962C8B-B14F-4D97-AF65-F5344CB8AC3E}">
        <p14:creationId xmlns:p14="http://schemas.microsoft.com/office/powerpoint/2010/main" val="4261579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C0680-50AA-41B1-A65E-5264849EC1F6}" type="datetimeFigureOut">
              <a:rPr lang="en-US" smtClean="0"/>
              <a:t>01/27/2023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35C80-DA11-4995-9735-5F56A741FD35}" type="slidenum">
              <a:rPr lang="en-US" smtClean="0"/>
              <a:t>‹#›</a:t>
            </a:fld>
            <a:endParaRPr lang="en-US"/>
          </a:p>
        </p:txBody>
      </p:sp>
    </p:spTree>
    <p:extLst>
      <p:ext uri="{BB962C8B-B14F-4D97-AF65-F5344CB8AC3E}">
        <p14:creationId xmlns:p14="http://schemas.microsoft.com/office/powerpoint/2010/main" val="188901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today with:</a:t>
            </a:r>
          </a:p>
          <a:p>
            <a:endParaRPr lang="en-US" dirty="0"/>
          </a:p>
          <a:p>
            <a:r>
              <a:rPr lang="en-US" dirty="0"/>
              <a:t>* What is Medicare</a:t>
            </a:r>
          </a:p>
          <a:p>
            <a:r>
              <a:rPr lang="en-US" dirty="0"/>
              <a:t>* Enrolling in Medicare</a:t>
            </a:r>
          </a:p>
          <a:p>
            <a:r>
              <a:rPr lang="en-US" dirty="0"/>
              <a:t>* Medicare coverage options </a:t>
            </a:r>
          </a:p>
          <a:p>
            <a:r>
              <a:rPr lang="en-US" dirty="0"/>
              <a:t>* HSAs and Medicare </a:t>
            </a:r>
          </a:p>
          <a:p>
            <a:pPr marL="0" indent="0">
              <a:buFont typeface="Arial" panose="020B0604020202020204" pitchFamily="34" charset="0"/>
              <a:buNone/>
            </a:pPr>
            <a:r>
              <a:rPr lang="en-US" dirty="0"/>
              <a:t>* And finally, Medicare marketing rules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a:t>
            </a:fld>
            <a:endParaRPr lang="en-US"/>
          </a:p>
        </p:txBody>
      </p:sp>
    </p:spTree>
    <p:extLst>
      <p:ext uri="{BB962C8B-B14F-4D97-AF65-F5344CB8AC3E}">
        <p14:creationId xmlns:p14="http://schemas.microsoft.com/office/powerpoint/2010/main" val="366644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Medicare does offer very comprehensive coverage if you are enrolled in Parts A and B, it does not cover everything.  Often, individuals are surprised by some of the services Medicare does not cover.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Those services that Medicare does not cover are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10</a:t>
            </a:fld>
            <a:endParaRPr lang="en-US"/>
          </a:p>
        </p:txBody>
      </p:sp>
    </p:spTree>
    <p:extLst>
      <p:ext uri="{BB962C8B-B14F-4D97-AF65-F5344CB8AC3E}">
        <p14:creationId xmlns:p14="http://schemas.microsoft.com/office/powerpoint/2010/main" val="400460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most dental care and dentures,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11</a:t>
            </a:fld>
            <a:endParaRPr lang="en-US"/>
          </a:p>
        </p:txBody>
      </p:sp>
    </p:spTree>
    <p:extLst>
      <p:ext uri="{BB962C8B-B14F-4D97-AF65-F5344CB8AC3E}">
        <p14:creationId xmlns:p14="http://schemas.microsoft.com/office/powerpoint/2010/main" val="87527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eye exams related to the prescribing of glasses or contact lenses (Medicare Part B does cover diseases of the eyes like cataracts, glaucoma, diabetic eye exams and macular degeneration under the Part B Medical benefit),</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12</a:t>
            </a:fld>
            <a:endParaRPr lang="en-US"/>
          </a:p>
        </p:txBody>
      </p:sp>
    </p:spTree>
    <p:extLst>
      <p:ext uri="{BB962C8B-B14F-4D97-AF65-F5344CB8AC3E}">
        <p14:creationId xmlns:p14="http://schemas.microsoft.com/office/powerpoint/2010/main" val="227897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cosmetic surgery,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13</a:t>
            </a:fld>
            <a:endParaRPr lang="en-US"/>
          </a:p>
        </p:txBody>
      </p:sp>
    </p:spTree>
    <p:extLst>
      <p:ext uri="{BB962C8B-B14F-4D97-AF65-F5344CB8AC3E}">
        <p14:creationId xmlns:p14="http://schemas.microsoft.com/office/powerpoint/2010/main" val="424337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massage therapy,</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14</a:t>
            </a:fld>
            <a:endParaRPr lang="en-US"/>
          </a:p>
        </p:txBody>
      </p:sp>
    </p:spTree>
    <p:extLst>
      <p:ext uri="{BB962C8B-B14F-4D97-AF65-F5344CB8AC3E}">
        <p14:creationId xmlns:p14="http://schemas.microsoft.com/office/powerpoint/2010/main" val="256968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acupuncture,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15</a:t>
            </a:fld>
            <a:endParaRPr lang="en-US"/>
          </a:p>
        </p:txBody>
      </p:sp>
    </p:spTree>
    <p:extLst>
      <p:ext uri="{BB962C8B-B14F-4D97-AF65-F5344CB8AC3E}">
        <p14:creationId xmlns:p14="http://schemas.microsoft.com/office/powerpoint/2010/main" val="262841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hearing aids and exams for fitting hearing aids,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16</a:t>
            </a:fld>
            <a:endParaRPr lang="en-US"/>
          </a:p>
        </p:txBody>
      </p:sp>
    </p:spTree>
    <p:extLst>
      <p:ext uri="{BB962C8B-B14F-4D97-AF65-F5344CB8AC3E}">
        <p14:creationId xmlns:p14="http://schemas.microsoft.com/office/powerpoint/2010/main" val="315405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Long Term Care,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17</a:t>
            </a:fld>
            <a:endParaRPr lang="en-US"/>
          </a:p>
        </p:txBody>
      </p:sp>
    </p:spTree>
    <p:extLst>
      <p:ext uri="{BB962C8B-B14F-4D97-AF65-F5344CB8AC3E}">
        <p14:creationId xmlns:p14="http://schemas.microsoft.com/office/powerpoint/2010/main" val="1743522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concierge care, boutique medicine, platinum service or direct care.  Essentially arrangements where you pay a physician an annual fee for visits, also known as a private contract, are not covered by Medicare.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18</a:t>
            </a:fld>
            <a:endParaRPr lang="en-US"/>
          </a:p>
        </p:txBody>
      </p:sp>
    </p:spTree>
    <p:extLst>
      <p:ext uri="{BB962C8B-B14F-4D97-AF65-F5344CB8AC3E}">
        <p14:creationId xmlns:p14="http://schemas.microsoft.com/office/powerpoint/2010/main" val="2883803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Medicare likes to say you get Part A for free, this is not really true.  While you worked, both you and your employer paid a Medicare tax.  This tax is paid to the Medicare Part A trust fund.  For individuals who paid at least 40 quarters of Social Security and Medicare taxes, there is no premium for Medicare Part A once you enroll.  If you had less than 40 quarters of work credited to Social Security, you would pay $274 or $499 monthly for Part A depending on how long you paid Medicare taxes.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20</a:t>
            </a:fld>
            <a:endParaRPr lang="en-US"/>
          </a:p>
        </p:txBody>
      </p:sp>
    </p:spTree>
    <p:extLst>
      <p:ext uri="{BB962C8B-B14F-4D97-AF65-F5344CB8AC3E}">
        <p14:creationId xmlns:p14="http://schemas.microsoft.com/office/powerpoint/2010/main" val="322355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is a Federal Health Insurance program created in 1965 under the Great Society Programs during the Lyndon Johnson Administration. It is administered by the centers for Medicare and Medicaid services or CMS and </a:t>
            </a:r>
            <a:r>
              <a:rPr lang="en-US" sz="1200" dirty="0"/>
              <a:t>is the foundation upon which healthcare rests for most retirees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Former President Harry S. Truman was the first American to receive a Medicare 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Prior to Medicare, only 48% of individuals over the age of 65 had health insurance.  Currently, after Medicare, roughly 98 percent of seniors over the age of 65 have health insurance.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a:t>
            </a:fld>
            <a:endParaRPr lang="en-US"/>
          </a:p>
        </p:txBody>
      </p:sp>
    </p:spTree>
    <p:extLst>
      <p:ext uri="{BB962C8B-B14F-4D97-AF65-F5344CB8AC3E}">
        <p14:creationId xmlns:p14="http://schemas.microsoft.com/office/powerpoint/2010/main" val="305436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Medicare Part B has a premium that you pay once you enroll in Medicare Part B.  The Standard premium for 2023 is $164.90  It increases in any year that Social Security has a cost-of-living adjustment.  The Part B Standard Premium is per-person and paid by anyone who makes less than $97,000 filing taxes as a single and under $194,000 filing taxes as a couple.  Individuals making more than this amount of income will be subject to the Income Related Monthly Adjustment Amount (IRMAA) and will pay a higher Part B Premium.</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21</a:t>
            </a:fld>
            <a:endParaRPr lang="en-US"/>
          </a:p>
        </p:txBody>
      </p:sp>
    </p:spTree>
    <p:extLst>
      <p:ext uri="{BB962C8B-B14F-4D97-AF65-F5344CB8AC3E}">
        <p14:creationId xmlns:p14="http://schemas.microsoft.com/office/powerpoint/2010/main" val="2805445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initial IRMAA determination can be appealed in certain circumstances.  Once you receive the initial determination, you can appeal the additional IRMAA amount if you have experienced any of the following life-changing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death of a spouse, marriage, divorce or annulment, you or your spouse stopped working or reduced the number of hours you are working, had an involuntary loss of an income producing property due to natural disaster, disease, fraud or other circumstances, loss of a pension, receipt of a settlement payment from a current or former employer die to the employer’s closure or bankruptcy.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also appeal the initial IRMAA determination if you can prove that Social Security used incorrect income information to make the determination, like if you files an amended tax return and they used the non-amended return in the determination, or you have a more recent tax return that shows you are receiving a lower income than previously reported.</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22</a:t>
            </a:fld>
            <a:endParaRPr lang="en-US"/>
          </a:p>
        </p:txBody>
      </p:sp>
    </p:spTree>
    <p:extLst>
      <p:ext uri="{BB962C8B-B14F-4D97-AF65-F5344CB8AC3E}">
        <p14:creationId xmlns:p14="http://schemas.microsoft.com/office/powerpoint/2010/main" val="2878609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certain times you may enroll in Medicare, and we want to go over each one individually</a:t>
            </a:r>
          </a:p>
        </p:txBody>
      </p:sp>
      <p:sp>
        <p:nvSpPr>
          <p:cNvPr id="4" name="Slide Number Placeholder 3"/>
          <p:cNvSpPr>
            <a:spLocks noGrp="1"/>
          </p:cNvSpPr>
          <p:nvPr>
            <p:ph type="sldNum" sz="quarter" idx="5"/>
          </p:nvPr>
        </p:nvSpPr>
        <p:spPr/>
        <p:txBody>
          <a:bodyPr/>
          <a:lstStyle/>
          <a:p>
            <a:fld id="{80A35C80-DA11-4995-9735-5F56A741FD35}" type="slidenum">
              <a:rPr lang="en-US" smtClean="0"/>
              <a:t>23</a:t>
            </a:fld>
            <a:endParaRPr lang="en-US"/>
          </a:p>
        </p:txBody>
      </p:sp>
    </p:spTree>
    <p:extLst>
      <p:ext uri="{BB962C8B-B14F-4D97-AF65-F5344CB8AC3E}">
        <p14:creationId xmlns:p14="http://schemas.microsoft.com/office/powerpoint/2010/main" val="1746805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is the Initial Enrollment Period (IEP). This is time sensitive and begins * three months before the month you turn age 65, the month you turn 65 and the three months after you turn age 65. If your date of birth is the first of the month, your IEP begins one month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eligible for Medicare before the age of 65 due to disability, your IEP begins * three months before your 25</a:t>
            </a:r>
            <a:r>
              <a:rPr lang="en-US" baseline="30000" dirty="0"/>
              <a:t>th</a:t>
            </a:r>
            <a:r>
              <a:rPr lang="en-US" dirty="0"/>
              <a:t> * month of Social Security Disability payments, includes the 25</a:t>
            </a:r>
            <a:r>
              <a:rPr lang="en-US" baseline="30000" dirty="0"/>
              <a:t>th</a:t>
            </a:r>
            <a:r>
              <a:rPr lang="en-US" dirty="0"/>
              <a:t> month of Social Security disability payments and *  the three months after your 25</a:t>
            </a:r>
            <a:r>
              <a:rPr lang="en-US" baseline="30000" dirty="0"/>
              <a:t>th</a:t>
            </a:r>
            <a:r>
              <a:rPr lang="en-US" dirty="0"/>
              <a:t> month of SSDI payments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24</a:t>
            </a:fld>
            <a:endParaRPr lang="en-US"/>
          </a:p>
        </p:txBody>
      </p:sp>
    </p:spTree>
    <p:extLst>
      <p:ext uri="{BB962C8B-B14F-4D97-AF65-F5344CB8AC3E}">
        <p14:creationId xmlns:p14="http://schemas.microsoft.com/office/powerpoint/2010/main" val="2228224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Initial Enrollment Period (IEP)is time sensitive and begins * three months before the month you turn age 65, the month you turn 65 and the three months after you turn age 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eligible for Medicare before the age of 65 due to disability, your IEP begins * three months before your 25</a:t>
            </a:r>
            <a:r>
              <a:rPr lang="en-US" baseline="30000" dirty="0"/>
              <a:t>th</a:t>
            </a:r>
            <a:r>
              <a:rPr lang="en-US" dirty="0"/>
              <a:t> * month of Social Security Disability payments, includes the 25</a:t>
            </a:r>
            <a:r>
              <a:rPr lang="en-US" baseline="30000" dirty="0"/>
              <a:t>th</a:t>
            </a:r>
            <a:r>
              <a:rPr lang="en-US" dirty="0"/>
              <a:t> month of Social Security disability payments and *  the three months after your 25</a:t>
            </a:r>
            <a:r>
              <a:rPr lang="en-US" baseline="30000" dirty="0"/>
              <a:t>th</a:t>
            </a:r>
            <a:r>
              <a:rPr lang="en-US" dirty="0"/>
              <a:t> month of SSDI payments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25</a:t>
            </a:fld>
            <a:endParaRPr lang="en-US"/>
          </a:p>
        </p:txBody>
      </p:sp>
    </p:spTree>
    <p:extLst>
      <p:ext uri="{BB962C8B-B14F-4D97-AF65-F5344CB8AC3E}">
        <p14:creationId xmlns:p14="http://schemas.microsoft.com/office/powerpoint/2010/main" val="3562950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Initial Enrollment Period (IEP)is time sensitive and begins * three months before the month you turn age 65, the month you turn 65 and the three months after you turn age 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eligible for Medicare before the age of 65 due to disability, your IEP begins * three months before your 25</a:t>
            </a:r>
            <a:r>
              <a:rPr lang="en-US" baseline="30000" dirty="0"/>
              <a:t>th</a:t>
            </a:r>
            <a:r>
              <a:rPr lang="en-US" dirty="0"/>
              <a:t> * month of Social Security Disability payments, includes the 25</a:t>
            </a:r>
            <a:r>
              <a:rPr lang="en-US" baseline="30000" dirty="0"/>
              <a:t>th</a:t>
            </a:r>
            <a:r>
              <a:rPr lang="en-US" dirty="0"/>
              <a:t> month of Social Security disability payments and *  the three months after your 25</a:t>
            </a:r>
            <a:r>
              <a:rPr lang="en-US" baseline="30000" dirty="0"/>
              <a:t>th</a:t>
            </a:r>
            <a:r>
              <a:rPr lang="en-US" dirty="0"/>
              <a:t> month of SSDI payments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26</a:t>
            </a:fld>
            <a:endParaRPr lang="en-US"/>
          </a:p>
        </p:txBody>
      </p:sp>
    </p:spTree>
    <p:extLst>
      <p:ext uri="{BB962C8B-B14F-4D97-AF65-F5344CB8AC3E}">
        <p14:creationId xmlns:p14="http://schemas.microsoft.com/office/powerpoint/2010/main" val="3953734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Initial Enrollment Period (IEP)is time sensitive and begins * three months before the month you turn age 65, the month you turn 65 and the three months after you turn age 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eligible for Medicare before the age of 65 due to disability, your IEP begins * three months before your 25</a:t>
            </a:r>
            <a:r>
              <a:rPr lang="en-US" baseline="30000" dirty="0"/>
              <a:t>th</a:t>
            </a:r>
            <a:r>
              <a:rPr lang="en-US" dirty="0"/>
              <a:t> * month of Social Security Disability payments, includes the 25</a:t>
            </a:r>
            <a:r>
              <a:rPr lang="en-US" baseline="30000" dirty="0"/>
              <a:t>th</a:t>
            </a:r>
            <a:r>
              <a:rPr lang="en-US" dirty="0"/>
              <a:t> month of Social Security disability payments and *  the three months after your 25</a:t>
            </a:r>
            <a:r>
              <a:rPr lang="en-US" baseline="30000" dirty="0"/>
              <a:t>th</a:t>
            </a:r>
            <a:r>
              <a:rPr lang="en-US" dirty="0"/>
              <a:t> month of SSDI payments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27</a:t>
            </a:fld>
            <a:endParaRPr lang="en-US"/>
          </a:p>
        </p:txBody>
      </p:sp>
    </p:spTree>
    <p:extLst>
      <p:ext uri="{BB962C8B-B14F-4D97-AF65-F5344CB8AC3E}">
        <p14:creationId xmlns:p14="http://schemas.microsoft.com/office/powerpoint/2010/main" val="1868607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solidFill>
              </a:rPr>
              <a:t>After the IEP is over you </a:t>
            </a:r>
            <a:r>
              <a:rPr lang="en-US" baseline="0" dirty="0">
                <a:solidFill>
                  <a:schemeClr val="accent5"/>
                </a:solidFill>
              </a:rPr>
              <a:t>may have the chance to sign up for Medicare during a special enrollment period. </a:t>
            </a:r>
            <a:r>
              <a:rPr lang="en-US" dirty="0">
                <a:solidFill>
                  <a:schemeClr val="accent5"/>
                </a:solidFill>
              </a:rPr>
              <a:t>An </a:t>
            </a:r>
            <a:r>
              <a:rPr lang="en-US" b="1" dirty="0">
                <a:solidFill>
                  <a:schemeClr val="accent5"/>
                </a:solidFill>
              </a:rPr>
              <a:t>SEP</a:t>
            </a:r>
            <a:r>
              <a:rPr lang="en-US" dirty="0">
                <a:solidFill>
                  <a:schemeClr val="accent5"/>
                </a:solidFill>
              </a:rPr>
              <a:t> when leaving Employer Group Health Plan (EGHP) allows beneficiaries to enroll into Part B outside of the regular enrollment periods. </a:t>
            </a:r>
          </a:p>
          <a:p>
            <a:endParaRPr lang="en-US" dirty="0"/>
          </a:p>
          <a:p>
            <a:pPr lvl="1"/>
            <a:r>
              <a:rPr lang="en-US" dirty="0"/>
              <a:t>After age 65, anytime you are still covered by a large group health plan</a:t>
            </a:r>
          </a:p>
          <a:p>
            <a:pPr lvl="1"/>
            <a:r>
              <a:rPr lang="en-US" dirty="0"/>
              <a:t>During the eight-month period that begins the * month after the employment ends or the coverage ends, whichever happens first</a:t>
            </a:r>
          </a:p>
          <a:p>
            <a:pPr lvl="1"/>
            <a:r>
              <a:rPr lang="en-US" dirty="0"/>
              <a:t>NOTE: COBRA and retiree health insurance do not count as current employer coverage</a:t>
            </a:r>
          </a:p>
        </p:txBody>
      </p:sp>
      <p:sp>
        <p:nvSpPr>
          <p:cNvPr id="4" name="Slide Number Placeholder 3"/>
          <p:cNvSpPr>
            <a:spLocks noGrp="1"/>
          </p:cNvSpPr>
          <p:nvPr>
            <p:ph type="sldNum" sz="quarter" idx="5"/>
          </p:nvPr>
        </p:nvSpPr>
        <p:spPr/>
        <p:txBody>
          <a:bodyPr/>
          <a:lstStyle/>
          <a:p>
            <a:fld id="{80A35C80-DA11-4995-9735-5F56A741FD35}" type="slidenum">
              <a:rPr lang="en-US" smtClean="0"/>
              <a:t>28</a:t>
            </a:fld>
            <a:endParaRPr lang="en-US"/>
          </a:p>
        </p:txBody>
      </p:sp>
    </p:spTree>
    <p:extLst>
      <p:ext uri="{BB962C8B-B14F-4D97-AF65-F5344CB8AC3E}">
        <p14:creationId xmlns:p14="http://schemas.microsoft.com/office/powerpoint/2010/main" val="8004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solidFill>
              </a:rPr>
              <a:t>After the IEP is over you </a:t>
            </a:r>
            <a:r>
              <a:rPr lang="en-US" baseline="0" dirty="0">
                <a:solidFill>
                  <a:schemeClr val="accent5"/>
                </a:solidFill>
              </a:rPr>
              <a:t>may have the chance to sign up for Medicare during a special enrollment period. </a:t>
            </a:r>
            <a:r>
              <a:rPr lang="en-US" dirty="0">
                <a:solidFill>
                  <a:schemeClr val="accent5"/>
                </a:solidFill>
              </a:rPr>
              <a:t>An </a:t>
            </a:r>
            <a:r>
              <a:rPr lang="en-US" b="1" dirty="0">
                <a:solidFill>
                  <a:schemeClr val="accent5"/>
                </a:solidFill>
              </a:rPr>
              <a:t>SEP</a:t>
            </a:r>
            <a:r>
              <a:rPr lang="en-US" dirty="0">
                <a:solidFill>
                  <a:schemeClr val="accent5"/>
                </a:solidFill>
              </a:rPr>
              <a:t> is available when leaving an Employer Group Health Plan (EGHP) allows beneficiaries to enroll into Part B outside of the regular enrollment periods. </a:t>
            </a:r>
          </a:p>
          <a:p>
            <a:endParaRPr lang="en-US" dirty="0"/>
          </a:p>
          <a:p>
            <a:pPr lvl="1"/>
            <a:r>
              <a:rPr lang="en-US" dirty="0"/>
              <a:t>After age 65, anytime you are still covered by a large group health plan (a plan where the sponsoring company has at least 20 employees)</a:t>
            </a:r>
          </a:p>
          <a:p>
            <a:pPr lvl="1"/>
            <a:r>
              <a:rPr lang="en-US" dirty="0"/>
              <a:t>During the eight-month period that begins the * month after the employment ends or the coverage ends, whichever happens first</a:t>
            </a:r>
          </a:p>
          <a:p>
            <a:pPr lvl="1"/>
            <a:r>
              <a:rPr lang="en-US" dirty="0"/>
              <a:t>NOTE: COBRA and retiree health insurance do not count as current employer coverage</a:t>
            </a:r>
          </a:p>
        </p:txBody>
      </p:sp>
      <p:sp>
        <p:nvSpPr>
          <p:cNvPr id="4" name="Slide Number Placeholder 3"/>
          <p:cNvSpPr>
            <a:spLocks noGrp="1"/>
          </p:cNvSpPr>
          <p:nvPr>
            <p:ph type="sldNum" sz="quarter" idx="5"/>
          </p:nvPr>
        </p:nvSpPr>
        <p:spPr/>
        <p:txBody>
          <a:bodyPr/>
          <a:lstStyle/>
          <a:p>
            <a:fld id="{80A35C80-DA11-4995-9735-5F56A741FD35}" type="slidenum">
              <a:rPr lang="en-US" smtClean="0"/>
              <a:t>29</a:t>
            </a:fld>
            <a:endParaRPr lang="en-US"/>
          </a:p>
        </p:txBody>
      </p:sp>
    </p:spTree>
    <p:extLst>
      <p:ext uri="{BB962C8B-B14F-4D97-AF65-F5344CB8AC3E}">
        <p14:creationId xmlns:p14="http://schemas.microsoft.com/office/powerpoint/2010/main" val="4093496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chemeClr val="accent5"/>
                </a:solidFill>
              </a:rPr>
              <a:t>You can sign up for Part A and/or Part B during the </a:t>
            </a:r>
            <a:r>
              <a:rPr lang="en-US" b="1" dirty="0">
                <a:solidFill>
                  <a:schemeClr val="accent5"/>
                </a:solidFill>
              </a:rPr>
              <a:t>GEP</a:t>
            </a:r>
            <a:r>
              <a:rPr lang="en-US" dirty="0">
                <a:solidFill>
                  <a:schemeClr val="accent5"/>
                </a:solidFill>
              </a:rPr>
              <a:t> between *  </a:t>
            </a:r>
            <a:r>
              <a:rPr lang="en-US" b="1" dirty="0">
                <a:solidFill>
                  <a:schemeClr val="accent5"/>
                </a:solidFill>
              </a:rPr>
              <a:t>January 1</a:t>
            </a:r>
            <a:r>
              <a:rPr lang="en-US" b="1" baseline="30000" dirty="0">
                <a:solidFill>
                  <a:schemeClr val="accent5"/>
                </a:solidFill>
              </a:rPr>
              <a:t>st</a:t>
            </a:r>
            <a:r>
              <a:rPr lang="en-US" b="1" dirty="0">
                <a:solidFill>
                  <a:schemeClr val="accent5"/>
                </a:solidFill>
              </a:rPr>
              <a:t> - March 31</a:t>
            </a:r>
            <a:r>
              <a:rPr lang="en-US" b="1" baseline="30000" dirty="0">
                <a:solidFill>
                  <a:schemeClr val="accent5"/>
                </a:solidFill>
              </a:rPr>
              <a:t>st</a:t>
            </a:r>
            <a:r>
              <a:rPr lang="en-US" b="1" dirty="0">
                <a:solidFill>
                  <a:schemeClr val="accent5"/>
                </a:solidFill>
              </a:rPr>
              <a:t> </a:t>
            </a:r>
            <a:r>
              <a:rPr lang="en-US" dirty="0">
                <a:solidFill>
                  <a:schemeClr val="accent5"/>
                </a:solidFill>
              </a:rPr>
              <a:t>each year if both of these apply:</a:t>
            </a:r>
          </a:p>
          <a:p>
            <a:pPr lvl="1"/>
            <a:r>
              <a:rPr lang="en-US" dirty="0">
                <a:solidFill>
                  <a:schemeClr val="accent5"/>
                </a:solidFill>
              </a:rPr>
              <a:t>You didn't sign up when you were first eligible.</a:t>
            </a:r>
          </a:p>
          <a:p>
            <a:pPr lvl="1"/>
            <a:r>
              <a:rPr lang="en-US" dirty="0">
                <a:solidFill>
                  <a:schemeClr val="accent5"/>
                </a:solidFill>
              </a:rPr>
              <a:t>You aren’t eligible for a Special Enrollment Period</a:t>
            </a:r>
          </a:p>
          <a:p>
            <a:pPr lvl="0" algn="l"/>
            <a:endParaRPr lang="en-US" dirty="0">
              <a:solidFill>
                <a:schemeClr val="accent5"/>
              </a:solidFill>
            </a:endParaRPr>
          </a:p>
          <a:p>
            <a:pPr lvl="0" algn="l"/>
            <a:r>
              <a:rPr lang="en-US" dirty="0">
                <a:solidFill>
                  <a:schemeClr val="accent5"/>
                </a:solidFill>
              </a:rPr>
              <a:t>With a GEP,</a:t>
            </a:r>
            <a:r>
              <a:rPr lang="en-US" baseline="0" dirty="0">
                <a:solidFill>
                  <a:schemeClr val="accent5"/>
                </a:solidFill>
              </a:rPr>
              <a:t> </a:t>
            </a:r>
            <a:r>
              <a:rPr lang="en-US" dirty="0">
                <a:solidFill>
                  <a:schemeClr val="accent5"/>
                </a:solidFill>
              </a:rPr>
              <a:t>your coverage will begin the * first of the month following enrollment</a:t>
            </a:r>
          </a:p>
          <a:p>
            <a:pPr lvl="1" algn="l"/>
            <a:r>
              <a:rPr lang="en-US" dirty="0">
                <a:solidFill>
                  <a:schemeClr val="accent5"/>
                </a:solidFill>
              </a:rPr>
              <a:t>You must pay premiums for Part A and/or Part B. </a:t>
            </a:r>
          </a:p>
          <a:p>
            <a:pPr lvl="1" algn="l"/>
            <a:r>
              <a:rPr lang="en-US" dirty="0">
                <a:solidFill>
                  <a:schemeClr val="accent5"/>
                </a:solidFill>
              </a:rPr>
              <a:t>You may have to pay a higher premium for late enrollment in Part A and/or a higher premium for late enrollment in Part B.</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30</a:t>
            </a:fld>
            <a:endParaRPr lang="en-US"/>
          </a:p>
        </p:txBody>
      </p:sp>
    </p:spTree>
    <p:extLst>
      <p:ext uri="{BB962C8B-B14F-4D97-AF65-F5344CB8AC3E}">
        <p14:creationId xmlns:p14="http://schemas.microsoft.com/office/powerpoint/2010/main" val="3058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Medicare provides coverage for three key groups of people</a:t>
            </a:r>
          </a:p>
          <a:p>
            <a:pPr lvl="1"/>
            <a:r>
              <a:rPr lang="en-US" sz="1200" dirty="0"/>
              <a:t>* Individual 65 years of age and older</a:t>
            </a:r>
          </a:p>
          <a:p>
            <a:pPr lvl="1"/>
            <a:r>
              <a:rPr lang="en-US" sz="1200" dirty="0"/>
              <a:t>* Expanded in 1972 to cover people under age 65 with certain disabilities</a:t>
            </a:r>
          </a:p>
          <a:p>
            <a:pPr lvl="1"/>
            <a:r>
              <a:rPr lang="en-US" sz="1200" dirty="0"/>
              <a:t>* Individuals of any age with End-State Renal Disease (ESRD) and ALS (Lou Gehrig's Disease)</a:t>
            </a:r>
          </a:p>
          <a:p>
            <a:endParaRPr lang="en-US" sz="1200" dirty="0"/>
          </a:p>
          <a:p>
            <a:r>
              <a:rPr lang="en-US" sz="1200" dirty="0"/>
              <a:t>Medicare enrollment is done by</a:t>
            </a:r>
          </a:p>
          <a:p>
            <a:pPr lvl="1"/>
            <a:r>
              <a:rPr lang="en-US" sz="1200" dirty="0"/>
              <a:t>The Social Security Administration (SSA) for most</a:t>
            </a:r>
          </a:p>
          <a:p>
            <a:pPr lvl="1"/>
            <a:r>
              <a:rPr lang="en-US" sz="1200" dirty="0"/>
              <a:t>The Railroad Retirement Board (RRB) for railroad retirees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a:t>
            </a:fld>
            <a:endParaRPr lang="en-US"/>
          </a:p>
        </p:txBody>
      </p:sp>
    </p:spTree>
    <p:extLst>
      <p:ext uri="{BB962C8B-B14F-4D97-AF65-F5344CB8AC3E}">
        <p14:creationId xmlns:p14="http://schemas.microsoft.com/office/powerpoint/2010/main" val="3477581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some situations, individuals may be enrolled in Medicare coverage automatically.  * If you are already receiving Social Security benefits when you turn age 65, you will automatically be enrolled in Medicare Part A and Part B.  Also, if you are under age 65 and have been receiving Social Security benefits for 24 months you will automatically be enrolled in Medicare Part A and Part 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not receiving Social Security benefits, but other wise qualify for coverage, you must contact Social Security and affirmatively enroll in Medicare.  Also, if you have End Stage Renal Disease (ESRD) or ALS (Lou Gehrig’s disease) you must affirmatively enroll in Medicare.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31</a:t>
            </a:fld>
            <a:endParaRPr lang="en-US"/>
          </a:p>
        </p:txBody>
      </p:sp>
    </p:spTree>
    <p:extLst>
      <p:ext uri="{BB962C8B-B14F-4D97-AF65-F5344CB8AC3E}">
        <p14:creationId xmlns:p14="http://schemas.microsoft.com/office/powerpoint/2010/main" val="342778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A coverage is effective the first  *  of the month in the month you turn age 65 if you applied in any of the  *  three months before you turn age 65.  For individuals whose date of birth is on the first day of the month, your Medicare Part A will be effective the first of the prior month if you enrolled in the three months prior to turning age 65.  </a:t>
            </a:r>
            <a:r>
              <a:rPr lang="en-US" u="sng" dirty="0"/>
              <a:t>If you enroll in Medicare part A after the month you turn age 65, you part A will be retroactive up to, but not more  *   than six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B coverage effective dates are different depending on when you sign up, as detailed on the following charts.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32</a:t>
            </a:fld>
            <a:endParaRPr lang="en-US"/>
          </a:p>
        </p:txBody>
      </p:sp>
    </p:spTree>
    <p:extLst>
      <p:ext uri="{BB962C8B-B14F-4D97-AF65-F5344CB8AC3E}">
        <p14:creationId xmlns:p14="http://schemas.microsoft.com/office/powerpoint/2010/main" val="520073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2023, Part B enrollment periods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33</a:t>
            </a:fld>
            <a:endParaRPr lang="en-US"/>
          </a:p>
        </p:txBody>
      </p:sp>
    </p:spTree>
    <p:extLst>
      <p:ext uri="{BB962C8B-B14F-4D97-AF65-F5344CB8AC3E}">
        <p14:creationId xmlns:p14="http://schemas.microsoft.com/office/powerpoint/2010/main" val="3789621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Benes act which started 1/1/23 changed the dates when coverage starts, making the process simpler to explain and understand for all involved. </a:t>
            </a:r>
          </a:p>
        </p:txBody>
      </p:sp>
      <p:sp>
        <p:nvSpPr>
          <p:cNvPr id="4" name="Slide Number Placeholder 3"/>
          <p:cNvSpPr>
            <a:spLocks noGrp="1"/>
          </p:cNvSpPr>
          <p:nvPr>
            <p:ph type="sldNum" sz="quarter" idx="5"/>
          </p:nvPr>
        </p:nvSpPr>
        <p:spPr/>
        <p:txBody>
          <a:bodyPr/>
          <a:lstStyle/>
          <a:p>
            <a:fld id="{80A35C80-DA11-4995-9735-5F56A741FD35}" type="slidenum">
              <a:rPr lang="en-US" smtClean="0"/>
              <a:t>34</a:t>
            </a:fld>
            <a:endParaRPr lang="en-US"/>
          </a:p>
        </p:txBody>
      </p:sp>
    </p:spTree>
    <p:extLst>
      <p:ext uri="{BB962C8B-B14F-4D97-AF65-F5344CB8AC3E}">
        <p14:creationId xmlns:p14="http://schemas.microsoft.com/office/powerpoint/2010/main" val="1830137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who have group coverage with an employer of more than 20 employees (not through an ICHRA) may be able to  *  delay their Medicare enrollments if they would like to stay on their group health coverage.  These individuals can enroll in Medicare later through an SEP and will not be required to pay a Late Enrollment Penalty (LEP) for Part B.  Keep in mind that individual who are receiving Social Security benefits (either SSDI or retirement benefits) will be automatically enrolled in Part A and Part B.  If you have group health insurance coverage (not through an ICHRA) you can follow the instructions on your Medicare card and decline the Part B coverage and not pay the Part B premium until you lose eligibility for the large group health plan.  Enrollment in Medicare Part A cannot be undone if you are receiving Social Security benefits.  If you are not receiving Social Security benefits, you can delay your Medicare enrollment by simply not signing up.</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35</a:t>
            </a:fld>
            <a:endParaRPr lang="en-US"/>
          </a:p>
        </p:txBody>
      </p:sp>
    </p:spTree>
    <p:extLst>
      <p:ext uri="{BB962C8B-B14F-4D97-AF65-F5344CB8AC3E}">
        <p14:creationId xmlns:p14="http://schemas.microsoft.com/office/powerpoint/2010/main" val="2960526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who have group coverage with an employer of more than 20 employees (not through an ICHRA) may be able to  *  delay their Medicare enrollments if they would like to stay on their group health coverage.  These individuals can enroll in Medicare later through an SEP and will not be required to pay a Late Enrollment Penalty (LEP) for Part B.  Keep in mind that individual who are receiving Social Security benefits (either SSDI or retirement benefits) will be automatically enrolled in Part A and Part B.  If you have group health insurance coverage (not through an ICHRA) you can follow the instructions on your Medicare card and decline the Part B coverage and not pay the Part B premium until you lose eligibility for the large group health plan.  Enrollment in Medicare Part A cannot be undone if you are receiving Social Security benefits.  If you are not receiving Social Security benefits, you can delay your Medicare enrollment by simply not signing up.</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36</a:t>
            </a:fld>
            <a:endParaRPr lang="en-US"/>
          </a:p>
        </p:txBody>
      </p:sp>
    </p:spTree>
    <p:extLst>
      <p:ext uri="{BB962C8B-B14F-4D97-AF65-F5344CB8AC3E}">
        <p14:creationId xmlns:p14="http://schemas.microsoft.com/office/powerpoint/2010/main" val="895161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who pays first when you stay on the coverage you may have through an employer. </a:t>
            </a:r>
          </a:p>
        </p:txBody>
      </p:sp>
      <p:sp>
        <p:nvSpPr>
          <p:cNvPr id="4" name="Slide Number Placeholder 3"/>
          <p:cNvSpPr>
            <a:spLocks noGrp="1"/>
          </p:cNvSpPr>
          <p:nvPr>
            <p:ph type="sldNum" sz="quarter" idx="5"/>
          </p:nvPr>
        </p:nvSpPr>
        <p:spPr/>
        <p:txBody>
          <a:bodyPr/>
          <a:lstStyle/>
          <a:p>
            <a:fld id="{80A35C80-DA11-4995-9735-5F56A741FD35}" type="slidenum">
              <a:rPr lang="en-US" smtClean="0"/>
              <a:t>37</a:t>
            </a:fld>
            <a:endParaRPr lang="en-US"/>
          </a:p>
        </p:txBody>
      </p:sp>
    </p:spTree>
    <p:extLst>
      <p:ext uri="{BB962C8B-B14F-4D97-AF65-F5344CB8AC3E}">
        <p14:creationId xmlns:p14="http://schemas.microsoft.com/office/powerpoint/2010/main" val="2212389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a group has less than 20 employees, Medicare pays first, and the health insurance carrier pays second.  It does not matter if the employees are full or part time.  In this size group, the employee must enroll in Medicare even if they decide to stay on the group plan, because Medicare is the primary payer.</a:t>
            </a:r>
          </a:p>
          <a:p>
            <a:endParaRPr lang="en-US" sz="1200" dirty="0"/>
          </a:p>
          <a:p>
            <a:r>
              <a:rPr lang="en-US" sz="1200" dirty="0"/>
              <a:t>When a group has more than 20 eligible employees, the health insurance carrier pays first, and Medicare pays second.  In this size group, an employee can delay Medicare enrollment because the group plan pays first</a:t>
            </a:r>
          </a:p>
          <a:p>
            <a:endParaRPr lang="en-US" sz="1200" dirty="0"/>
          </a:p>
          <a:p>
            <a:r>
              <a:rPr lang="en-US" sz="1200" dirty="0"/>
              <a:t>Please note, this is based on the number of employees, NOT on the number who participates in coverage. </a:t>
            </a:r>
          </a:p>
          <a:p>
            <a:endParaRPr lang="en-US" sz="1200" dirty="0"/>
          </a:p>
          <a:p>
            <a:r>
              <a:rPr lang="en-US" sz="1200" dirty="0"/>
              <a:t>We do have a job aid to list all the possible scenarios of payment pertaining to other reasoning for members.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38</a:t>
            </a:fld>
            <a:endParaRPr lang="en-US" dirty="0"/>
          </a:p>
        </p:txBody>
      </p:sp>
    </p:spTree>
    <p:extLst>
      <p:ext uri="{BB962C8B-B14F-4D97-AF65-F5344CB8AC3E}">
        <p14:creationId xmlns:p14="http://schemas.microsoft.com/office/powerpoint/2010/main" val="3081166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Medicare rules, individuals who do not enroll in a * timely fashion and who don’t have large group health insurance can be subject to a Late Enrollment Penalty  *  (LEP) under both Medicare Part B and Medicare Part D.  The Part B late enrollment penalty * is 10% of the Part B premium for each twelve-month period that a person is eligible for Medicare and did not enroll.  The penalty remains for as long as you are on Medicare Part B.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Part D penalty is 1% of the national average Part D premium (about $32.74 in 2023) for each month that you were eligible for Medicare and did not have “creditable prescription drug coverage” which means prescription drug coverage at least as good as the standard Medicare Part D benefit.  CMS will calculate the penalty and send you a notice.  *  penalties will be deducted from your Social Security benefits if you are receiving Social Security.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 enrollment penalties can be avoided. *  If not enrolling in Medicare when the client first turns 65 because they are staying on group coverage, penalties can be avoided if;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coverage is through a large group plan with 20 or more employees,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from active employment or the active employment of a spouse,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coverage includes “creditable prescription drug coverage”, which is coverage as good as the standard Medicare Part D benefit (including VA prescription benefits)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sign up for Medicare Part B and Part D during the SEP when first losing group coverage.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39</a:t>
            </a:fld>
            <a:endParaRPr lang="en-US"/>
          </a:p>
        </p:txBody>
      </p:sp>
    </p:spTree>
    <p:extLst>
      <p:ext uri="{BB962C8B-B14F-4D97-AF65-F5344CB8AC3E}">
        <p14:creationId xmlns:p14="http://schemas.microsoft.com/office/powerpoint/2010/main" val="1831405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break down the cost sharing requirements for parts A and B</a:t>
            </a:r>
          </a:p>
        </p:txBody>
      </p:sp>
      <p:sp>
        <p:nvSpPr>
          <p:cNvPr id="4" name="Slide Number Placeholder 3"/>
          <p:cNvSpPr>
            <a:spLocks noGrp="1"/>
          </p:cNvSpPr>
          <p:nvPr>
            <p:ph type="sldNum" sz="quarter" idx="5"/>
          </p:nvPr>
        </p:nvSpPr>
        <p:spPr/>
        <p:txBody>
          <a:bodyPr/>
          <a:lstStyle/>
          <a:p>
            <a:fld id="{80A35C80-DA11-4995-9735-5F56A741FD35}" type="slidenum">
              <a:rPr lang="en-US" smtClean="0"/>
              <a:t>40</a:t>
            </a:fld>
            <a:endParaRPr lang="en-US"/>
          </a:p>
        </p:txBody>
      </p:sp>
    </p:spTree>
    <p:extLst>
      <p:ext uri="{BB962C8B-B14F-4D97-AF65-F5344CB8AC3E}">
        <p14:creationId xmlns:p14="http://schemas.microsoft.com/office/powerpoint/2010/main" val="61795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has four parts; Part A, Part B, Part C and Part D.  These should not be confused with the Medicare Supplemental plans, also identified by letters later in this presentation. </a:t>
            </a:r>
          </a:p>
        </p:txBody>
      </p:sp>
      <p:sp>
        <p:nvSpPr>
          <p:cNvPr id="4" name="Slide Number Placeholder 3"/>
          <p:cNvSpPr>
            <a:spLocks noGrp="1"/>
          </p:cNvSpPr>
          <p:nvPr>
            <p:ph type="sldNum" sz="quarter" idx="5"/>
          </p:nvPr>
        </p:nvSpPr>
        <p:spPr/>
        <p:txBody>
          <a:bodyPr/>
          <a:lstStyle/>
          <a:p>
            <a:fld id="{80A35C80-DA11-4995-9735-5F56A741FD35}" type="slidenum">
              <a:rPr lang="en-US" smtClean="0"/>
              <a:t>4</a:t>
            </a:fld>
            <a:endParaRPr lang="en-US"/>
          </a:p>
        </p:txBody>
      </p:sp>
    </p:spTree>
    <p:extLst>
      <p:ext uri="{BB962C8B-B14F-4D97-AF65-F5344CB8AC3E}">
        <p14:creationId xmlns:p14="http://schemas.microsoft.com/office/powerpoint/2010/main" val="1008670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 above is a quick review of the deductibles, coinsurance and copays you are responsible for under Original Medicare Part A.  Please also keep in mind that original Medicare has no coverage for outpatient prescription drugs.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41</a:t>
            </a:fld>
            <a:endParaRPr lang="en-US" dirty="0"/>
          </a:p>
        </p:txBody>
      </p:sp>
    </p:spTree>
    <p:extLst>
      <p:ext uri="{BB962C8B-B14F-4D97-AF65-F5344CB8AC3E}">
        <p14:creationId xmlns:p14="http://schemas.microsoft.com/office/powerpoint/2010/main" val="3283963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premiums and deductibles for part B</a:t>
            </a:r>
          </a:p>
        </p:txBody>
      </p:sp>
      <p:sp>
        <p:nvSpPr>
          <p:cNvPr id="4" name="Slide Number Placeholder 3"/>
          <p:cNvSpPr>
            <a:spLocks noGrp="1"/>
          </p:cNvSpPr>
          <p:nvPr>
            <p:ph type="sldNum" sz="quarter" idx="5"/>
          </p:nvPr>
        </p:nvSpPr>
        <p:spPr/>
        <p:txBody>
          <a:bodyPr/>
          <a:lstStyle/>
          <a:p>
            <a:fld id="{80A35C80-DA11-4995-9735-5F56A741FD35}" type="slidenum">
              <a:rPr lang="en-US" smtClean="0"/>
              <a:t>42</a:t>
            </a:fld>
            <a:endParaRPr lang="en-US"/>
          </a:p>
        </p:txBody>
      </p:sp>
    </p:spTree>
    <p:extLst>
      <p:ext uri="{BB962C8B-B14F-4D97-AF65-F5344CB8AC3E}">
        <p14:creationId xmlns:p14="http://schemas.microsoft.com/office/powerpoint/2010/main" val="3044885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options of coverage when you become eligible for Medicare. </a:t>
            </a:r>
          </a:p>
        </p:txBody>
      </p:sp>
      <p:sp>
        <p:nvSpPr>
          <p:cNvPr id="4" name="Slide Number Placeholder 3"/>
          <p:cNvSpPr>
            <a:spLocks noGrp="1"/>
          </p:cNvSpPr>
          <p:nvPr>
            <p:ph type="sldNum" sz="quarter" idx="5"/>
          </p:nvPr>
        </p:nvSpPr>
        <p:spPr/>
        <p:txBody>
          <a:bodyPr/>
          <a:lstStyle/>
          <a:p>
            <a:fld id="{80A35C80-DA11-4995-9735-5F56A741FD35}" type="slidenum">
              <a:rPr lang="en-US" smtClean="0"/>
              <a:t>43</a:t>
            </a:fld>
            <a:endParaRPr lang="en-US"/>
          </a:p>
        </p:txBody>
      </p:sp>
    </p:spTree>
    <p:extLst>
      <p:ext uri="{BB962C8B-B14F-4D97-AF65-F5344CB8AC3E}">
        <p14:creationId xmlns:p14="http://schemas.microsoft.com/office/powerpoint/2010/main" val="2319855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Virtually everything being sent out is going to be for one of three products; a Medicare Supplement or Medigap policy, a Medicare Part D prescription drug plan, or a Medicare Advantage plan.  Really, when choosing your supplemental coverage, clients have two options.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 a Medigap plan to cover your portion of medical expenses under original Medicare and a Part D drug plan to cover outpatient prescription drugs.  Under this option, you would choose a Medigap plan issue by a private insurance company and a Part D drug plan to cover drug costs, also issued by a private insurance company that may not be the same one chosen for your Medigap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option, * which is becoming more popular, is a Medicare Advantage policy, which combines Part A and B benefits as well as the prescription drug coverage under one plan, also issued by a private insurance company.  Medicare advantage plans are becoming more popular because they often offer additional benefits that are not covered by Medicare Part A or Part B.  These options are exclusive.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clients cannot have a Medigap plan and a Medicare Advantage plan or a Medicare Advantage plan and separate Part D drug card (except in certain rare situations).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44</a:t>
            </a:fld>
            <a:endParaRPr lang="en-US"/>
          </a:p>
        </p:txBody>
      </p:sp>
    </p:spTree>
    <p:extLst>
      <p:ext uri="{BB962C8B-B14F-4D97-AF65-F5344CB8AC3E}">
        <p14:creationId xmlns:p14="http://schemas.microsoft.com/office/powerpoint/2010/main" val="2036984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Medigap policies provide health insurance coverage sold by private companies that pay many  * deductibles, copays and copayments that Medicare Part A and Part B beneficiaries are responsible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states (47 to be exact) the benefit plans are standardized by letters.  In these 47 states, plan benefits are the same from state to state and carrier to carrier.  Premiums for the plans vary based on plan letter, insurance company and locations (often ZIP Code).  These policies are age rated in Michigan but can be community rated in other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Medigap Open Enrollment Period –* is a time when no carrier can turn you down because of Medical issues. This happens once in a lifetime.  This enrollment period begins when a client has first signed up for Medicare Part B and is age 65 or older. *   This OEP lasts for six months.  Once started, it cannot be delayed or repeated.  Medigap plans provide nationwide coverage from any physician that accepts Original Medicare.  Generally, this provides a very broad network of doctors, hospitals, and facilities nationwide.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45</a:t>
            </a:fld>
            <a:endParaRPr lang="en-US"/>
          </a:p>
        </p:txBody>
      </p:sp>
    </p:spTree>
    <p:extLst>
      <p:ext uri="{BB962C8B-B14F-4D97-AF65-F5344CB8AC3E}">
        <p14:creationId xmlns:p14="http://schemas.microsoft.com/office/powerpoint/2010/main" val="2801212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shows the ten Standardized Medicare Supplement plans identified by letter and shows their corresponding benefits.  You will notice the asterisk on Plans C and F.  Due to the Medicare Access and CHIP Reauthorization Act of 2015, anyone newly eligible for Medicare on or after January 1</a:t>
            </a:r>
            <a:r>
              <a:rPr lang="en-US" baseline="30000" dirty="0"/>
              <a:t>st</a:t>
            </a:r>
            <a:r>
              <a:rPr lang="en-US" dirty="0"/>
              <a:t> of 2020 is not eligible to purchase a Plan C or Plan F Medigap plan.  However, individuals eligible for Medicare before this date can still purchase a Plan C or Plan F if they have a Medicare Open Enrollment Period available to them or they can pass the carrier’s underwriting guidelines.  The most popular Medigap plan currently and the one that offers the highest level of benefits is the Plan G.</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46</a:t>
            </a:fld>
            <a:endParaRPr lang="en-US"/>
          </a:p>
        </p:txBody>
      </p:sp>
    </p:spTree>
    <p:extLst>
      <p:ext uri="{BB962C8B-B14F-4D97-AF65-F5344CB8AC3E}">
        <p14:creationId xmlns:p14="http://schemas.microsoft.com/office/powerpoint/2010/main" val="2562818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Medicare Part D program began on January 1, 2006.  *  This was the first time Medicare beneficiaries had coverage for a wide variety of outpatient prescription drugs.    These plans are sold by private insurance companies and are purchased in addition *  to Part A and/or Part B.  The Part D program was designed to cover prescription drug costs through either a standalone Part D plan or a Medicare Advantage Plan.  There is extra help for individuals with modest incomes to help cover plan premiums and copays.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plans can be changed each year, without underwriting during the Annual Election Period (AEP) that runs from October 15</a:t>
            </a:r>
            <a:r>
              <a:rPr lang="en-US" baseline="30000" dirty="0"/>
              <a:t>th</a:t>
            </a:r>
            <a:r>
              <a:rPr lang="en-US" dirty="0"/>
              <a:t> to December 7</a:t>
            </a:r>
            <a:r>
              <a:rPr lang="en-US" baseline="30000" dirty="0"/>
              <a:t>th</a:t>
            </a:r>
            <a:r>
              <a:rPr lang="en-US" dirty="0"/>
              <a:t>.  All plans have a formulary  * – or list of covered drugs – that can vary from plan to plan.  Medicare does not require plans to cover all prescription medications.  Medicare requires plans to cover drugs in certain categories and the carriers can negotiate with manufacturers for the drugs in those categories they choose to cover on their formularies.  Plans can also require Prior Authorization for certain medications (PA), limit how much of a drug can be dispensed, know as a Quantity Limit (QL) and have step therapy requirements to use a less expensive tier of a medication before moving to a more expensive tier.</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47</a:t>
            </a:fld>
            <a:endParaRPr lang="en-US"/>
          </a:p>
        </p:txBody>
      </p:sp>
    </p:spTree>
    <p:extLst>
      <p:ext uri="{BB962C8B-B14F-4D97-AF65-F5344CB8AC3E}">
        <p14:creationId xmlns:p14="http://schemas.microsoft.com/office/powerpoint/2010/main" val="2075744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D plans have standard benefit models.  Each stage of coverage has a limit, after which you progress to the next level.  As you progress from one level to another, the costs you pay for your drugs will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amounts are indexed for inflation each year.  Some plans, * not all, may impose a deductible up front.  For 2023, this amount cannot be more than $505.00.  On some plans, this is waived for some of the generic drug tiers.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deductible is satisfied, *  you will progress to the initial coverage stage, where you will have a flat dollar or percentage copayment or coinsurance on a medication, which will vary by drug tier.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your True Out Of Pocket (TROOP) reaches $4,660.00, *  you would enter the coverage gap stage.  TROOP is the amount you pay for your drugs as your out-of-pocket cost added to what the plan pays on your behalf for the medications you take.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reach a TROOP of $7,400.00 * you reach the catastrophic drug stage where you will pay the greater of a 5% coinsurance or $4.15 copayment per 30-day fill on a generical drug or $10.35 for a 30-day fill on a name brand medication.  These TROOP accumulations begin January first each year.</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48</a:t>
            </a:fld>
            <a:endParaRPr lang="en-US" dirty="0"/>
          </a:p>
        </p:txBody>
      </p:sp>
    </p:spTree>
    <p:extLst>
      <p:ext uri="{BB962C8B-B14F-4D97-AF65-F5344CB8AC3E}">
        <p14:creationId xmlns:p14="http://schemas.microsoft.com/office/powerpoint/2010/main" val="2094288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D plans have monthly premiums that vary by plan, deductibles, copays and coinsurance on medications.  We previously talked about IRMAA of high-income earners.  In addition to paying an additional amount on Medicare Part B, individuals subject to IRMAA are also charged an additional amount on their Part D coverage.  The same income information is used to calculate IRMAA on both Part B and Part D.  This additional amount is paid directly to Social Security.  Part D IMRAA adjustments are paid directly to Medicare.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49</a:t>
            </a:fld>
            <a:endParaRPr lang="en-US" dirty="0"/>
          </a:p>
        </p:txBody>
      </p:sp>
    </p:spTree>
    <p:extLst>
      <p:ext uri="{BB962C8B-B14F-4D97-AF65-F5344CB8AC3E}">
        <p14:creationId xmlns:p14="http://schemas.microsoft.com/office/powerpoint/2010/main" val="2794595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C, better known as Medicare Advantage plans are another way to get and supplement, your Medicare benefits.  If you have received information in the mail that has HMO, HMO-POS or PPO listed on the plan materials, they are Medicare Advantage Plans.  These plans provide your Medicare Part A and Part B benefits through a private insurance plans.  These plan contract with a network of physicians to provided these services.  The networks plans use can vary.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 Health Maintenance Organization (HMO) network requires that you use doctors in the network, will often require a referral to see a specialist withing the network and does not offer out-of-network benefits.  However, these plans can have higher levels of benefits and lower costs than other plan types.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 Health Maintenance Organization with a Point of Service option (HMO-POS) plan will require you use contracted physicians within the network but give you some benefits if you go out of the contracted network, but you may be required to pay higher copays and coinsurance if you seek care outside of the network.  Different HMO-POS plans may have dollar limits on the amount of care you can receive out of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 Preferred Provider Organization (PPO) plan offer the widest network.  These plans often do not require referrals to specialists in the network and don’t limit the dollar amount of services you can get outside the network, but again you will have to pay more out of pocket for care outside the plans contracted network.</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50</a:t>
            </a:fld>
            <a:endParaRPr lang="en-US"/>
          </a:p>
        </p:txBody>
      </p:sp>
    </p:spTree>
    <p:extLst>
      <p:ext uri="{BB962C8B-B14F-4D97-AF65-F5344CB8AC3E}">
        <p14:creationId xmlns:p14="http://schemas.microsoft.com/office/powerpoint/2010/main" val="343024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will go into more detail let’s start with a high-level overview of each plan. </a:t>
            </a:r>
          </a:p>
          <a:p>
            <a:endParaRPr lang="en-US" dirty="0"/>
          </a:p>
          <a:p>
            <a:r>
              <a:rPr lang="en-US" dirty="0"/>
              <a:t>* Part A covers inpatient care, home health care, and hospice. It is managed by the federal government and is part of what is referred to as Original Medicare. </a:t>
            </a:r>
          </a:p>
          <a:p>
            <a:endParaRPr lang="en-US" dirty="0"/>
          </a:p>
          <a:p>
            <a:r>
              <a:rPr lang="en-US" dirty="0"/>
              <a:t>* Part B covers outpatient service by doctors and medical care, like doctors' office visits and outpatient therapies. It is also administered by the federal government and is included in Original Medicare. </a:t>
            </a:r>
          </a:p>
          <a:p>
            <a:endParaRPr lang="en-US" dirty="0"/>
          </a:p>
          <a:p>
            <a:r>
              <a:rPr lang="en-US" dirty="0"/>
              <a:t>* Part C is Medicare Advantage plans provided by private insurance companies with Medicare approved benefits. You must have Medicare Part A and B to enroll in an MA plan. These plans usually have lower deductibles and copays than Medicare and often include additional benefits. </a:t>
            </a:r>
          </a:p>
          <a:p>
            <a:endParaRPr lang="en-US" dirty="0"/>
          </a:p>
          <a:p>
            <a:r>
              <a:rPr lang="en-US" dirty="0"/>
              <a:t>* Part D is prescription drug coverage also provided by private insurance companies. You must have Medicare Part A OR Part B to enroll. Medicare Part D is the Medicare Prescription drug benefit that was passed into law in 2003 as part of the Medicare Modernization Act of 2003 and went into effect on January 1, 2006.  The Part D program provides drug coverage to approximately three-quarters of Medicare beneficiaries.</a:t>
            </a:r>
          </a:p>
        </p:txBody>
      </p:sp>
      <p:sp>
        <p:nvSpPr>
          <p:cNvPr id="4" name="Slide Number Placeholder 3"/>
          <p:cNvSpPr>
            <a:spLocks noGrp="1"/>
          </p:cNvSpPr>
          <p:nvPr>
            <p:ph type="sldNum" sz="quarter" idx="5"/>
          </p:nvPr>
        </p:nvSpPr>
        <p:spPr/>
        <p:txBody>
          <a:bodyPr/>
          <a:lstStyle/>
          <a:p>
            <a:fld id="{80A35C80-DA11-4995-9735-5F56A741FD35}" type="slidenum">
              <a:rPr lang="en-US" smtClean="0"/>
              <a:t>5</a:t>
            </a:fld>
            <a:endParaRPr lang="en-US"/>
          </a:p>
        </p:txBody>
      </p:sp>
    </p:spTree>
    <p:extLst>
      <p:ext uri="{BB962C8B-B14F-4D97-AF65-F5344CB8AC3E}">
        <p14:creationId xmlns:p14="http://schemas.microsoft.com/office/powerpoint/2010/main" val="23584979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Advantage Plans and Medicare Part D plans have enrollment periods that determine when you can enroll in the plans.  Some of these will seem familiar, as they follow some of the Medicare enrollment period rules we discussed earlier.  Generally, when you would be eligible to enroll in Medicare, you have a corresponding period to enroll in a Medicare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are first eligible for Medicare, * you have the Initial Coverage Election Period (ICEP) that gives you the ability to enroll in a Medicare Advantage or Part D plan.  The ICEP occurs during the three months before you turn age 65, the month you turn 65 and the three months after you turn age 65.  During the ICEP you can enroll in the Medicare Advantage or Medicare Part D plan of your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year, you have the right to enroll or change plans *  during the Annual Election Period (AEP).  Any plan change you make during the AEP becomes effective on January 1</a:t>
            </a:r>
            <a:r>
              <a:rPr lang="en-US" baseline="30000" dirty="0"/>
              <a:t>st</a:t>
            </a:r>
            <a:r>
              <a:rPr lang="en-US" dirty="0"/>
              <a:t> of the following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on a Medicare Advantage Plan January 1</a:t>
            </a:r>
            <a:r>
              <a:rPr lang="en-US" baseline="30000" dirty="0"/>
              <a:t>st</a:t>
            </a:r>
            <a:r>
              <a:rPr lang="en-US" dirty="0"/>
              <a:t>,  * you can change to another MAPD plan, or go back to original Medicare and enroll in a Part D plan between January 1</a:t>
            </a:r>
            <a:r>
              <a:rPr lang="en-US" baseline="30000" dirty="0"/>
              <a:t>st</a:t>
            </a:r>
            <a:r>
              <a:rPr lang="en-US" dirty="0"/>
              <a:t> and March 31</a:t>
            </a:r>
            <a:r>
              <a:rPr lang="en-US" baseline="30000" dirty="0"/>
              <a:t>st</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51</a:t>
            </a:fld>
            <a:endParaRPr lang="en-US"/>
          </a:p>
        </p:txBody>
      </p:sp>
    </p:spTree>
    <p:extLst>
      <p:ext uri="{BB962C8B-B14F-4D97-AF65-F5344CB8AC3E}">
        <p14:creationId xmlns:p14="http://schemas.microsoft.com/office/powerpoint/2010/main" val="39071348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also allows for a Special Enrollment Period (SEP) to enroll in Medicare Advantage, medigap and Part D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begins when you have a life event that allows an exception to the previously discussed enrollment periods.  You are allowed a special enrollment period for the following events; *</a:t>
            </a:r>
          </a:p>
          <a:p>
            <a:pPr lvl="2"/>
            <a:r>
              <a:rPr lang="en-US" dirty="0"/>
              <a:t>Losing employer group coverage (including COBRA coverage)</a:t>
            </a:r>
          </a:p>
          <a:p>
            <a:pPr lvl="2"/>
            <a:r>
              <a:rPr lang="en-US" dirty="0"/>
              <a:t>Moving outside of your current plan’s service area</a:t>
            </a:r>
          </a:p>
          <a:p>
            <a:pPr lvl="2"/>
            <a:r>
              <a:rPr lang="en-US" dirty="0"/>
              <a:t>Getting both Medicare and Medicaid</a:t>
            </a:r>
          </a:p>
          <a:p>
            <a:pPr lvl="2"/>
            <a:r>
              <a:rPr lang="en-US" dirty="0"/>
              <a:t>Being assigned a Medicare Part D plan by the government</a:t>
            </a:r>
          </a:p>
          <a:p>
            <a:pPr lvl="2"/>
            <a:r>
              <a:rPr lang="en-US" dirty="0"/>
              <a:t>Losing eligibility for state medical assistance programs</a:t>
            </a:r>
          </a:p>
          <a:p>
            <a:pPr lvl="2"/>
            <a:r>
              <a:rPr lang="en-US" dirty="0"/>
              <a:t>Moving into or out of an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SEP allows you to join or change your Medicare Advantage or Part D plan.  *</a:t>
            </a:r>
          </a:p>
        </p:txBody>
      </p:sp>
      <p:sp>
        <p:nvSpPr>
          <p:cNvPr id="4" name="Slide Number Placeholder 3"/>
          <p:cNvSpPr>
            <a:spLocks noGrp="1"/>
          </p:cNvSpPr>
          <p:nvPr>
            <p:ph type="sldNum" sz="quarter" idx="5"/>
          </p:nvPr>
        </p:nvSpPr>
        <p:spPr/>
        <p:txBody>
          <a:bodyPr/>
          <a:lstStyle/>
          <a:p>
            <a:fld id="{80A35C80-DA11-4995-9735-5F56A741FD35}" type="slidenum">
              <a:rPr lang="en-US" smtClean="0"/>
              <a:t>52</a:t>
            </a:fld>
            <a:endParaRPr lang="en-US"/>
          </a:p>
        </p:txBody>
      </p:sp>
    </p:spTree>
    <p:extLst>
      <p:ext uri="{BB962C8B-B14F-4D97-AF65-F5344CB8AC3E}">
        <p14:creationId xmlns:p14="http://schemas.microsoft.com/office/powerpoint/2010/main" val="1618250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a:t>Your </a:t>
            </a:r>
            <a:r>
              <a:rPr lang="en-US" dirty="0"/>
              <a:t>SEP will last two months from the date of the qualifying life event</a:t>
            </a:r>
          </a:p>
        </p:txBody>
      </p:sp>
      <p:sp>
        <p:nvSpPr>
          <p:cNvPr id="4" name="Slide Number Placeholder 3"/>
          <p:cNvSpPr>
            <a:spLocks noGrp="1"/>
          </p:cNvSpPr>
          <p:nvPr>
            <p:ph type="sldNum" sz="quarter" idx="5"/>
          </p:nvPr>
        </p:nvSpPr>
        <p:spPr/>
        <p:txBody>
          <a:bodyPr/>
          <a:lstStyle/>
          <a:p>
            <a:fld id="{80A35C80-DA11-4995-9735-5F56A741FD35}" type="slidenum">
              <a:rPr lang="en-US" smtClean="0"/>
              <a:t>53</a:t>
            </a:fld>
            <a:endParaRPr lang="en-US"/>
          </a:p>
        </p:txBody>
      </p:sp>
    </p:spTree>
    <p:extLst>
      <p:ext uri="{BB962C8B-B14F-4D97-AF65-F5344CB8AC3E}">
        <p14:creationId xmlns:p14="http://schemas.microsoft.com/office/powerpoint/2010/main" val="18033309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notice that we did not discuss enrollment periods for Medicare Supplement plans.  You can get access to a Medicare Supplement plan on a guaranteed issue basis if you involuntarily lose employer group coverage and you are over the age of 65, like when someone retires. So, Unlike regular Medicare, Medigap is open for * enrollment all year long after enrolling in Original Medicare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54</a:t>
            </a:fld>
            <a:endParaRPr lang="en-US"/>
          </a:p>
        </p:txBody>
      </p:sp>
    </p:spTree>
    <p:extLst>
      <p:ext uri="{BB962C8B-B14F-4D97-AF65-F5344CB8AC3E}">
        <p14:creationId xmlns:p14="http://schemas.microsoft.com/office/powerpoint/2010/main" val="1059588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employers are offering Health Savings Account health insurance plans to employees.  These plans pair a qualified High Deductible Health Plan (HDHP) with a tax-deductible saving account that allows the enrollee and their employers to make tax-free contributions to pay of health expenses.  Many employers have erroneously told employees over the age of 65 that they are not eligible for these group plans.  This is not correct.  If you are entitled to Medicare, but meet all the following conditions, you can still make * contributions and receive an employer contribution for a group HSA plan.  Your employer must have more than 20 employees.  You must enroll in the group HDHP.  You are not collecting Social Security Benefits and you are not enrolled in Medicare Part A or Part B.  If you want to continue to contribute to your HSA, you should not apply for Medicare, Social Security or Railroad Retirement benefits (RRB).</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55</a:t>
            </a:fld>
            <a:endParaRPr lang="en-US"/>
          </a:p>
        </p:txBody>
      </p:sp>
    </p:spTree>
    <p:extLst>
      <p:ext uri="{BB962C8B-B14F-4D97-AF65-F5344CB8AC3E}">
        <p14:creationId xmlns:p14="http://schemas.microsoft.com/office/powerpoint/2010/main" val="154334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Complaints regarding Marketing calls for Medicare plan have increased in the past few years.  There are companies that do not follow the appropriate rules.  Let’s review the rules on marketing Medicare plans so you can understand what is allowed.  </a:t>
            </a:r>
          </a:p>
        </p:txBody>
      </p:sp>
      <p:sp>
        <p:nvSpPr>
          <p:cNvPr id="4" name="Slide Number Placeholder 3"/>
          <p:cNvSpPr>
            <a:spLocks noGrp="1"/>
          </p:cNvSpPr>
          <p:nvPr>
            <p:ph type="sldNum" sz="quarter" idx="5"/>
          </p:nvPr>
        </p:nvSpPr>
        <p:spPr/>
        <p:txBody>
          <a:bodyPr/>
          <a:lstStyle/>
          <a:p>
            <a:fld id="{80A35C80-DA11-4995-9735-5F56A741FD35}" type="slidenum">
              <a:rPr lang="en-US" smtClean="0"/>
              <a:t>56</a:t>
            </a:fld>
            <a:endParaRPr lang="en-US"/>
          </a:p>
        </p:txBody>
      </p:sp>
    </p:spTree>
    <p:extLst>
      <p:ext uri="{BB962C8B-B14F-4D97-AF65-F5344CB8AC3E}">
        <p14:creationId xmlns:p14="http://schemas.microsoft.com/office/powerpoint/2010/main" val="3607001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Center for Medicare and Medicaid Services have rules for the type of marketing and marketing contact that are permissible.  All companies and individuals marketing Medicare plans are subject to the Federal Do Not Call list.  You cannot contact anyone on this list.  With respect to Medicare Advantage and Medicare Part D plans, Medicare rules do not allow for unsolicited contacts. * The following are not allowed; door to door solicitation, approaching enrollees in a common area like a parking lot, sidewalk, hallway or lobby, Using telephonic solicitation, unauthorized text messages and Approaching individuals in areas where they receive health care services, like a pharmacy or waiting areas in a doctor's office or clinic.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some activities are permitted. *  You may reach out to possible clients if they are current clients of your agency.  For instance, if your client has home and auto insurance through your agency and someone on staff the sells Medicare products, you can reach out.  Also, unsolicited emails are allowed if they have an opt-out provision in the message that lets the client request to not receive any further marketing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3"/>
            <a:endParaRPr lang="en-US" dirty="0"/>
          </a:p>
          <a:p>
            <a:r>
              <a:rPr lang="en-US" dirty="0"/>
              <a:t>* We do tell clients What they can do when agents are breaking the rules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We suggest they Do not answer the call – The best options to get these calls to stop is to not engage with them in person or on the phone.  They will only continue to violate the rules if it allows them to write business. Keep in mind that if they are not following Medicare’s marketing rules, they probably are not abiding by Medicare’s privacy and security rules and you sure don’t want them to have any of your personal information.   </a:t>
            </a:r>
          </a:p>
          <a:p>
            <a:pPr lvl="1"/>
            <a:endParaRPr lang="en-US" dirty="0"/>
          </a:p>
          <a:p>
            <a:pPr lvl="1"/>
            <a:r>
              <a:rPr lang="en-US" dirty="0"/>
              <a:t>If they persist in calling, we recommend they ask for the Medicare Advantage companies they represent, their full name and their National Producer Number (NPN)</a:t>
            </a:r>
          </a:p>
          <a:p>
            <a:pPr lvl="1"/>
            <a:r>
              <a:rPr lang="en-US" dirty="0"/>
              <a:t>File a complaint with the compliance department of one of the insurance companies they represent – the insurance carrier is required to follow up on all complaints</a:t>
            </a:r>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57</a:t>
            </a:fld>
            <a:endParaRPr lang="en-US"/>
          </a:p>
        </p:txBody>
      </p:sp>
    </p:spTree>
    <p:extLst>
      <p:ext uri="{BB962C8B-B14F-4D97-AF65-F5344CB8AC3E}">
        <p14:creationId xmlns:p14="http://schemas.microsoft.com/office/powerpoint/2010/main" val="379353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A is part of what is known as Original Medicare. </a:t>
            </a:r>
          </a:p>
          <a:p>
            <a:endParaRPr lang="en-US" dirty="0"/>
          </a:p>
          <a:p>
            <a:r>
              <a:rPr lang="en-US" dirty="0"/>
              <a:t>Among a few other things, Medicare part a covers</a:t>
            </a:r>
          </a:p>
          <a:p>
            <a:r>
              <a:rPr lang="en-US" dirty="0"/>
              <a:t> * In-patient hospital care</a:t>
            </a:r>
          </a:p>
          <a:p>
            <a:r>
              <a:rPr lang="en-US" dirty="0"/>
              <a:t> * Skilled nursing facility</a:t>
            </a:r>
          </a:p>
          <a:p>
            <a:r>
              <a:rPr lang="en-US" dirty="0"/>
              <a:t> * Home health care</a:t>
            </a:r>
          </a:p>
          <a:p>
            <a:r>
              <a:rPr lang="en-US" dirty="0"/>
              <a:t> * Hospice care</a:t>
            </a:r>
          </a:p>
          <a:p>
            <a:endParaRPr lang="en-US" dirty="0"/>
          </a:p>
          <a:p>
            <a:r>
              <a:rPr lang="en-US" dirty="0"/>
              <a:t>Most people do not pay a premium for Part A</a:t>
            </a:r>
          </a:p>
          <a:p>
            <a:r>
              <a:rPr lang="en-US" dirty="0"/>
              <a:t>Those with less than 10 years of Medicare-covered employment, can pay a premium to get Part A</a:t>
            </a:r>
          </a:p>
          <a:p>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6</a:t>
            </a:fld>
            <a:endParaRPr lang="en-US"/>
          </a:p>
        </p:txBody>
      </p:sp>
    </p:spTree>
    <p:extLst>
      <p:ext uri="{BB962C8B-B14F-4D97-AF65-F5344CB8AC3E}">
        <p14:creationId xmlns:p14="http://schemas.microsoft.com/office/powerpoint/2010/main" val="20219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all parts of original Medicare, beneficiaries are responsible for all cost-sharing.  Under Medicare part A for 2023, clients would pay the following copays or coinsurance for an inpatient hospital stay.  *  These are the amounts for each “benefit period” under original Medicare.  A benefit period begins on the day you are admitted to an inpatient facility and ends 60 days after you no longer receive treatment.  Medicare Part A does not have a limit on the number of “benefit periods” one could have during a year.  Therefore, Medicare Part A does not have a cap on these expenses.  Medicare Part A has a deductible of $1,600.00.  This deductible covers your first 60 days of inpatient services.  If you are in an inpatient facility for longer than 60 days, you would owe a coinsurance of $400 per day for days 61 through 90.  Beginning on day 90, you would begin using your 60 “Lifetime Reserve Days”.  Each of those is $800 each.  Once the “Lifetime reserve days are exhausted, they are never restored.  Regular days are replaced with each new benefit period.  But, Once you lose all the “Lifetime Reserve Days”, the Medicare beneficiary would be responsible for all the cost of a continued inpatient stay.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A also has cost sharing for Skilled nursing facility care and hospice care.  Medicare does cover Skilled Nursing Facility Care *  after a three-day hospital stay.  The first 20 days are covered at no additional copay.  Days 21 through 100 will cost the Medicare beneficiary $200.00 per day.  It is also important to note, Part A does not cover custodial or long-term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does cover Hospice Care. *  There is no copay for end-of-life care in a Medicare-approved facility (which can also be in your own home).  However, Medicare does not cover the cost of room in board at a Hospice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7</a:t>
            </a:fld>
            <a:endParaRPr lang="en-US"/>
          </a:p>
        </p:txBody>
      </p:sp>
    </p:spTree>
    <p:extLst>
      <p:ext uri="{BB962C8B-B14F-4D97-AF65-F5344CB8AC3E}">
        <p14:creationId xmlns:p14="http://schemas.microsoft.com/office/powerpoint/2010/main" val="150517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B is also part of Original Medicare. *</a:t>
            </a:r>
          </a:p>
          <a:p>
            <a:endParaRPr lang="en-US" dirty="0"/>
          </a:p>
          <a:p>
            <a:r>
              <a:rPr lang="en-US" dirty="0"/>
              <a:t>Part B is medical insurance to help cover:</a:t>
            </a:r>
          </a:p>
          <a:p>
            <a:pPr lvl="1"/>
            <a:r>
              <a:rPr lang="en-US" dirty="0"/>
              <a:t>* Covered annual wellness visits (after your first year of enrollment)</a:t>
            </a:r>
          </a:p>
          <a:p>
            <a:pPr lvl="1"/>
            <a:r>
              <a:rPr lang="en-US" dirty="0"/>
              <a:t>* Covered in and outpatient doctor services</a:t>
            </a:r>
          </a:p>
          <a:p>
            <a:pPr lvl="1"/>
            <a:r>
              <a:rPr lang="en-US" dirty="0"/>
              <a:t>* Durable Medical Equipment (DME) for use at home</a:t>
            </a:r>
          </a:p>
          <a:p>
            <a:pPr lvl="1"/>
            <a:r>
              <a:rPr lang="en-US" dirty="0"/>
              <a:t>* Blood tests, lab tests, X-rays, MRI’s, CT scans, EKG’s, etc.</a:t>
            </a:r>
          </a:p>
          <a:p>
            <a:pPr lvl="1"/>
            <a:r>
              <a:rPr lang="en-US" dirty="0"/>
              <a:t>* Outpatient mental health care</a:t>
            </a:r>
          </a:p>
          <a:p>
            <a:pPr lvl="1"/>
            <a:r>
              <a:rPr lang="en-US" dirty="0"/>
              <a:t>* Outpatient surgery, urgent care and emergency room visits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8</a:t>
            </a:fld>
            <a:endParaRPr lang="en-US"/>
          </a:p>
        </p:txBody>
      </p:sp>
    </p:spTree>
    <p:extLst>
      <p:ext uri="{BB962C8B-B14F-4D97-AF65-F5344CB8AC3E}">
        <p14:creationId xmlns:p14="http://schemas.microsoft.com/office/powerpoint/2010/main" val="241002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B, which is your coverage for outpatient services also comes with it’s own set of deductibles, premiums, copays and coinsurance.  </a:t>
            </a:r>
          </a:p>
          <a:p>
            <a:endParaRPr lang="en-US" dirty="0"/>
          </a:p>
          <a:p>
            <a:r>
              <a:rPr lang="en-US" dirty="0"/>
              <a:t>*  For 2022, the standard Part B premium is $164.90 monthly.  Part B coverage comes with an annual deductible of $226 and after that deductible is satisfied, the beneficiary will pay a 20% coinsurance for Medicare Part B covered services.  Part B has no out of pocket maximum, meaning that there is no point during the year that you will stop paying the 20% Part B coinsurance no matter how high your medical costs are.</a:t>
            </a:r>
          </a:p>
          <a:p>
            <a:endParaRPr lang="en-US" dirty="0"/>
          </a:p>
          <a:p>
            <a:endParaRPr lang="en-US" dirty="0"/>
          </a:p>
          <a:p>
            <a:r>
              <a:rPr lang="en-US" dirty="0"/>
              <a:t>Medicare Part B also covers, with no cost-sharing, many preventative services.  It is important to note that if you receive non-preventative services in conjunction with a preventative visit, you will owe the appropriate deductibles, copays and coinsurance for the non-preventative service received on the visit. </a:t>
            </a:r>
          </a:p>
          <a:p>
            <a:endParaRPr lang="en-US" dirty="0"/>
          </a:p>
          <a:p>
            <a:r>
              <a:rPr lang="en-US" dirty="0"/>
              <a:t>* Some Part B covered preventative services include a “Welcome to Medicare” preventative visit, annual wellness visits (after you have been covered by Part B for one full year), pneumonia vaccination, hepatitis B vaccinations, influenza vaccinations, screenings for many types of cancer, mammograms and diabetes screening are covered preventative services.</a:t>
            </a:r>
          </a:p>
          <a:p>
            <a:endParaRPr lang="en-US" dirty="0"/>
          </a:p>
          <a:p>
            <a:r>
              <a:rPr lang="en-US" dirty="0"/>
              <a:t>Many other vaccines, including the shingles vaccine, are actually covered by the Part D drug benefit, not Medicare Part B.</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9</a:t>
            </a:fld>
            <a:endParaRPr lang="en-US"/>
          </a:p>
        </p:txBody>
      </p:sp>
    </p:spTree>
    <p:extLst>
      <p:ext uri="{BB962C8B-B14F-4D97-AF65-F5344CB8AC3E}">
        <p14:creationId xmlns:p14="http://schemas.microsoft.com/office/powerpoint/2010/main" val="2610597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A71184-7319-4DF6-A55C-9C91A6745CFB}"/>
              </a:ext>
            </a:extLst>
          </p:cNvPr>
          <p:cNvSpPr/>
          <p:nvPr userDrawn="1"/>
        </p:nvSpPr>
        <p:spPr>
          <a:xfrm>
            <a:off x="255104" y="268357"/>
            <a:ext cx="11715116" cy="6314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1BC4B07C-2B01-4ECA-BDD1-3B4B2F1CA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9873" y="1020644"/>
            <a:ext cx="2131893" cy="437094"/>
          </a:xfrm>
          <a:prstGeom prst="rect">
            <a:avLst/>
          </a:prstGeom>
        </p:spPr>
      </p:pic>
      <p:sp>
        <p:nvSpPr>
          <p:cNvPr id="2" name="Title 1">
            <a:extLst>
              <a:ext uri="{FF2B5EF4-FFF2-40B4-BE49-F238E27FC236}">
                <a16:creationId xmlns:a16="http://schemas.microsoft.com/office/drawing/2014/main" id="{737D147F-5A75-40B6-996F-2B9F84578625}"/>
              </a:ext>
            </a:extLst>
          </p:cNvPr>
          <p:cNvSpPr>
            <a:spLocks noGrp="1"/>
          </p:cNvSpPr>
          <p:nvPr>
            <p:ph type="ctrTitle" hasCustomPrompt="1"/>
          </p:nvPr>
        </p:nvSpPr>
        <p:spPr>
          <a:xfrm>
            <a:off x="513976" y="2301080"/>
            <a:ext cx="7904467" cy="1909763"/>
          </a:xfrm>
        </p:spPr>
        <p:txBody>
          <a:bodyPr anchor="b"/>
          <a:lstStyle>
            <a:lvl1pPr algn="l">
              <a:defRPr sz="4800">
                <a:solidFill>
                  <a:schemeClr val="bg1"/>
                </a:solidFill>
              </a:defRPr>
            </a:lvl1pPr>
          </a:lstStyle>
          <a:p>
            <a:r>
              <a:rPr lang="en-US" dirty="0"/>
              <a:t>Click to edit Master</a:t>
            </a:r>
            <a:br>
              <a:rPr lang="en-US" dirty="0"/>
            </a:br>
            <a:r>
              <a:rPr lang="en-US" dirty="0"/>
              <a:t>title style</a:t>
            </a:r>
          </a:p>
        </p:txBody>
      </p:sp>
      <p:sp>
        <p:nvSpPr>
          <p:cNvPr id="3" name="Subtitle 2">
            <a:extLst>
              <a:ext uri="{FF2B5EF4-FFF2-40B4-BE49-F238E27FC236}">
                <a16:creationId xmlns:a16="http://schemas.microsoft.com/office/drawing/2014/main" id="{A055A2AE-EFC6-47C5-A727-94A0ACB2A4AF}"/>
              </a:ext>
            </a:extLst>
          </p:cNvPr>
          <p:cNvSpPr>
            <a:spLocks noGrp="1"/>
          </p:cNvSpPr>
          <p:nvPr>
            <p:ph type="subTitle" idx="1"/>
          </p:nvPr>
        </p:nvSpPr>
        <p:spPr>
          <a:xfrm>
            <a:off x="513976" y="4289333"/>
            <a:ext cx="5032189" cy="712974"/>
          </a:xfrm>
        </p:spPr>
        <p:txBody>
          <a:bodyPr>
            <a:normAutofit/>
          </a:bodyPr>
          <a:lstStyle>
            <a:lvl1pPr marL="0" indent="0" algn="l">
              <a:buNone/>
              <a:defRPr sz="2000">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5155A9D-1F7F-4AC0-97F2-5208BC91CA4E}"/>
              </a:ext>
            </a:extLst>
          </p:cNvPr>
          <p:cNvSpPr>
            <a:spLocks noGrp="1"/>
          </p:cNvSpPr>
          <p:nvPr>
            <p:ph type="dt" sz="half" idx="10"/>
          </p:nvPr>
        </p:nvSpPr>
        <p:spPr>
          <a:xfrm>
            <a:off x="513976" y="1896710"/>
            <a:ext cx="1579867" cy="365125"/>
          </a:xfrm>
          <a:solidFill>
            <a:schemeClr val="accent4"/>
          </a:solidFill>
        </p:spPr>
        <p:txBody>
          <a:bodyPr lIns="182880" anchor="ctr"/>
          <a:lstStyle>
            <a:lvl1pPr>
              <a:defRPr sz="1100">
                <a:solidFill>
                  <a:schemeClr val="bg1"/>
                </a:solidFill>
              </a:defRPr>
            </a:lvl1pPr>
          </a:lstStyle>
          <a:p>
            <a:pPr algn="ctr"/>
            <a:fld id="{5D773D5F-706D-4455-ABB6-81922F403278}" type="datetime1">
              <a:rPr lang="en-US" smtClean="0"/>
              <a:t>01/27/2023</a:t>
            </a:fld>
            <a:endParaRPr lang="en-US" dirty="0"/>
          </a:p>
        </p:txBody>
      </p:sp>
      <p:sp>
        <p:nvSpPr>
          <p:cNvPr id="5" name="Footer Placeholder 4">
            <a:extLst>
              <a:ext uri="{FF2B5EF4-FFF2-40B4-BE49-F238E27FC236}">
                <a16:creationId xmlns:a16="http://schemas.microsoft.com/office/drawing/2014/main" id="{0B7C1B0A-0347-4F0E-9A20-230528E1A3B1}"/>
              </a:ext>
            </a:extLst>
          </p:cNvPr>
          <p:cNvSpPr>
            <a:spLocks noGrp="1"/>
          </p:cNvSpPr>
          <p:nvPr>
            <p:ph type="ftr" sz="quarter" idx="11"/>
          </p:nvPr>
        </p:nvSpPr>
        <p:spPr>
          <a:xfrm>
            <a:off x="513976" y="6212066"/>
            <a:ext cx="9498836" cy="365125"/>
          </a:xfrm>
        </p:spPr>
        <p:txBody>
          <a:bodyPr/>
          <a:lstStyle>
            <a:lvl1pPr>
              <a:defRPr sz="800">
                <a:solidFill>
                  <a:schemeClr val="tx1">
                    <a:lumMod val="60000"/>
                    <a:lumOff val="40000"/>
                  </a:schemeClr>
                </a:solidFill>
              </a:defRPr>
            </a:lvl1pPr>
          </a:lstStyle>
          <a:p>
            <a:endParaRPr lang="en-US" dirty="0">
              <a:solidFill>
                <a:schemeClr val="tx1">
                  <a:lumMod val="60000"/>
                  <a:lumOff val="40000"/>
                </a:schemeClr>
              </a:solidFill>
            </a:endParaRPr>
          </a:p>
        </p:txBody>
      </p:sp>
      <p:sp>
        <p:nvSpPr>
          <p:cNvPr id="6" name="Slide Number Placeholder 5">
            <a:extLst>
              <a:ext uri="{FF2B5EF4-FFF2-40B4-BE49-F238E27FC236}">
                <a16:creationId xmlns:a16="http://schemas.microsoft.com/office/drawing/2014/main" id="{163476F5-1C7A-4E64-B0E9-7EE66A71A28B}"/>
              </a:ext>
            </a:extLst>
          </p:cNvPr>
          <p:cNvSpPr>
            <a:spLocks noGrp="1"/>
          </p:cNvSpPr>
          <p:nvPr>
            <p:ph type="sldNum" sz="quarter" idx="12"/>
          </p:nvPr>
        </p:nvSpPr>
        <p:spPr>
          <a:xfrm>
            <a:off x="11209282" y="6188220"/>
            <a:ext cx="513716" cy="365125"/>
          </a:xfrm>
        </p:spPr>
        <p:txBody>
          <a:bodyPr lIns="0"/>
          <a:lstStyle>
            <a:lvl1pPr>
              <a:defRPr sz="800">
                <a:solidFill>
                  <a:schemeClr val="tx1">
                    <a:lumMod val="60000"/>
                    <a:lumOff val="40000"/>
                  </a:schemeClr>
                </a:solidFill>
              </a:defRPr>
            </a:lvl1pPr>
          </a:lstStyle>
          <a:p>
            <a:fld id="{E313472D-BFB5-4CCD-ACA0-2399B44D45C6}" type="slidenum">
              <a:rPr lang="en-US" smtClean="0"/>
              <a:pPr/>
              <a:t>‹#›</a:t>
            </a:fld>
            <a:endParaRPr lang="en-US" dirty="0"/>
          </a:p>
        </p:txBody>
      </p:sp>
      <p:sp>
        <p:nvSpPr>
          <p:cNvPr id="10" name="TextBox 9">
            <a:extLst>
              <a:ext uri="{FF2B5EF4-FFF2-40B4-BE49-F238E27FC236}">
                <a16:creationId xmlns:a16="http://schemas.microsoft.com/office/drawing/2014/main" id="{D13BC764-A3AB-432E-B3B5-887903EAF70D}"/>
              </a:ext>
            </a:extLst>
          </p:cNvPr>
          <p:cNvSpPr txBox="1"/>
          <p:nvPr userDrawn="1"/>
        </p:nvSpPr>
        <p:spPr>
          <a:xfrm>
            <a:off x="513976" y="6616304"/>
            <a:ext cx="2066185" cy="215444"/>
          </a:xfrm>
          <a:prstGeom prst="rect">
            <a:avLst/>
          </a:prstGeom>
          <a:noFill/>
        </p:spPr>
        <p:txBody>
          <a:bodyPr wrap="square" rtlCol="0" anchor="b">
            <a:spAutoFit/>
          </a:bodyPr>
          <a:lstStyle/>
          <a:p>
            <a:pPr marL="0" marR="0" algn="l">
              <a:spcBef>
                <a:spcPts val="0"/>
              </a:spcBef>
              <a:spcAft>
                <a:spcPts val="0"/>
              </a:spcAft>
            </a:pPr>
            <a:r>
              <a:rPr lang="en-US" sz="800" b="0" i="0" dirty="0">
                <a:solidFill>
                  <a:schemeClr val="tx1"/>
                </a:solidFill>
                <a:effectLst/>
                <a:latin typeface="Arial" panose="020B0604020202020204" pitchFamily="34" charset="0"/>
              </a:rPr>
              <a:t>© 2023 Nexben, Inc. All rights reserved.</a:t>
            </a:r>
          </a:p>
        </p:txBody>
      </p:sp>
    </p:spTree>
    <p:extLst>
      <p:ext uri="{BB962C8B-B14F-4D97-AF65-F5344CB8AC3E}">
        <p14:creationId xmlns:p14="http://schemas.microsoft.com/office/powerpoint/2010/main" val="376226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D8A237-F8D4-4030-B984-EC620C094D14}"/>
              </a:ext>
            </a:extLst>
          </p:cNvPr>
          <p:cNvSpPr>
            <a:spLocks noGrp="1"/>
          </p:cNvSpPr>
          <p:nvPr>
            <p:ph sz="half" idx="1"/>
          </p:nvPr>
        </p:nvSpPr>
        <p:spPr>
          <a:xfrm>
            <a:off x="5759881" y="2537226"/>
            <a:ext cx="6024615" cy="3688007"/>
          </a:xfrm>
        </p:spPr>
        <p:txBody>
          <a:bodyPr>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10582A-425A-47CE-8EF5-56BAFB2B0599}"/>
              </a:ext>
            </a:extLst>
          </p:cNvPr>
          <p:cNvSpPr>
            <a:spLocks noGrp="1"/>
          </p:cNvSpPr>
          <p:nvPr>
            <p:ph type="dt" sz="half" idx="10"/>
          </p:nvPr>
        </p:nvSpPr>
        <p:spPr/>
        <p:txBody>
          <a:bodyPr lIns="0">
            <a:noAutofit/>
          </a:bodyPr>
          <a:lstStyle>
            <a:lvl1pPr>
              <a:defRPr>
                <a:solidFill>
                  <a:schemeClr val="tx1">
                    <a:lumMod val="60000"/>
                    <a:lumOff val="40000"/>
                  </a:schemeClr>
                </a:solidFill>
              </a:defRPr>
            </a:lvl1pPr>
          </a:lstStyle>
          <a:p>
            <a:fld id="{94EA3FD6-C9FA-4739-8342-6FAC1C0D1C14}" type="datetime1">
              <a:rPr lang="en-US" smtClean="0"/>
              <a:t>01/27/2023</a:t>
            </a:fld>
            <a:endParaRPr lang="en-US"/>
          </a:p>
        </p:txBody>
      </p:sp>
      <p:sp>
        <p:nvSpPr>
          <p:cNvPr id="7" name="Slide Number Placeholder 6">
            <a:extLst>
              <a:ext uri="{FF2B5EF4-FFF2-40B4-BE49-F238E27FC236}">
                <a16:creationId xmlns:a16="http://schemas.microsoft.com/office/drawing/2014/main" id="{44C87995-8BDC-489C-B7DB-70DE3ECDAE66}"/>
              </a:ext>
            </a:extLst>
          </p:cNvPr>
          <p:cNvSpPr>
            <a:spLocks noGrp="1"/>
          </p:cNvSpPr>
          <p:nvPr>
            <p:ph type="sldNum" sz="quarter" idx="12"/>
          </p:nvPr>
        </p:nvSpPr>
        <p:spPr/>
        <p:txBody>
          <a:bodyPr lIns="0">
            <a:noAutofit/>
          </a:bodyPr>
          <a:lstStyle>
            <a:lvl1pPr>
              <a:defRPr>
                <a:solidFill>
                  <a:schemeClr val="tx1">
                    <a:lumMod val="60000"/>
                    <a:lumOff val="40000"/>
                  </a:schemeClr>
                </a:solidFill>
              </a:defRPr>
            </a:lvl1pPr>
          </a:lstStyle>
          <a:p>
            <a:fld id="{E313472D-BFB5-4CCD-ACA0-2399B44D45C6}" type="slidenum">
              <a:rPr lang="en-US" smtClean="0"/>
              <a:pPr/>
              <a:t>‹#›</a:t>
            </a:fld>
            <a:endParaRPr lang="en-US"/>
          </a:p>
        </p:txBody>
      </p:sp>
      <p:sp>
        <p:nvSpPr>
          <p:cNvPr id="10" name="Title 1">
            <a:extLst>
              <a:ext uri="{FF2B5EF4-FFF2-40B4-BE49-F238E27FC236}">
                <a16:creationId xmlns:a16="http://schemas.microsoft.com/office/drawing/2014/main" id="{141FBC0E-ECFA-4D4D-876C-44772543094B}"/>
              </a:ext>
            </a:extLst>
          </p:cNvPr>
          <p:cNvSpPr>
            <a:spLocks noGrp="1"/>
          </p:cNvSpPr>
          <p:nvPr>
            <p:ph type="title" hasCustomPrompt="1"/>
          </p:nvPr>
        </p:nvSpPr>
        <p:spPr>
          <a:xfrm>
            <a:off x="5759880" y="438751"/>
            <a:ext cx="6024616" cy="1945555"/>
          </a:xfrm>
        </p:spPr>
        <p:txBody>
          <a:bodyPr anchor="b">
            <a:noAutofit/>
          </a:bodyPr>
          <a:lstStyle>
            <a:lvl1pPr>
              <a:defRPr sz="4400"/>
            </a:lvl1pPr>
          </a:lstStyle>
          <a:p>
            <a:r>
              <a:rPr lang="en-US" dirty="0"/>
              <a:t>Click to edit Master title style, space for three lines</a:t>
            </a:r>
          </a:p>
        </p:txBody>
      </p:sp>
      <p:sp>
        <p:nvSpPr>
          <p:cNvPr id="11" name="Footer Placeholder 10">
            <a:extLst>
              <a:ext uri="{FF2B5EF4-FFF2-40B4-BE49-F238E27FC236}">
                <a16:creationId xmlns:a16="http://schemas.microsoft.com/office/drawing/2014/main" id="{836DA2B8-AAA9-40B4-87B7-D1C53E901F17}"/>
              </a:ext>
            </a:extLst>
          </p:cNvPr>
          <p:cNvSpPr>
            <a:spLocks noGrp="1"/>
          </p:cNvSpPr>
          <p:nvPr>
            <p:ph type="ftr" sz="quarter" idx="14"/>
          </p:nvPr>
        </p:nvSpPr>
        <p:spPr>
          <a:xfrm>
            <a:off x="5759880" y="6225233"/>
            <a:ext cx="4584456" cy="295693"/>
          </a:xfrm>
        </p:spPr>
        <p:txBody>
          <a:bodyPr/>
          <a:lstStyle/>
          <a:p>
            <a:endParaRPr lang="en-US" sz="800" dirty="0"/>
          </a:p>
        </p:txBody>
      </p:sp>
      <p:sp>
        <p:nvSpPr>
          <p:cNvPr id="9" name="Content Placeholder 2">
            <a:extLst>
              <a:ext uri="{FF2B5EF4-FFF2-40B4-BE49-F238E27FC236}">
                <a16:creationId xmlns:a16="http://schemas.microsoft.com/office/drawing/2014/main" id="{95384959-8A8F-4DFA-A155-D2FF9B0A013F}"/>
              </a:ext>
            </a:extLst>
          </p:cNvPr>
          <p:cNvSpPr>
            <a:spLocks noGrp="1"/>
          </p:cNvSpPr>
          <p:nvPr>
            <p:ph idx="15"/>
          </p:nvPr>
        </p:nvSpPr>
        <p:spPr>
          <a:xfrm>
            <a:off x="0" y="0"/>
            <a:ext cx="5426635" cy="6857999"/>
          </a:xfrm>
          <a:solidFill>
            <a:schemeClr val="accent1"/>
          </a:solidFill>
        </p:spPr>
        <p:txBody>
          <a:bodyPr lIns="548640" tIns="914400" rIns="640080" bIns="914400" anchor="ctr" anchorCtr="0">
            <a:noAutofit/>
          </a:bodyPr>
          <a:lstStyle>
            <a:lvl1pPr marL="173038" indent="-173038">
              <a:buClr>
                <a:schemeClr val="bg1"/>
              </a:buClr>
              <a:defRPr sz="2400">
                <a:solidFill>
                  <a:schemeClr val="bg1"/>
                </a:solidFill>
              </a:defRPr>
            </a:lvl1pPr>
            <a:lvl2pPr marL="514350" indent="-228600">
              <a:buClr>
                <a:schemeClr val="bg1"/>
              </a:buClr>
              <a:defRPr sz="2000">
                <a:solidFill>
                  <a:schemeClr val="bg1"/>
                </a:solidFill>
              </a:defRPr>
            </a:lvl2pPr>
            <a:lvl3pPr marL="741363" indent="-171450">
              <a:buClr>
                <a:schemeClr val="bg1"/>
              </a:buClr>
              <a:defRPr sz="1800">
                <a:solidFill>
                  <a:schemeClr val="bg1"/>
                </a:solidFill>
              </a:defRPr>
            </a:lvl3pPr>
            <a:lvl4pPr marL="1028700" indent="-173038">
              <a:buClr>
                <a:schemeClr val="bg1"/>
              </a:buClr>
              <a:defRPr sz="1600">
                <a:solidFill>
                  <a:schemeClr val="bg1"/>
                </a:solidFill>
              </a:defRPr>
            </a:lvl4pPr>
            <a:lvl5pPr marL="1255713" indent="-173038">
              <a:buClr>
                <a:schemeClr val="bg1"/>
              </a:buCl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8997A648-0E30-4EE6-A38D-241499597B41}"/>
              </a:ext>
            </a:extLst>
          </p:cNvPr>
          <p:cNvSpPr txBox="1"/>
          <p:nvPr userDrawn="1"/>
        </p:nvSpPr>
        <p:spPr>
          <a:xfrm>
            <a:off x="5754065" y="6520926"/>
            <a:ext cx="2066185" cy="215444"/>
          </a:xfrm>
          <a:prstGeom prst="rect">
            <a:avLst/>
          </a:prstGeom>
          <a:noFill/>
        </p:spPr>
        <p:txBody>
          <a:bodyPr wrap="square" rtlCol="0" anchor="b">
            <a:spAutoFit/>
          </a:bodyPr>
          <a:lstStyle/>
          <a:p>
            <a:pPr marL="0" marR="0" algn="l">
              <a:spcBef>
                <a:spcPts val="0"/>
              </a:spcBef>
              <a:spcAft>
                <a:spcPts val="0"/>
              </a:spcAft>
            </a:pPr>
            <a:r>
              <a:rPr lang="en-US" sz="800" b="0" i="0" dirty="0">
                <a:solidFill>
                  <a:schemeClr val="tx1"/>
                </a:solidFill>
                <a:effectLst/>
                <a:latin typeface="Arial" panose="020B0604020202020204" pitchFamily="34" charset="0"/>
              </a:rPr>
              <a:t>© 2021 </a:t>
            </a:r>
            <a:r>
              <a:rPr lang="en-US" sz="800" b="0" i="0" dirty="0" err="1">
                <a:solidFill>
                  <a:schemeClr val="tx1"/>
                </a:solidFill>
                <a:effectLst/>
                <a:latin typeface="Arial" panose="020B0604020202020204" pitchFamily="34" charset="0"/>
              </a:rPr>
              <a:t>Nexben</a:t>
            </a:r>
            <a:r>
              <a:rPr lang="en-US" sz="800" b="0" i="0" dirty="0">
                <a:solidFill>
                  <a:schemeClr val="tx1"/>
                </a:solidFill>
                <a:effectLst/>
                <a:latin typeface="Arial" panose="020B0604020202020204" pitchFamily="34" charset="0"/>
              </a:rPr>
              <a:t>, Inc. All rights reserved.</a:t>
            </a:r>
          </a:p>
        </p:txBody>
      </p:sp>
    </p:spTree>
    <p:extLst>
      <p:ext uri="{BB962C8B-B14F-4D97-AF65-F5344CB8AC3E}">
        <p14:creationId xmlns:p14="http://schemas.microsoft.com/office/powerpoint/2010/main" val="156631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73ED31-1BAF-47FC-968C-4E6FE17F0189}"/>
              </a:ext>
            </a:extLst>
          </p:cNvPr>
          <p:cNvSpPr>
            <a:spLocks noGrp="1"/>
          </p:cNvSpPr>
          <p:nvPr>
            <p:ph type="body" idx="1" hasCustomPrompt="1"/>
          </p:nvPr>
        </p:nvSpPr>
        <p:spPr>
          <a:xfrm>
            <a:off x="1096777" y="1813093"/>
            <a:ext cx="4646612" cy="363032"/>
          </a:xfrm>
          <a:solidFill>
            <a:schemeClr val="accent1"/>
          </a:solidFill>
        </p:spPr>
        <p:txBody>
          <a:bodyPr lIns="182880" anchor="ctr">
            <a:noAutofit/>
          </a:bodyPr>
          <a:lstStyle>
            <a:lvl1pPr marL="0" indent="0" algn="l">
              <a:buNone/>
              <a:defRPr lang="en-US" sz="1400" b="1" kern="1200" cap="none" spc="0" baseline="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0"/>
              </a:spcBef>
              <a:buClr>
                <a:schemeClr val="accent1"/>
              </a:buClr>
              <a:buSzPct val="100000"/>
              <a:buFont typeface="Arial" panose="020B0604020202020204" pitchFamily="34" charset="0"/>
              <a:buNone/>
            </a:pPr>
            <a:r>
              <a:rPr lang="en-US" dirty="0"/>
              <a:t>Click to edit master text styles</a:t>
            </a:r>
          </a:p>
        </p:txBody>
      </p:sp>
      <p:sp>
        <p:nvSpPr>
          <p:cNvPr id="4" name="Content Placeholder 3">
            <a:extLst>
              <a:ext uri="{FF2B5EF4-FFF2-40B4-BE49-F238E27FC236}">
                <a16:creationId xmlns:a16="http://schemas.microsoft.com/office/drawing/2014/main" id="{F0FE7603-0F02-472A-8E23-9572C7F2390F}"/>
              </a:ext>
            </a:extLst>
          </p:cNvPr>
          <p:cNvSpPr>
            <a:spLocks noGrp="1"/>
          </p:cNvSpPr>
          <p:nvPr>
            <p:ph sz="half" idx="2"/>
          </p:nvPr>
        </p:nvSpPr>
        <p:spPr>
          <a:xfrm>
            <a:off x="1096777" y="2368513"/>
            <a:ext cx="4646612" cy="3399496"/>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68ED72A-F8E8-4EA4-BDD3-A21E1431FECF}"/>
              </a:ext>
            </a:extLst>
          </p:cNvPr>
          <p:cNvSpPr>
            <a:spLocks noGrp="1"/>
          </p:cNvSpPr>
          <p:nvPr>
            <p:ph type="body" sz="quarter" idx="3" hasCustomPrompt="1"/>
          </p:nvPr>
        </p:nvSpPr>
        <p:spPr>
          <a:xfrm>
            <a:off x="6429188" y="1813093"/>
            <a:ext cx="4669496" cy="363032"/>
          </a:xfrm>
          <a:solidFill>
            <a:schemeClr val="accent2"/>
          </a:solidFill>
        </p:spPr>
        <p:txBody>
          <a:bodyPr lIns="182880" anchor="ctr">
            <a:noAutofit/>
          </a:bodyPr>
          <a:lstStyle>
            <a:lvl1pPr marL="0" indent="0" algn="l">
              <a:buNone/>
              <a:defRPr lang="en-US" sz="1400" b="1" kern="1200" cap="none" spc="0" baseline="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0"/>
              </a:spcBef>
              <a:buClr>
                <a:schemeClr val="accent1"/>
              </a:buClr>
              <a:buSzPct val="100000"/>
              <a:buFont typeface="Arial" panose="020B0604020202020204" pitchFamily="34" charset="0"/>
              <a:buNone/>
            </a:pPr>
            <a:r>
              <a:rPr lang="en-US" dirty="0"/>
              <a:t>Click to edit master text styles</a:t>
            </a:r>
          </a:p>
        </p:txBody>
      </p:sp>
      <p:sp>
        <p:nvSpPr>
          <p:cNvPr id="6" name="Content Placeholder 5">
            <a:extLst>
              <a:ext uri="{FF2B5EF4-FFF2-40B4-BE49-F238E27FC236}">
                <a16:creationId xmlns:a16="http://schemas.microsoft.com/office/drawing/2014/main" id="{AF13720E-CDC6-4375-B473-CA03DD27ADD8}"/>
              </a:ext>
            </a:extLst>
          </p:cNvPr>
          <p:cNvSpPr>
            <a:spLocks noGrp="1"/>
          </p:cNvSpPr>
          <p:nvPr>
            <p:ph sz="quarter" idx="4"/>
          </p:nvPr>
        </p:nvSpPr>
        <p:spPr>
          <a:xfrm>
            <a:off x="6429188" y="2368513"/>
            <a:ext cx="4669496" cy="3399496"/>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04EA11E9-655A-44A5-8DE1-41D88E44ACCE}"/>
              </a:ext>
            </a:extLst>
          </p:cNvPr>
          <p:cNvCxnSpPr>
            <a:cxnSpLocks/>
          </p:cNvCxnSpPr>
          <p:nvPr userDrawn="1"/>
        </p:nvCxnSpPr>
        <p:spPr>
          <a:xfrm>
            <a:off x="6096000" y="1799814"/>
            <a:ext cx="0" cy="394169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921274-9BFD-4EDC-9392-D194881ACB1A}"/>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3" name="Date Placeholder 12">
            <a:extLst>
              <a:ext uri="{FF2B5EF4-FFF2-40B4-BE49-F238E27FC236}">
                <a16:creationId xmlns:a16="http://schemas.microsoft.com/office/drawing/2014/main" id="{7E8A3630-9B8E-4E82-958C-EA537C6554E0}"/>
              </a:ext>
            </a:extLst>
          </p:cNvPr>
          <p:cNvSpPr>
            <a:spLocks noGrp="1"/>
          </p:cNvSpPr>
          <p:nvPr>
            <p:ph type="dt" sz="half" idx="10"/>
          </p:nvPr>
        </p:nvSpPr>
        <p:spPr/>
        <p:txBody>
          <a:bodyPr/>
          <a:lstStyle/>
          <a:p>
            <a:fld id="{E8BC502E-EA5E-4C45-B3A5-04DE8C4A77ED}" type="datetime1">
              <a:rPr lang="en-US" smtClean="0"/>
              <a:t>01/27/2023</a:t>
            </a:fld>
            <a:endParaRPr lang="en-US" sz="800"/>
          </a:p>
        </p:txBody>
      </p:sp>
      <p:sp>
        <p:nvSpPr>
          <p:cNvPr id="14" name="Footer Placeholder 13">
            <a:extLst>
              <a:ext uri="{FF2B5EF4-FFF2-40B4-BE49-F238E27FC236}">
                <a16:creationId xmlns:a16="http://schemas.microsoft.com/office/drawing/2014/main" id="{151967F6-0254-4A7F-8B9B-0B88481426E0}"/>
              </a:ext>
            </a:extLst>
          </p:cNvPr>
          <p:cNvSpPr>
            <a:spLocks noGrp="1"/>
          </p:cNvSpPr>
          <p:nvPr>
            <p:ph type="ftr" sz="quarter" idx="11"/>
          </p:nvPr>
        </p:nvSpPr>
        <p:spPr/>
        <p:txBody>
          <a:bodyPr/>
          <a:lstStyle/>
          <a:p>
            <a:endParaRPr lang="en-US" sz="800" dirty="0"/>
          </a:p>
        </p:txBody>
      </p:sp>
      <p:sp>
        <p:nvSpPr>
          <p:cNvPr id="16" name="Slide Number Placeholder 15">
            <a:extLst>
              <a:ext uri="{FF2B5EF4-FFF2-40B4-BE49-F238E27FC236}">
                <a16:creationId xmlns:a16="http://schemas.microsoft.com/office/drawing/2014/main" id="{92ACE692-05DD-4D9C-AA6D-F23B50AFC86B}"/>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47892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olumn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73ED31-1BAF-47FC-968C-4E6FE17F0189}"/>
              </a:ext>
            </a:extLst>
          </p:cNvPr>
          <p:cNvSpPr>
            <a:spLocks noGrp="1"/>
          </p:cNvSpPr>
          <p:nvPr>
            <p:ph type="body" idx="1" hasCustomPrompt="1"/>
          </p:nvPr>
        </p:nvSpPr>
        <p:spPr>
          <a:xfrm>
            <a:off x="670987" y="1795213"/>
            <a:ext cx="3391381" cy="363032"/>
          </a:xfrm>
          <a:solidFill>
            <a:schemeClr val="accent2"/>
          </a:solidFill>
        </p:spPr>
        <p:txBody>
          <a:bodyPr lIns="182880" anchor="ctr">
            <a:noAutofit/>
          </a:bodyPr>
          <a:lstStyle>
            <a:lvl1pPr marL="0" indent="0" algn="ctr">
              <a:lnSpc>
                <a:spcPct val="90000"/>
              </a:lnSpc>
              <a:spcBef>
                <a:spcPts val="0"/>
              </a:spcBef>
              <a:buNone/>
              <a:defRPr sz="1400" b="1" cap="none"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FE7603-0F02-472A-8E23-9572C7F2390F}"/>
              </a:ext>
            </a:extLst>
          </p:cNvPr>
          <p:cNvSpPr>
            <a:spLocks noGrp="1"/>
          </p:cNvSpPr>
          <p:nvPr>
            <p:ph sz="half" idx="2"/>
          </p:nvPr>
        </p:nvSpPr>
        <p:spPr>
          <a:xfrm>
            <a:off x="670987" y="2158245"/>
            <a:ext cx="3391381" cy="3388866"/>
          </a:xfrm>
          <a:solidFill>
            <a:schemeClr val="bg1">
              <a:lumMod val="95000"/>
            </a:schemeClr>
          </a:solidFill>
          <a:ln>
            <a:noFill/>
          </a:ln>
        </p:spPr>
        <p:txBody>
          <a:bodyPr lIns="182880" tIns="182880" rIns="182880" bIns="182880">
            <a:noAutofit/>
          </a:bodyPr>
          <a:lstStyle>
            <a:lvl1pPr marL="115888" indent="-115888">
              <a:defRPr sz="1600"/>
            </a:lvl1pPr>
            <a:lvl2pPr marL="344488" indent="-171450">
              <a:defRPr sz="1400"/>
            </a:lvl2pPr>
            <a:lvl3pPr marL="512763" indent="-111125">
              <a:defRPr sz="1200"/>
            </a:lvl3pPr>
            <a:lvl4pPr marL="685800" indent="-117475">
              <a:defRPr sz="1100"/>
            </a:lvl4pPr>
            <a:lvl5pPr marL="858838" indent="-115888">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68ED72A-F8E8-4EA4-BDD3-A21E1431FECF}"/>
              </a:ext>
            </a:extLst>
          </p:cNvPr>
          <p:cNvSpPr>
            <a:spLocks noGrp="1"/>
          </p:cNvSpPr>
          <p:nvPr>
            <p:ph type="body" sz="quarter" idx="3" hasCustomPrompt="1"/>
          </p:nvPr>
        </p:nvSpPr>
        <p:spPr>
          <a:xfrm>
            <a:off x="4396570" y="1795213"/>
            <a:ext cx="3408083" cy="363032"/>
          </a:xfrm>
          <a:solidFill>
            <a:schemeClr val="accent1"/>
          </a:solidFill>
        </p:spPr>
        <p:txBody>
          <a:bodyPr lIns="182880" anchor="ctr">
            <a:noAutofit/>
          </a:bodyPr>
          <a:lstStyle>
            <a:lvl1pPr marL="0" indent="0" algn="ctr">
              <a:lnSpc>
                <a:spcPct val="90000"/>
              </a:lnSpc>
              <a:spcBef>
                <a:spcPts val="0"/>
              </a:spcBef>
              <a:buNone/>
              <a:defRPr sz="1400" b="1" cap="none"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4">
            <a:extLst>
              <a:ext uri="{FF2B5EF4-FFF2-40B4-BE49-F238E27FC236}">
                <a16:creationId xmlns:a16="http://schemas.microsoft.com/office/drawing/2014/main" id="{6D1C2BBA-E13B-4CF0-903C-2277124182A9}"/>
              </a:ext>
            </a:extLst>
          </p:cNvPr>
          <p:cNvSpPr>
            <a:spLocks noGrp="1"/>
          </p:cNvSpPr>
          <p:nvPr>
            <p:ph type="body" sz="quarter" idx="13" hasCustomPrompt="1"/>
          </p:nvPr>
        </p:nvSpPr>
        <p:spPr>
          <a:xfrm>
            <a:off x="8122154" y="1807133"/>
            <a:ext cx="3408083" cy="363032"/>
          </a:xfrm>
          <a:solidFill>
            <a:schemeClr val="tx2"/>
          </a:solidFill>
        </p:spPr>
        <p:txBody>
          <a:bodyPr lIns="182880" anchor="ctr">
            <a:noAutofit/>
          </a:bodyPr>
          <a:lstStyle>
            <a:lvl1pPr marL="0" indent="0" algn="ctr">
              <a:buNone/>
              <a:defRPr lang="en-US" sz="1400" b="1" kern="1200" cap="none" spc="0" baseline="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726AED03-4257-4AEC-9B08-40E28E896644}"/>
              </a:ext>
            </a:extLst>
          </p:cNvPr>
          <p:cNvSpPr>
            <a:spLocks noGrp="1"/>
          </p:cNvSpPr>
          <p:nvPr>
            <p:ph sz="half" idx="14"/>
          </p:nvPr>
        </p:nvSpPr>
        <p:spPr>
          <a:xfrm>
            <a:off x="4404920" y="2158245"/>
            <a:ext cx="3391381" cy="3388866"/>
          </a:xfrm>
          <a:solidFill>
            <a:schemeClr val="bg1">
              <a:lumMod val="95000"/>
            </a:schemeClr>
          </a:solidFill>
          <a:ln>
            <a:noFill/>
          </a:ln>
        </p:spPr>
        <p:txBody>
          <a:bodyPr lIns="182880" tIns="182880" rIns="182880" bIns="182880">
            <a:noAutofit/>
          </a:bodyPr>
          <a:lstStyle>
            <a:lvl1pPr marL="115888" indent="-115888">
              <a:defRPr sz="1600"/>
            </a:lvl1pPr>
            <a:lvl2pPr marL="344488" indent="-171450">
              <a:defRPr sz="1400"/>
            </a:lvl2pPr>
            <a:lvl3pPr marL="512763" indent="-111125">
              <a:defRPr sz="1200"/>
            </a:lvl3pPr>
            <a:lvl4pPr marL="685800" indent="-117475">
              <a:defRPr sz="1100"/>
            </a:lvl4pPr>
            <a:lvl5pPr marL="858838" indent="-115888">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a:extLst>
              <a:ext uri="{FF2B5EF4-FFF2-40B4-BE49-F238E27FC236}">
                <a16:creationId xmlns:a16="http://schemas.microsoft.com/office/drawing/2014/main" id="{2136991B-01C5-437F-8191-3BAA80237B93}"/>
              </a:ext>
            </a:extLst>
          </p:cNvPr>
          <p:cNvSpPr>
            <a:spLocks noGrp="1"/>
          </p:cNvSpPr>
          <p:nvPr>
            <p:ph sz="half" idx="15"/>
          </p:nvPr>
        </p:nvSpPr>
        <p:spPr>
          <a:xfrm>
            <a:off x="8128780" y="2170165"/>
            <a:ext cx="3391381" cy="3388866"/>
          </a:xfrm>
          <a:solidFill>
            <a:schemeClr val="bg1">
              <a:lumMod val="95000"/>
            </a:schemeClr>
          </a:solidFill>
          <a:ln>
            <a:noFill/>
          </a:ln>
        </p:spPr>
        <p:txBody>
          <a:bodyPr lIns="182880" tIns="182880" rIns="182880" bIns="182880">
            <a:noAutofit/>
          </a:bodyPr>
          <a:lstStyle>
            <a:lvl1pPr marL="115888" indent="-115888">
              <a:defRPr sz="1600"/>
            </a:lvl1pPr>
            <a:lvl2pPr marL="344488" indent="-171450">
              <a:defRPr sz="1400"/>
            </a:lvl2pPr>
            <a:lvl3pPr marL="512763" indent="-111125">
              <a:defRPr sz="1200"/>
            </a:lvl3pPr>
            <a:lvl4pPr marL="685800" indent="-117475">
              <a:defRPr sz="1100"/>
            </a:lvl4pPr>
            <a:lvl5pPr marL="858838" indent="-115888">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7398C57B-4E86-455F-8BED-9C11B009A95B}"/>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0713F8F2-B3A9-428D-BC2E-B4DCFF627232}"/>
              </a:ext>
            </a:extLst>
          </p:cNvPr>
          <p:cNvSpPr>
            <a:spLocks noGrp="1"/>
          </p:cNvSpPr>
          <p:nvPr>
            <p:ph type="dt" sz="half" idx="16"/>
          </p:nvPr>
        </p:nvSpPr>
        <p:spPr/>
        <p:txBody>
          <a:bodyPr/>
          <a:lstStyle/>
          <a:p>
            <a:fld id="{2B8EE277-CDC6-48B1-A5E4-B3D10ED5012A}" type="datetime1">
              <a:rPr lang="en-US" smtClean="0"/>
              <a:t>01/27/2023</a:t>
            </a:fld>
            <a:endParaRPr lang="en-US" sz="800"/>
          </a:p>
        </p:txBody>
      </p:sp>
      <p:sp>
        <p:nvSpPr>
          <p:cNvPr id="17" name="Footer Placeholder 16">
            <a:extLst>
              <a:ext uri="{FF2B5EF4-FFF2-40B4-BE49-F238E27FC236}">
                <a16:creationId xmlns:a16="http://schemas.microsoft.com/office/drawing/2014/main" id="{C46F6BF9-C5DA-4E3B-95D5-C2562F9B2BAD}"/>
              </a:ext>
            </a:extLst>
          </p:cNvPr>
          <p:cNvSpPr>
            <a:spLocks noGrp="1"/>
          </p:cNvSpPr>
          <p:nvPr>
            <p:ph type="ftr" sz="quarter" idx="17"/>
          </p:nvPr>
        </p:nvSpPr>
        <p:spPr/>
        <p:txBody>
          <a:bodyPr/>
          <a:lstStyle/>
          <a:p>
            <a:endParaRPr lang="en-US" sz="800" dirty="0"/>
          </a:p>
        </p:txBody>
      </p:sp>
      <p:sp>
        <p:nvSpPr>
          <p:cNvPr id="18" name="Slide Number Placeholder 17">
            <a:extLst>
              <a:ext uri="{FF2B5EF4-FFF2-40B4-BE49-F238E27FC236}">
                <a16:creationId xmlns:a16="http://schemas.microsoft.com/office/drawing/2014/main" id="{A87EEC25-C99B-443B-8FCF-505506626190}"/>
              </a:ext>
            </a:extLst>
          </p:cNvPr>
          <p:cNvSpPr>
            <a:spLocks noGrp="1"/>
          </p:cNvSpPr>
          <p:nvPr>
            <p:ph type="sldNum" sz="quarter" idx="18"/>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106559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F09E-B885-4C48-BD72-D1B09003DBA4}"/>
              </a:ext>
            </a:extLst>
          </p:cNvPr>
          <p:cNvSpPr>
            <a:spLocks noGrp="1"/>
          </p:cNvSpPr>
          <p:nvPr>
            <p:ph type="title"/>
          </p:nvPr>
        </p:nvSpPr>
        <p:spPr>
          <a:xfrm>
            <a:off x="708752" y="561787"/>
            <a:ext cx="3720028" cy="531905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0698FEA-A65D-47CB-ABB1-0844C685FBFA}"/>
              </a:ext>
            </a:extLst>
          </p:cNvPr>
          <p:cNvSpPr>
            <a:spLocks noGrp="1"/>
          </p:cNvSpPr>
          <p:nvPr>
            <p:ph idx="1"/>
          </p:nvPr>
        </p:nvSpPr>
        <p:spPr>
          <a:xfrm>
            <a:off x="4876800" y="561788"/>
            <a:ext cx="6837081" cy="5319059"/>
          </a:xfrm>
          <a:noFill/>
          <a:ln>
            <a:noFill/>
          </a:ln>
        </p:spPr>
        <p:txBody>
          <a:bodyPr lIns="548640" tIns="45720" rIns="640080" bIns="45720" anchor="ctr">
            <a:noAutofit/>
          </a:bodyPr>
          <a:lstStyle>
            <a:lvl1pPr marL="228600" indent="-228600">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BABA829-D945-408C-AA88-F3AD0B553A5E}"/>
              </a:ext>
            </a:extLst>
          </p:cNvPr>
          <p:cNvSpPr>
            <a:spLocks noGrp="1"/>
          </p:cNvSpPr>
          <p:nvPr>
            <p:ph type="dt" sz="half" idx="10"/>
          </p:nvPr>
        </p:nvSpPr>
        <p:spPr/>
        <p:txBody>
          <a:bodyPr/>
          <a:lstStyle/>
          <a:p>
            <a:fld id="{1814D4E9-2EC6-4A8D-B16F-A2CEE228C3D8}" type="datetime1">
              <a:rPr lang="en-US" smtClean="0"/>
              <a:t>01/27/2023</a:t>
            </a:fld>
            <a:endParaRPr lang="en-US" sz="800"/>
          </a:p>
        </p:txBody>
      </p:sp>
      <p:sp>
        <p:nvSpPr>
          <p:cNvPr id="8" name="Footer Placeholder 7">
            <a:extLst>
              <a:ext uri="{FF2B5EF4-FFF2-40B4-BE49-F238E27FC236}">
                <a16:creationId xmlns:a16="http://schemas.microsoft.com/office/drawing/2014/main" id="{049FEBD1-F689-4D78-869A-144CEE512790}"/>
              </a:ext>
            </a:extLst>
          </p:cNvPr>
          <p:cNvSpPr>
            <a:spLocks noGrp="1"/>
          </p:cNvSpPr>
          <p:nvPr>
            <p:ph type="ftr" sz="quarter" idx="11"/>
          </p:nvPr>
        </p:nvSpPr>
        <p:spPr/>
        <p:txBody>
          <a:bodyPr/>
          <a:lstStyle/>
          <a:p>
            <a:endParaRPr lang="en-US" sz="800" dirty="0"/>
          </a:p>
        </p:txBody>
      </p:sp>
      <p:sp>
        <p:nvSpPr>
          <p:cNvPr id="9" name="Slide Number Placeholder 8">
            <a:extLst>
              <a:ext uri="{FF2B5EF4-FFF2-40B4-BE49-F238E27FC236}">
                <a16:creationId xmlns:a16="http://schemas.microsoft.com/office/drawing/2014/main" id="{091DCE0D-94A1-4265-95B7-B462B977DF16}"/>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278905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A4E45B8-F851-4601-AFFE-235774A42D1B}"/>
              </a:ext>
            </a:extLst>
          </p:cNvPr>
          <p:cNvSpPr>
            <a:spLocks noGrp="1"/>
          </p:cNvSpPr>
          <p:nvPr>
            <p:ph type="dt" sz="half" idx="10"/>
          </p:nvPr>
        </p:nvSpPr>
        <p:spPr/>
        <p:txBody>
          <a:bodyPr/>
          <a:lstStyle/>
          <a:p>
            <a:fld id="{600DA011-139B-4C6E-B683-4999BEC0B426}" type="datetime1">
              <a:rPr lang="en-US" smtClean="0"/>
              <a:t>01/27/2023</a:t>
            </a:fld>
            <a:endParaRPr lang="en-US" sz="800"/>
          </a:p>
        </p:txBody>
      </p:sp>
      <p:sp>
        <p:nvSpPr>
          <p:cNvPr id="6" name="Footer Placeholder 5">
            <a:extLst>
              <a:ext uri="{FF2B5EF4-FFF2-40B4-BE49-F238E27FC236}">
                <a16:creationId xmlns:a16="http://schemas.microsoft.com/office/drawing/2014/main" id="{ACD3601E-FF66-4B6A-8967-611558DCA969}"/>
              </a:ext>
            </a:extLst>
          </p:cNvPr>
          <p:cNvSpPr>
            <a:spLocks noGrp="1"/>
          </p:cNvSpPr>
          <p:nvPr>
            <p:ph type="ftr" sz="quarter" idx="11"/>
          </p:nvPr>
        </p:nvSpPr>
        <p:spPr/>
        <p:txBody>
          <a:bodyPr/>
          <a:lstStyle/>
          <a:p>
            <a:endParaRPr lang="en-US" sz="800" dirty="0"/>
          </a:p>
        </p:txBody>
      </p:sp>
      <p:sp>
        <p:nvSpPr>
          <p:cNvPr id="7" name="Slide Number Placeholder 6">
            <a:extLst>
              <a:ext uri="{FF2B5EF4-FFF2-40B4-BE49-F238E27FC236}">
                <a16:creationId xmlns:a16="http://schemas.microsoft.com/office/drawing/2014/main" id="{0BDD8154-8969-44F1-B4E0-DA592A631247}"/>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6678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88F24C-F92E-4D97-A4D1-FD2F7F7EA5BE}"/>
              </a:ext>
            </a:extLst>
          </p:cNvPr>
          <p:cNvSpPr>
            <a:spLocks noGrp="1"/>
          </p:cNvSpPr>
          <p:nvPr>
            <p:ph sz="quarter" idx="13"/>
          </p:nvPr>
        </p:nvSpPr>
        <p:spPr>
          <a:xfrm>
            <a:off x="0" y="0"/>
            <a:ext cx="12192000" cy="6858000"/>
          </a:xfrm>
          <a:solidFill>
            <a:schemeClr val="bg2"/>
          </a:solidFill>
        </p:spPr>
        <p:txBody>
          <a:bodyPr/>
          <a:lstStyle/>
          <a:p>
            <a:pPr lvl="0"/>
            <a:r>
              <a:rPr lang="en-US"/>
              <a:t>Click to edit Master text styles</a:t>
            </a:r>
          </a:p>
        </p:txBody>
      </p:sp>
      <p:sp>
        <p:nvSpPr>
          <p:cNvPr id="8" name="Title 1">
            <a:extLst>
              <a:ext uri="{FF2B5EF4-FFF2-40B4-BE49-F238E27FC236}">
                <a16:creationId xmlns:a16="http://schemas.microsoft.com/office/drawing/2014/main" id="{219162B8-4BA3-423C-AB85-F739DB56468F}"/>
              </a:ext>
            </a:extLst>
          </p:cNvPr>
          <p:cNvSpPr>
            <a:spLocks noGrp="1"/>
          </p:cNvSpPr>
          <p:nvPr>
            <p:ph type="title" hasCustomPrompt="1"/>
          </p:nvPr>
        </p:nvSpPr>
        <p:spPr>
          <a:xfrm>
            <a:off x="891759" y="1946495"/>
            <a:ext cx="10408482" cy="2146695"/>
          </a:xfrm>
          <a:noFill/>
        </p:spPr>
        <p:txBody>
          <a:bodyPr lIns="365760" tIns="365760" rIns="365760" bIns="365760" anchor="ctr">
            <a:noAutofit/>
          </a:bodyPr>
          <a:lstStyle>
            <a:lvl1pPr algn="ctr">
              <a:defRPr sz="4400" b="1"/>
            </a:lvl1pPr>
          </a:lstStyle>
          <a:p>
            <a:r>
              <a:rPr lang="en-US" dirty="0"/>
              <a:t>Quote or Callout</a:t>
            </a:r>
          </a:p>
        </p:txBody>
      </p:sp>
      <p:sp>
        <p:nvSpPr>
          <p:cNvPr id="2" name="Date Placeholder 1">
            <a:extLst>
              <a:ext uri="{FF2B5EF4-FFF2-40B4-BE49-F238E27FC236}">
                <a16:creationId xmlns:a16="http://schemas.microsoft.com/office/drawing/2014/main" id="{ADC3974A-7AD6-41F6-89F7-6D8A04FA28A8}"/>
              </a:ext>
            </a:extLst>
          </p:cNvPr>
          <p:cNvSpPr>
            <a:spLocks noGrp="1"/>
          </p:cNvSpPr>
          <p:nvPr>
            <p:ph type="dt" sz="half" idx="10"/>
          </p:nvPr>
        </p:nvSpPr>
        <p:spPr/>
        <p:txBody>
          <a:bodyPr/>
          <a:lstStyle/>
          <a:p>
            <a:fld id="{A5375923-DABC-4ACA-95C5-9D9C501661DA}" type="datetime1">
              <a:rPr lang="en-US" smtClean="0"/>
              <a:t>01/27/2023</a:t>
            </a:fld>
            <a:endParaRPr lang="en-US" sz="800"/>
          </a:p>
        </p:txBody>
      </p:sp>
      <p:sp>
        <p:nvSpPr>
          <p:cNvPr id="9" name="Footer Placeholder 8">
            <a:extLst>
              <a:ext uri="{FF2B5EF4-FFF2-40B4-BE49-F238E27FC236}">
                <a16:creationId xmlns:a16="http://schemas.microsoft.com/office/drawing/2014/main" id="{F86DA5BC-74B5-4784-A601-29A5F3ED6DD2}"/>
              </a:ext>
            </a:extLst>
          </p:cNvPr>
          <p:cNvSpPr>
            <a:spLocks noGrp="1"/>
          </p:cNvSpPr>
          <p:nvPr>
            <p:ph type="ftr" sz="quarter" idx="11"/>
          </p:nvPr>
        </p:nvSpPr>
        <p:spPr/>
        <p:txBody>
          <a:bodyPr/>
          <a:lstStyle/>
          <a:p>
            <a:endParaRPr lang="en-US" sz="800" dirty="0"/>
          </a:p>
        </p:txBody>
      </p:sp>
      <p:sp>
        <p:nvSpPr>
          <p:cNvPr id="10" name="Slide Number Placeholder 9">
            <a:extLst>
              <a:ext uri="{FF2B5EF4-FFF2-40B4-BE49-F238E27FC236}">
                <a16:creationId xmlns:a16="http://schemas.microsoft.com/office/drawing/2014/main" id="{706CE953-0778-4E2E-A43C-A9C14DA58E7E}"/>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
        <p:nvSpPr>
          <p:cNvPr id="11" name="TextBox 10">
            <a:extLst>
              <a:ext uri="{FF2B5EF4-FFF2-40B4-BE49-F238E27FC236}">
                <a16:creationId xmlns:a16="http://schemas.microsoft.com/office/drawing/2014/main" id="{DCD0581B-EAD1-43A8-8BC2-819F63BC597B}"/>
              </a:ext>
            </a:extLst>
          </p:cNvPr>
          <p:cNvSpPr txBox="1"/>
          <p:nvPr userDrawn="1"/>
        </p:nvSpPr>
        <p:spPr>
          <a:xfrm>
            <a:off x="12309987" y="2512142"/>
            <a:ext cx="1347019" cy="707886"/>
          </a:xfrm>
          <a:prstGeom prst="rect">
            <a:avLst/>
          </a:prstGeom>
          <a:noFill/>
        </p:spPr>
        <p:txBody>
          <a:bodyPr wrap="square" rtlCol="0">
            <a:spAutoFit/>
          </a:bodyPr>
          <a:lstStyle/>
          <a:p>
            <a:pPr algn="l"/>
            <a:r>
              <a:rPr lang="en-US" sz="1000" dirty="0">
                <a:solidFill>
                  <a:schemeClr val="tx2"/>
                </a:solidFill>
              </a:rPr>
              <a:t>FYI: You can change the color of the large background box.</a:t>
            </a:r>
          </a:p>
        </p:txBody>
      </p:sp>
      <p:sp>
        <p:nvSpPr>
          <p:cNvPr id="7" name="Text Placeholder 6">
            <a:extLst>
              <a:ext uri="{FF2B5EF4-FFF2-40B4-BE49-F238E27FC236}">
                <a16:creationId xmlns:a16="http://schemas.microsoft.com/office/drawing/2014/main" id="{12851883-634E-410F-812B-DAB4791D1626}"/>
              </a:ext>
            </a:extLst>
          </p:cNvPr>
          <p:cNvSpPr>
            <a:spLocks noGrp="1"/>
          </p:cNvSpPr>
          <p:nvPr>
            <p:ph type="body" sz="quarter" idx="14" hasCustomPrompt="1"/>
          </p:nvPr>
        </p:nvSpPr>
        <p:spPr>
          <a:xfrm>
            <a:off x="877888" y="4100513"/>
            <a:ext cx="10433050" cy="314325"/>
          </a:xfrm>
        </p:spPr>
        <p:txBody>
          <a:bodyPr/>
          <a:lstStyle>
            <a:lvl1pPr marL="0" indent="0" algn="ctr">
              <a:buNone/>
              <a:defRPr sz="1600" b="1">
                <a:solidFill>
                  <a:schemeClr val="tx1"/>
                </a:solidFill>
              </a:defRPr>
            </a:lvl1pPr>
          </a:lstStyle>
          <a:p>
            <a:pPr lvl="0"/>
            <a:r>
              <a:rPr lang="en-US" dirty="0"/>
              <a:t>QUOTE CREDIT</a:t>
            </a:r>
          </a:p>
        </p:txBody>
      </p:sp>
    </p:spTree>
    <p:extLst>
      <p:ext uri="{BB962C8B-B14F-4D97-AF65-F5344CB8AC3E}">
        <p14:creationId xmlns:p14="http://schemas.microsoft.com/office/powerpoint/2010/main" val="125974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A71184-7319-4DF6-A55C-9C91A6745CFB}"/>
              </a:ext>
            </a:extLst>
          </p:cNvPr>
          <p:cNvSpPr/>
          <p:nvPr userDrawn="1"/>
        </p:nvSpPr>
        <p:spPr>
          <a:xfrm>
            <a:off x="267018" y="262531"/>
            <a:ext cx="11715116" cy="6314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DE4E1CF0-9B72-430A-B2B8-3A61A7655E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5848" y="4250289"/>
            <a:ext cx="3720304" cy="762760"/>
          </a:xfrm>
          <a:prstGeom prst="rect">
            <a:avLst/>
          </a:prstGeom>
        </p:spPr>
      </p:pic>
      <p:sp>
        <p:nvSpPr>
          <p:cNvPr id="2" name="Title 1">
            <a:extLst>
              <a:ext uri="{FF2B5EF4-FFF2-40B4-BE49-F238E27FC236}">
                <a16:creationId xmlns:a16="http://schemas.microsoft.com/office/drawing/2014/main" id="{737D147F-5A75-40B6-996F-2B9F84578625}"/>
              </a:ext>
            </a:extLst>
          </p:cNvPr>
          <p:cNvSpPr>
            <a:spLocks noGrp="1"/>
          </p:cNvSpPr>
          <p:nvPr>
            <p:ph type="ctrTitle" hasCustomPrompt="1"/>
          </p:nvPr>
        </p:nvSpPr>
        <p:spPr>
          <a:xfrm>
            <a:off x="2143766" y="879904"/>
            <a:ext cx="7904467" cy="1909763"/>
          </a:xfrm>
        </p:spPr>
        <p:txBody>
          <a:bodyPr anchor="b"/>
          <a:lstStyle>
            <a:lvl1pPr algn="ctr">
              <a:defRPr sz="48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A055A2AE-EFC6-47C5-A727-94A0ACB2A4AF}"/>
              </a:ext>
            </a:extLst>
          </p:cNvPr>
          <p:cNvSpPr>
            <a:spLocks noGrp="1"/>
          </p:cNvSpPr>
          <p:nvPr>
            <p:ph type="subTitle" idx="1" hasCustomPrompt="1"/>
          </p:nvPr>
        </p:nvSpPr>
        <p:spPr>
          <a:xfrm>
            <a:off x="3579905" y="2868157"/>
            <a:ext cx="5032189" cy="712974"/>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sp>
        <p:nvSpPr>
          <p:cNvPr id="5" name="Footer Placeholder 4">
            <a:extLst>
              <a:ext uri="{FF2B5EF4-FFF2-40B4-BE49-F238E27FC236}">
                <a16:creationId xmlns:a16="http://schemas.microsoft.com/office/drawing/2014/main" id="{0B7C1B0A-0347-4F0E-9A20-230528E1A3B1}"/>
              </a:ext>
            </a:extLst>
          </p:cNvPr>
          <p:cNvSpPr>
            <a:spLocks noGrp="1"/>
          </p:cNvSpPr>
          <p:nvPr>
            <p:ph type="ftr" sz="quarter" idx="11"/>
          </p:nvPr>
        </p:nvSpPr>
        <p:spPr>
          <a:xfrm>
            <a:off x="513976" y="6212066"/>
            <a:ext cx="9498836" cy="365125"/>
          </a:xfrm>
        </p:spPr>
        <p:txBody>
          <a:bodyPr/>
          <a:lstStyle>
            <a:lvl1pPr>
              <a:defRPr sz="800">
                <a:solidFill>
                  <a:schemeClr val="bg2"/>
                </a:solidFill>
              </a:defRPr>
            </a:lvl1pPr>
          </a:lstStyle>
          <a:p>
            <a:endParaRPr lang="en-US" dirty="0">
              <a:solidFill>
                <a:schemeClr val="bg2"/>
              </a:solidFill>
            </a:endParaRPr>
          </a:p>
        </p:txBody>
      </p:sp>
      <p:sp>
        <p:nvSpPr>
          <p:cNvPr id="6" name="Slide Number Placeholder 5">
            <a:extLst>
              <a:ext uri="{FF2B5EF4-FFF2-40B4-BE49-F238E27FC236}">
                <a16:creationId xmlns:a16="http://schemas.microsoft.com/office/drawing/2014/main" id="{163476F5-1C7A-4E64-B0E9-7EE66A71A28B}"/>
              </a:ext>
            </a:extLst>
          </p:cNvPr>
          <p:cNvSpPr>
            <a:spLocks noGrp="1"/>
          </p:cNvSpPr>
          <p:nvPr>
            <p:ph type="sldNum" sz="quarter" idx="12"/>
          </p:nvPr>
        </p:nvSpPr>
        <p:spPr>
          <a:xfrm>
            <a:off x="11209282" y="6188220"/>
            <a:ext cx="513716" cy="365125"/>
          </a:xfrm>
        </p:spPr>
        <p:txBody>
          <a:bodyPr lIns="0"/>
          <a:lstStyle>
            <a:lvl1pPr>
              <a:defRPr sz="800">
                <a:solidFill>
                  <a:schemeClr val="bg2"/>
                </a:solidFill>
              </a:defRPr>
            </a:lvl1pPr>
          </a:lstStyle>
          <a:p>
            <a:fld id="{E313472D-BFB5-4CCD-ACA0-2399B44D45C6}" type="slidenum">
              <a:rPr lang="en-US" smtClean="0"/>
              <a:pPr/>
              <a:t>‹#›</a:t>
            </a:fld>
            <a:endParaRPr lang="en-US" dirty="0"/>
          </a:p>
        </p:txBody>
      </p:sp>
      <p:sp>
        <p:nvSpPr>
          <p:cNvPr id="8" name="TextBox 7">
            <a:extLst>
              <a:ext uri="{FF2B5EF4-FFF2-40B4-BE49-F238E27FC236}">
                <a16:creationId xmlns:a16="http://schemas.microsoft.com/office/drawing/2014/main" id="{362EA007-BC65-47DB-8564-D8424AA5FDD0}"/>
              </a:ext>
            </a:extLst>
          </p:cNvPr>
          <p:cNvSpPr txBox="1"/>
          <p:nvPr userDrawn="1"/>
        </p:nvSpPr>
        <p:spPr>
          <a:xfrm>
            <a:off x="513976" y="6616304"/>
            <a:ext cx="2066185" cy="215444"/>
          </a:xfrm>
          <a:prstGeom prst="rect">
            <a:avLst/>
          </a:prstGeom>
          <a:noFill/>
        </p:spPr>
        <p:txBody>
          <a:bodyPr wrap="square" rtlCol="0" anchor="b">
            <a:spAutoFit/>
          </a:bodyPr>
          <a:lstStyle/>
          <a:p>
            <a:pPr marL="0" marR="0" algn="l">
              <a:spcBef>
                <a:spcPts val="0"/>
              </a:spcBef>
              <a:spcAft>
                <a:spcPts val="0"/>
              </a:spcAft>
            </a:pPr>
            <a:r>
              <a:rPr lang="en-US" sz="800" b="0" i="0" dirty="0">
                <a:solidFill>
                  <a:schemeClr val="tx1"/>
                </a:solidFill>
                <a:effectLst/>
                <a:latin typeface="Arial" panose="020B0604020202020204" pitchFamily="34" charset="0"/>
              </a:rPr>
              <a:t>© 2021 Nexben, Inc. All rights reserved.</a:t>
            </a:r>
          </a:p>
        </p:txBody>
      </p:sp>
    </p:spTree>
    <p:extLst>
      <p:ext uri="{BB962C8B-B14F-4D97-AF65-F5344CB8AC3E}">
        <p14:creationId xmlns:p14="http://schemas.microsoft.com/office/powerpoint/2010/main" val="75666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aimer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B87AC8C-1068-4206-B7AC-FB2766F6A055}"/>
              </a:ext>
            </a:extLst>
          </p:cNvPr>
          <p:cNvSpPr txBox="1">
            <a:spLocks/>
          </p:cNvSpPr>
          <p:nvPr userDrawn="1"/>
        </p:nvSpPr>
        <p:spPr>
          <a:xfrm>
            <a:off x="376185" y="283345"/>
            <a:ext cx="11434011" cy="1093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tx2"/>
                </a:solidFill>
                <a:latin typeface="+mj-lt"/>
                <a:ea typeface="Malgun Gothic" panose="020B0503020000020004" pitchFamily="34" charset="-127"/>
                <a:cs typeface="Ebrima" panose="02000000000000000000" pitchFamily="2" charset="0"/>
              </a:defRPr>
            </a:lvl1pPr>
          </a:lstStyle>
          <a:p>
            <a:r>
              <a:rPr lang="en-US"/>
              <a:t>Disclaimers</a:t>
            </a:r>
            <a:endParaRPr lang="en-US" dirty="0"/>
          </a:p>
        </p:txBody>
      </p:sp>
      <p:sp>
        <p:nvSpPr>
          <p:cNvPr id="3" name="Content Placeholder 2">
            <a:extLst>
              <a:ext uri="{FF2B5EF4-FFF2-40B4-BE49-F238E27FC236}">
                <a16:creationId xmlns:a16="http://schemas.microsoft.com/office/drawing/2014/main" id="{DA95E4BD-C344-475D-8D4D-96C572C65F9A}"/>
              </a:ext>
            </a:extLst>
          </p:cNvPr>
          <p:cNvSpPr>
            <a:spLocks noGrp="1"/>
          </p:cNvSpPr>
          <p:nvPr>
            <p:ph idx="1" hasCustomPrompt="1"/>
          </p:nvPr>
        </p:nvSpPr>
        <p:spPr>
          <a:xfrm>
            <a:off x="376187" y="2969566"/>
            <a:ext cx="11472512" cy="3173549"/>
          </a:xfrm>
        </p:spPr>
        <p:txBody>
          <a:bodyPr/>
          <a:lstStyle>
            <a:lvl1pPr marL="0" indent="0">
              <a:buFont typeface="Arial" panose="020B0604020202020204" pitchFamily="34" charset="0"/>
              <a:buNone/>
              <a:defRPr sz="1400"/>
            </a:lvl1pPr>
          </a:lstStyle>
          <a:p>
            <a:pPr lvl="0"/>
            <a:r>
              <a:rPr lang="en-US" dirty="0"/>
              <a:t>Additional required disclaimers can be added here.</a:t>
            </a:r>
          </a:p>
        </p:txBody>
      </p:sp>
      <p:sp>
        <p:nvSpPr>
          <p:cNvPr id="4" name="Date Placeholder 3">
            <a:extLst>
              <a:ext uri="{FF2B5EF4-FFF2-40B4-BE49-F238E27FC236}">
                <a16:creationId xmlns:a16="http://schemas.microsoft.com/office/drawing/2014/main" id="{0EDE3C3E-DCC4-4ADA-AB11-2FCB6E59EFE4}"/>
              </a:ext>
            </a:extLst>
          </p:cNvPr>
          <p:cNvSpPr>
            <a:spLocks noGrp="1"/>
          </p:cNvSpPr>
          <p:nvPr>
            <p:ph type="dt" sz="half" idx="10"/>
          </p:nvPr>
        </p:nvSpPr>
        <p:spPr/>
        <p:txBody>
          <a:bodyPr lIns="0"/>
          <a:lstStyle/>
          <a:p>
            <a:fld id="{EC450901-D6C6-455D-BF49-8DB72E3F3B9D}" type="datetime1">
              <a:rPr lang="en-US" smtClean="0"/>
              <a:t>01/27/2023</a:t>
            </a:fld>
            <a:endParaRPr lang="en-US"/>
          </a:p>
        </p:txBody>
      </p:sp>
      <p:sp>
        <p:nvSpPr>
          <p:cNvPr id="5" name="Footer Placeholder 4">
            <a:extLst>
              <a:ext uri="{FF2B5EF4-FFF2-40B4-BE49-F238E27FC236}">
                <a16:creationId xmlns:a16="http://schemas.microsoft.com/office/drawing/2014/main" id="{A31D9C4F-A459-4936-9D38-C596EB381B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FEF55D-E426-4A19-A1CA-1211A037B7D4}"/>
              </a:ext>
            </a:extLst>
          </p:cNvPr>
          <p:cNvSpPr>
            <a:spLocks noGrp="1"/>
          </p:cNvSpPr>
          <p:nvPr>
            <p:ph type="sldNum" sz="quarter" idx="12"/>
          </p:nvPr>
        </p:nvSpPr>
        <p:spPr/>
        <p:txBody>
          <a:bodyPr lIns="0"/>
          <a:lstStyle/>
          <a:p>
            <a:fld id="{E313472D-BFB5-4CCD-ACA0-2399B44D45C6}" type="slidenum">
              <a:rPr lang="en-US" smtClean="0"/>
              <a:t>‹#›</a:t>
            </a:fld>
            <a:endParaRPr lang="en-US"/>
          </a:p>
        </p:txBody>
      </p:sp>
      <p:sp>
        <p:nvSpPr>
          <p:cNvPr id="13" name="TextBox 12">
            <a:extLst>
              <a:ext uri="{FF2B5EF4-FFF2-40B4-BE49-F238E27FC236}">
                <a16:creationId xmlns:a16="http://schemas.microsoft.com/office/drawing/2014/main" id="{56B85905-CB5E-4CE6-9AF0-678A9E39FE01}"/>
              </a:ext>
            </a:extLst>
          </p:cNvPr>
          <p:cNvSpPr txBox="1"/>
          <p:nvPr userDrawn="1"/>
        </p:nvSpPr>
        <p:spPr>
          <a:xfrm>
            <a:off x="376184" y="1447553"/>
            <a:ext cx="11472511" cy="1384995"/>
          </a:xfrm>
          <a:prstGeom prst="rect">
            <a:avLst/>
          </a:prstGeom>
          <a:noFill/>
        </p:spPr>
        <p:txBody>
          <a:bodyPr wrap="square">
            <a:spAutoFit/>
          </a:bodyPr>
          <a:lstStyle/>
          <a:p>
            <a:r>
              <a:rPr lang="en-US" sz="1400" dirty="0"/>
              <a:t>This material is for general information purposes only. This material is not to be considered or taken as legal, tax, benefit, or human resources advice. Regulations change over time and can vary by location and employer size, among other factors. </a:t>
            </a:r>
            <a:r>
              <a:rPr lang="en-US" sz="1400" dirty="0" err="1"/>
              <a:t>Nexben</a:t>
            </a:r>
            <a:r>
              <a:rPr lang="en-US" sz="1400" dirty="0"/>
              <a:t> and </a:t>
            </a:r>
            <a:r>
              <a:rPr lang="en-US" sz="1400" dirty="0" err="1"/>
              <a:t>Trovia</a:t>
            </a:r>
            <a:r>
              <a:rPr lang="en-US" sz="1400" dirty="0"/>
              <a:t> do not guarantee any form of access, eligibility, or coverage. Consult a licensed broker, human resources certified expert, or attorney for specific guidance. </a:t>
            </a:r>
            <a:r>
              <a:rPr lang="en-US" sz="1400" dirty="0" err="1"/>
              <a:t>Nexben</a:t>
            </a:r>
            <a:r>
              <a:rPr lang="en-US" sz="1400" dirty="0"/>
              <a:t> and </a:t>
            </a:r>
            <a:r>
              <a:rPr lang="en-US" sz="1400" dirty="0" err="1"/>
              <a:t>Trovia</a:t>
            </a:r>
            <a:r>
              <a:rPr lang="en-US" sz="1400" dirty="0"/>
              <a:t> services are subject to terms and conditions.</a:t>
            </a:r>
          </a:p>
          <a:p>
            <a:endParaRPr lang="en-US" sz="1400" dirty="0"/>
          </a:p>
          <a:p>
            <a:r>
              <a:rPr lang="en-US" sz="1400" dirty="0"/>
              <a:t>Nexben™ are trademarks of Nexben, Inc.</a:t>
            </a:r>
          </a:p>
        </p:txBody>
      </p:sp>
    </p:spTree>
    <p:extLst>
      <p:ext uri="{BB962C8B-B14F-4D97-AF65-F5344CB8AC3E}">
        <p14:creationId xmlns:p14="http://schemas.microsoft.com/office/powerpoint/2010/main" val="372934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FB6E-D5F9-448D-8B86-C881B9AF66D1}"/>
              </a:ext>
            </a:extLst>
          </p:cNvPr>
          <p:cNvSpPr>
            <a:spLocks noGrp="1"/>
          </p:cNvSpPr>
          <p:nvPr>
            <p:ph type="title"/>
          </p:nvPr>
        </p:nvSpPr>
        <p:spPr/>
        <p:txBody>
          <a:bodyPr>
            <a:noAutofit/>
          </a:bodyPr>
          <a:lstStyle/>
          <a:p>
            <a:r>
              <a:rPr lang="en-US"/>
              <a:t>Click to edit Master title style</a:t>
            </a:r>
          </a:p>
        </p:txBody>
      </p:sp>
      <p:sp>
        <p:nvSpPr>
          <p:cNvPr id="3" name="Vertical Text Placeholder 2">
            <a:extLst>
              <a:ext uri="{FF2B5EF4-FFF2-40B4-BE49-F238E27FC236}">
                <a16:creationId xmlns:a16="http://schemas.microsoft.com/office/drawing/2014/main" id="{AF5A531D-EAA0-4470-9519-1FB81B40991C}"/>
              </a:ext>
            </a:extLst>
          </p:cNvPr>
          <p:cNvSpPr>
            <a:spLocks noGrp="1"/>
          </p:cNvSpPr>
          <p:nvPr>
            <p:ph type="body" orient="vert" idx="1"/>
          </p:nvPr>
        </p:nvSpPr>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ED111C-C904-4EF5-8640-EFCEC5FB982E}"/>
              </a:ext>
            </a:extLst>
          </p:cNvPr>
          <p:cNvSpPr>
            <a:spLocks noGrp="1"/>
          </p:cNvSpPr>
          <p:nvPr>
            <p:ph type="dt" sz="half" idx="10"/>
          </p:nvPr>
        </p:nvSpPr>
        <p:spPr/>
        <p:txBody>
          <a:bodyPr/>
          <a:lstStyle/>
          <a:p>
            <a:fld id="{23CD023C-C730-496B-BB89-140CB1BE5FF6}" type="datetime1">
              <a:rPr lang="en-US" smtClean="0"/>
              <a:t>01/27/2023</a:t>
            </a:fld>
            <a:endParaRPr lang="en-US" sz="800"/>
          </a:p>
        </p:txBody>
      </p:sp>
      <p:sp>
        <p:nvSpPr>
          <p:cNvPr id="8" name="Footer Placeholder 7">
            <a:extLst>
              <a:ext uri="{FF2B5EF4-FFF2-40B4-BE49-F238E27FC236}">
                <a16:creationId xmlns:a16="http://schemas.microsoft.com/office/drawing/2014/main" id="{5CEB9CC3-C571-4396-9DD6-12FE51528F61}"/>
              </a:ext>
            </a:extLst>
          </p:cNvPr>
          <p:cNvSpPr>
            <a:spLocks noGrp="1"/>
          </p:cNvSpPr>
          <p:nvPr>
            <p:ph type="ftr" sz="quarter" idx="11"/>
          </p:nvPr>
        </p:nvSpPr>
        <p:spPr/>
        <p:txBody>
          <a:bodyPr/>
          <a:lstStyle/>
          <a:p>
            <a:endParaRPr lang="en-US" sz="800" dirty="0"/>
          </a:p>
        </p:txBody>
      </p:sp>
      <p:sp>
        <p:nvSpPr>
          <p:cNvPr id="9" name="Slide Number Placeholder 8">
            <a:extLst>
              <a:ext uri="{FF2B5EF4-FFF2-40B4-BE49-F238E27FC236}">
                <a16:creationId xmlns:a16="http://schemas.microsoft.com/office/drawing/2014/main" id="{DC5EF385-9FB5-424F-BE66-7DB8323ECDFD}"/>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527496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C6007-5C8C-42E6-9B0D-37E64B2CEBC3}"/>
              </a:ext>
            </a:extLst>
          </p:cNvPr>
          <p:cNvSpPr>
            <a:spLocks noGrp="1"/>
          </p:cNvSpPr>
          <p:nvPr>
            <p:ph type="title" orient="vert"/>
          </p:nvPr>
        </p:nvSpPr>
        <p:spPr>
          <a:xfrm>
            <a:off x="8724900" y="365125"/>
            <a:ext cx="2628900" cy="5811838"/>
          </a:xfrm>
        </p:spPr>
        <p:txBody>
          <a:bodyPr vert="eaVert">
            <a:noAutofit/>
          </a:bodyPr>
          <a:lstStyle/>
          <a:p>
            <a:r>
              <a:rPr lang="en-US"/>
              <a:t>Click to edit Master title style</a:t>
            </a:r>
          </a:p>
        </p:txBody>
      </p:sp>
      <p:sp>
        <p:nvSpPr>
          <p:cNvPr id="3" name="Vertical Text Placeholder 2">
            <a:extLst>
              <a:ext uri="{FF2B5EF4-FFF2-40B4-BE49-F238E27FC236}">
                <a16:creationId xmlns:a16="http://schemas.microsoft.com/office/drawing/2014/main" id="{4F5767EF-9E0C-4221-BA1F-147A1E09FA85}"/>
              </a:ext>
            </a:extLst>
          </p:cNvPr>
          <p:cNvSpPr>
            <a:spLocks noGrp="1"/>
          </p:cNvSpPr>
          <p:nvPr>
            <p:ph type="body" orient="vert" idx="1"/>
          </p:nvPr>
        </p:nvSpPr>
        <p:spPr>
          <a:xfrm>
            <a:off x="838200" y="365125"/>
            <a:ext cx="7734300" cy="5811838"/>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65590-6D5E-444D-870B-944C81273F8A}"/>
              </a:ext>
            </a:extLst>
          </p:cNvPr>
          <p:cNvSpPr>
            <a:spLocks noGrp="1"/>
          </p:cNvSpPr>
          <p:nvPr>
            <p:ph type="dt" sz="half" idx="10"/>
          </p:nvPr>
        </p:nvSpPr>
        <p:spPr/>
        <p:txBody>
          <a:bodyPr/>
          <a:lstStyle/>
          <a:p>
            <a:fld id="{0C7C99BA-94F2-4524-87F4-C7E10A140F52}" type="datetime1">
              <a:rPr lang="en-US" smtClean="0"/>
              <a:t>01/27/2023</a:t>
            </a:fld>
            <a:endParaRPr lang="en-US" sz="800"/>
          </a:p>
        </p:txBody>
      </p:sp>
      <p:sp>
        <p:nvSpPr>
          <p:cNvPr id="8" name="Footer Placeholder 7">
            <a:extLst>
              <a:ext uri="{FF2B5EF4-FFF2-40B4-BE49-F238E27FC236}">
                <a16:creationId xmlns:a16="http://schemas.microsoft.com/office/drawing/2014/main" id="{717CE3B9-1B1E-4E23-A67C-000D91017D2D}"/>
              </a:ext>
            </a:extLst>
          </p:cNvPr>
          <p:cNvSpPr>
            <a:spLocks noGrp="1"/>
          </p:cNvSpPr>
          <p:nvPr>
            <p:ph type="ftr" sz="quarter" idx="11"/>
          </p:nvPr>
        </p:nvSpPr>
        <p:spPr/>
        <p:txBody>
          <a:bodyPr/>
          <a:lstStyle/>
          <a:p>
            <a:endParaRPr lang="en-US" sz="800" dirty="0"/>
          </a:p>
        </p:txBody>
      </p:sp>
      <p:sp>
        <p:nvSpPr>
          <p:cNvPr id="9" name="Slide Number Placeholder 8">
            <a:extLst>
              <a:ext uri="{FF2B5EF4-FFF2-40B4-BE49-F238E27FC236}">
                <a16:creationId xmlns:a16="http://schemas.microsoft.com/office/drawing/2014/main" id="{2215DA6C-31A3-4611-8BF1-A534BFB3AA04}"/>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971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C858-9B85-4C56-BB7C-5F40EEAAB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95E4BD-C344-475D-8D4D-96C572C65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DE3C3E-DCC4-4ADA-AB11-2FCB6E59EFE4}"/>
              </a:ext>
            </a:extLst>
          </p:cNvPr>
          <p:cNvSpPr>
            <a:spLocks noGrp="1"/>
          </p:cNvSpPr>
          <p:nvPr>
            <p:ph type="dt" sz="half" idx="10"/>
          </p:nvPr>
        </p:nvSpPr>
        <p:spPr/>
        <p:txBody>
          <a:bodyPr lIns="0"/>
          <a:lstStyle/>
          <a:p>
            <a:fld id="{EC450901-D6C6-455D-BF49-8DB72E3F3B9D}" type="datetime1">
              <a:rPr lang="en-US" smtClean="0"/>
              <a:t>01/27/2023</a:t>
            </a:fld>
            <a:endParaRPr lang="en-US"/>
          </a:p>
        </p:txBody>
      </p:sp>
      <p:sp>
        <p:nvSpPr>
          <p:cNvPr id="5" name="Footer Placeholder 4">
            <a:extLst>
              <a:ext uri="{FF2B5EF4-FFF2-40B4-BE49-F238E27FC236}">
                <a16:creationId xmlns:a16="http://schemas.microsoft.com/office/drawing/2014/main" id="{A31D9C4F-A459-4936-9D38-C596EB381B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FEF55D-E426-4A19-A1CA-1211A037B7D4}"/>
              </a:ext>
            </a:extLst>
          </p:cNvPr>
          <p:cNvSpPr>
            <a:spLocks noGrp="1"/>
          </p:cNvSpPr>
          <p:nvPr>
            <p:ph type="sldNum" sz="quarter" idx="12"/>
          </p:nvPr>
        </p:nvSpPr>
        <p:spPr/>
        <p:txBody>
          <a:bodyPr lIns="0"/>
          <a:lstStyle/>
          <a:p>
            <a:fld id="{E313472D-BFB5-4CCD-ACA0-2399B44D45C6}" type="slidenum">
              <a:rPr lang="en-US" smtClean="0"/>
              <a:t>‹#›</a:t>
            </a:fld>
            <a:endParaRPr lang="en-US"/>
          </a:p>
        </p:txBody>
      </p:sp>
    </p:spTree>
    <p:extLst>
      <p:ext uri="{BB962C8B-B14F-4D97-AF65-F5344CB8AC3E}">
        <p14:creationId xmlns:p14="http://schemas.microsoft.com/office/powerpoint/2010/main" val="2892219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sclaimer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5FEC8EC-4E2E-1DEE-7D5D-A59226012389}"/>
              </a:ext>
            </a:extLst>
          </p:cNvPr>
          <p:cNvSpPr>
            <a:spLocks noGrp="1"/>
          </p:cNvSpPr>
          <p:nvPr>
            <p:ph type="body" sz="quarter" idx="10" hasCustomPrompt="1"/>
          </p:nvPr>
        </p:nvSpPr>
        <p:spPr>
          <a:xfrm>
            <a:off x="376184" y="642203"/>
            <a:ext cx="5659437" cy="531504"/>
          </a:xfrm>
          <a:prstGeom prst="rect">
            <a:avLst/>
          </a:prstGeom>
        </p:spPr>
        <p:txBody>
          <a:bodyPr/>
          <a:lstStyle>
            <a:lvl1pPr marL="0" indent="0">
              <a:buNone/>
              <a:defRPr sz="3600" b="1">
                <a:solidFill>
                  <a:schemeClr val="accent2"/>
                </a:solidFill>
              </a:defRPr>
            </a:lvl1pPr>
          </a:lstStyle>
          <a:p>
            <a:pPr lvl="0"/>
            <a:r>
              <a:rPr lang="en-US" dirty="0"/>
              <a:t>Disclaimers</a:t>
            </a:r>
          </a:p>
        </p:txBody>
      </p:sp>
      <p:sp>
        <p:nvSpPr>
          <p:cNvPr id="9" name="TextBox 8">
            <a:extLst>
              <a:ext uri="{FF2B5EF4-FFF2-40B4-BE49-F238E27FC236}">
                <a16:creationId xmlns:a16="http://schemas.microsoft.com/office/drawing/2014/main" id="{1AECA318-7979-8C34-E553-A5D2EF44434C}"/>
              </a:ext>
            </a:extLst>
          </p:cNvPr>
          <p:cNvSpPr txBox="1"/>
          <p:nvPr userDrawn="1"/>
        </p:nvSpPr>
        <p:spPr>
          <a:xfrm>
            <a:off x="376184" y="1447553"/>
            <a:ext cx="11472511" cy="1384995"/>
          </a:xfrm>
          <a:prstGeom prst="rect">
            <a:avLst/>
          </a:prstGeom>
          <a:noFill/>
        </p:spPr>
        <p:txBody>
          <a:bodyPr wrap="square">
            <a:spAutoFit/>
          </a:bodyPr>
          <a:lstStyle/>
          <a:p>
            <a:r>
              <a:rPr lang="en-US" sz="1400" dirty="0">
                <a:solidFill>
                  <a:schemeClr val="tx2"/>
                </a:solidFill>
              </a:rPr>
              <a:t>This material is for general information purposes only. This material is not to be considered or taken as legal, tax, benefit, or human resources advice. Regulations change over time and can vary by location and employer size, among other factors. Nexben does not guarantee any form of access, eligibility, or coverage. Consult a licensed broker, human resources certified expert, or attorney for specific guidance. Nexben services are subject to terms and conditions.</a:t>
            </a:r>
          </a:p>
          <a:p>
            <a:endParaRPr lang="en-US" sz="1400" dirty="0">
              <a:solidFill>
                <a:schemeClr val="tx2"/>
              </a:solidFill>
            </a:endParaRPr>
          </a:p>
          <a:p>
            <a:r>
              <a:rPr lang="en-US" sz="1400" dirty="0">
                <a:solidFill>
                  <a:schemeClr val="tx2"/>
                </a:solidFill>
              </a:rPr>
              <a:t>Nexben™ is a trademark of Nexben, Inc.</a:t>
            </a:r>
          </a:p>
        </p:txBody>
      </p:sp>
      <p:pic>
        <p:nvPicPr>
          <p:cNvPr id="10" name="Picture 9">
            <a:extLst>
              <a:ext uri="{FF2B5EF4-FFF2-40B4-BE49-F238E27FC236}">
                <a16:creationId xmlns:a16="http://schemas.microsoft.com/office/drawing/2014/main" id="{CF53D32C-7464-68AC-AB0B-8DAFEB571029}"/>
              </a:ext>
            </a:extLst>
          </p:cNvPr>
          <p:cNvPicPr>
            <a:picLocks noChangeAspect="1"/>
          </p:cNvPicPr>
          <p:nvPr userDrawn="1"/>
        </p:nvPicPr>
        <p:blipFill>
          <a:blip r:embed="rId2"/>
          <a:stretch>
            <a:fillRect/>
          </a:stretch>
        </p:blipFill>
        <p:spPr>
          <a:xfrm>
            <a:off x="10832482" y="6475482"/>
            <a:ext cx="1016217" cy="211144"/>
          </a:xfrm>
          <a:prstGeom prst="rect">
            <a:avLst/>
          </a:prstGeom>
        </p:spPr>
      </p:pic>
      <p:sp>
        <p:nvSpPr>
          <p:cNvPr id="5" name="TextBox 4">
            <a:extLst>
              <a:ext uri="{FF2B5EF4-FFF2-40B4-BE49-F238E27FC236}">
                <a16:creationId xmlns:a16="http://schemas.microsoft.com/office/drawing/2014/main" id="{9CE6519B-FB61-6187-E1A5-FAD761B40CC3}"/>
              </a:ext>
            </a:extLst>
          </p:cNvPr>
          <p:cNvSpPr txBox="1"/>
          <p:nvPr userDrawn="1"/>
        </p:nvSpPr>
        <p:spPr>
          <a:xfrm>
            <a:off x="710723" y="6602646"/>
            <a:ext cx="2066185" cy="215444"/>
          </a:xfrm>
          <a:prstGeom prst="rect">
            <a:avLst/>
          </a:prstGeom>
          <a:noFill/>
        </p:spPr>
        <p:txBody>
          <a:bodyPr wrap="square" rtlCol="0" anchor="b">
            <a:spAutoFit/>
          </a:bodyPr>
          <a:lstStyle/>
          <a:p>
            <a:pPr marL="0" marR="0" algn="l">
              <a:spcBef>
                <a:spcPts val="0"/>
              </a:spcBef>
              <a:spcAft>
                <a:spcPts val="0"/>
              </a:spcAft>
            </a:pPr>
            <a:r>
              <a:rPr lang="en-US" sz="800" b="0" i="0" dirty="0">
                <a:solidFill>
                  <a:schemeClr val="tx2">
                    <a:lumMod val="75000"/>
                  </a:schemeClr>
                </a:solidFill>
                <a:effectLst/>
                <a:latin typeface="Arial" panose="020B0604020202020204" pitchFamily="34" charset="0"/>
              </a:rPr>
              <a:t>© 2022 Nexben, Inc. All rights reserved.</a:t>
            </a:r>
          </a:p>
        </p:txBody>
      </p:sp>
    </p:spTree>
    <p:extLst>
      <p:ext uri="{BB962C8B-B14F-4D97-AF65-F5344CB8AC3E}">
        <p14:creationId xmlns:p14="http://schemas.microsoft.com/office/powerpoint/2010/main" val="51918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ABCC4-7C0A-4244-A973-D6B63265031C}"/>
              </a:ext>
            </a:extLst>
          </p:cNvPr>
          <p:cNvSpPr/>
          <p:nvPr userDrawn="1"/>
        </p:nvSpPr>
        <p:spPr>
          <a:xfrm>
            <a:off x="376187" y="384313"/>
            <a:ext cx="11461318" cy="5952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D69DF38-8D04-4C9F-9C09-0C54DED34580}"/>
              </a:ext>
            </a:extLst>
          </p:cNvPr>
          <p:cNvSpPr>
            <a:spLocks noGrp="1"/>
          </p:cNvSpPr>
          <p:nvPr>
            <p:ph sz="quarter" idx="14" hasCustomPrompt="1"/>
          </p:nvPr>
        </p:nvSpPr>
        <p:spPr>
          <a:xfrm>
            <a:off x="7205663" y="1349375"/>
            <a:ext cx="3511550" cy="3841750"/>
          </a:xfrm>
        </p:spPr>
        <p:txBody>
          <a:bodyPr anchor="ctr"/>
          <a:lstStyle>
            <a:lvl1pPr algn="ctr">
              <a:buNone/>
              <a:defRPr/>
            </a:lvl1pPr>
          </a:lstStyle>
          <a:p>
            <a:pPr lvl="0"/>
            <a:r>
              <a:rPr lang="en-US" dirty="0"/>
              <a:t>Add icon here if applicable</a:t>
            </a:r>
          </a:p>
        </p:txBody>
      </p:sp>
      <p:sp>
        <p:nvSpPr>
          <p:cNvPr id="2" name="Title 1">
            <a:extLst>
              <a:ext uri="{FF2B5EF4-FFF2-40B4-BE49-F238E27FC236}">
                <a16:creationId xmlns:a16="http://schemas.microsoft.com/office/drawing/2014/main" id="{A46FB3A0-1E72-48E7-B47E-07AA1B6B32B6}"/>
              </a:ext>
            </a:extLst>
          </p:cNvPr>
          <p:cNvSpPr>
            <a:spLocks noGrp="1"/>
          </p:cNvSpPr>
          <p:nvPr>
            <p:ph type="title" hasCustomPrompt="1"/>
          </p:nvPr>
        </p:nvSpPr>
        <p:spPr>
          <a:xfrm>
            <a:off x="1241998" y="1785665"/>
            <a:ext cx="4864848" cy="1697317"/>
          </a:xfrm>
          <a:noFill/>
        </p:spPr>
        <p:txBody>
          <a:bodyPr lIns="91440" tIns="45720" rIns="91440" bIns="45720" anchor="b">
            <a:normAutofit/>
          </a:bodyPr>
          <a:lstStyle>
            <a:lvl1pPr algn="l">
              <a:defRPr sz="4800">
                <a:solidFill>
                  <a:schemeClr val="bg1"/>
                </a:solidFill>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52E74FA7-FB01-4612-B1A7-AD0C2E0F6110}"/>
              </a:ext>
            </a:extLst>
          </p:cNvPr>
          <p:cNvSpPr>
            <a:spLocks noGrp="1"/>
          </p:cNvSpPr>
          <p:nvPr>
            <p:ph type="body" idx="1"/>
          </p:nvPr>
        </p:nvSpPr>
        <p:spPr>
          <a:xfrm>
            <a:off x="1241998" y="3657560"/>
            <a:ext cx="4864847" cy="988793"/>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2F357C1-C034-46B0-9E50-A89D701B44EE}"/>
              </a:ext>
            </a:extLst>
          </p:cNvPr>
          <p:cNvSpPr>
            <a:spLocks noGrp="1"/>
          </p:cNvSpPr>
          <p:nvPr>
            <p:ph type="dt" sz="half" idx="10"/>
          </p:nvPr>
        </p:nvSpPr>
        <p:spPr/>
        <p:txBody>
          <a:bodyPr/>
          <a:lstStyle/>
          <a:p>
            <a:fld id="{5DE432DC-D654-4488-A197-F79622DEA2BA}" type="datetime1">
              <a:rPr lang="en-US" smtClean="0"/>
              <a:t>01/27/2023</a:t>
            </a:fld>
            <a:endParaRPr lang="en-US" sz="800"/>
          </a:p>
        </p:txBody>
      </p:sp>
      <p:sp>
        <p:nvSpPr>
          <p:cNvPr id="10" name="Footer Placeholder 9">
            <a:extLst>
              <a:ext uri="{FF2B5EF4-FFF2-40B4-BE49-F238E27FC236}">
                <a16:creationId xmlns:a16="http://schemas.microsoft.com/office/drawing/2014/main" id="{384C87A7-8DDA-4F1B-8096-A5B9034CD84B}"/>
              </a:ext>
            </a:extLst>
          </p:cNvPr>
          <p:cNvSpPr>
            <a:spLocks noGrp="1"/>
          </p:cNvSpPr>
          <p:nvPr>
            <p:ph type="ftr" sz="quarter" idx="11"/>
          </p:nvPr>
        </p:nvSpPr>
        <p:spPr/>
        <p:txBody>
          <a:bodyPr/>
          <a:lstStyle/>
          <a:p>
            <a:endParaRPr lang="en-US" sz="800" dirty="0"/>
          </a:p>
        </p:txBody>
      </p:sp>
      <p:sp>
        <p:nvSpPr>
          <p:cNvPr id="12" name="Slide Number Placeholder 11">
            <a:extLst>
              <a:ext uri="{FF2B5EF4-FFF2-40B4-BE49-F238E27FC236}">
                <a16:creationId xmlns:a16="http://schemas.microsoft.com/office/drawing/2014/main" id="{73647442-3C21-4D3C-9545-3344B0E5039C}"/>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
        <p:nvSpPr>
          <p:cNvPr id="11" name="TextBox 10">
            <a:extLst>
              <a:ext uri="{FF2B5EF4-FFF2-40B4-BE49-F238E27FC236}">
                <a16:creationId xmlns:a16="http://schemas.microsoft.com/office/drawing/2014/main" id="{9E955033-D0A1-4729-890F-947993186DAC}"/>
              </a:ext>
            </a:extLst>
          </p:cNvPr>
          <p:cNvSpPr txBox="1"/>
          <p:nvPr userDrawn="1"/>
        </p:nvSpPr>
        <p:spPr>
          <a:xfrm>
            <a:off x="12290322" y="927083"/>
            <a:ext cx="1347019" cy="2554545"/>
          </a:xfrm>
          <a:prstGeom prst="rect">
            <a:avLst/>
          </a:prstGeom>
          <a:noFill/>
        </p:spPr>
        <p:txBody>
          <a:bodyPr wrap="square" rtlCol="0">
            <a:spAutoFit/>
          </a:bodyPr>
          <a:lstStyle/>
          <a:p>
            <a:pPr algn="l"/>
            <a:r>
              <a:rPr lang="en-US" sz="1000" dirty="0"/>
              <a:t>To add an icon to this slide, choose the button on the second row, all the way to the right (duck with leaf). Browse from PowerPoint’s library and insert. </a:t>
            </a:r>
          </a:p>
          <a:p>
            <a:pPr algn="l"/>
            <a:endParaRPr lang="en-US" sz="1000" dirty="0"/>
          </a:p>
          <a:p>
            <a:pPr algn="l"/>
            <a:r>
              <a:rPr lang="en-US" sz="1000" dirty="0"/>
              <a:t>You will need to enlarge the icon to make it fit in the space nicely, and change the Fill Color to white.</a:t>
            </a:r>
          </a:p>
        </p:txBody>
      </p:sp>
    </p:spTree>
    <p:extLst>
      <p:ext uri="{BB962C8B-B14F-4D97-AF65-F5344CB8AC3E}">
        <p14:creationId xmlns:p14="http://schemas.microsoft.com/office/powerpoint/2010/main" val="375880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ABCC4-7C0A-4244-A973-D6B63265031C}"/>
              </a:ext>
            </a:extLst>
          </p:cNvPr>
          <p:cNvSpPr/>
          <p:nvPr userDrawn="1"/>
        </p:nvSpPr>
        <p:spPr>
          <a:xfrm>
            <a:off x="376187" y="384313"/>
            <a:ext cx="11461318" cy="5952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D69DF38-8D04-4C9F-9C09-0C54DED34580}"/>
              </a:ext>
            </a:extLst>
          </p:cNvPr>
          <p:cNvSpPr>
            <a:spLocks noGrp="1"/>
          </p:cNvSpPr>
          <p:nvPr>
            <p:ph sz="quarter" idx="14" hasCustomPrompt="1"/>
          </p:nvPr>
        </p:nvSpPr>
        <p:spPr>
          <a:xfrm>
            <a:off x="7205663" y="1349375"/>
            <a:ext cx="3511550" cy="3841750"/>
          </a:xfrm>
        </p:spPr>
        <p:txBody>
          <a:bodyPr anchor="ctr"/>
          <a:lstStyle>
            <a:lvl1pPr algn="ctr">
              <a:buNone/>
              <a:defRPr/>
            </a:lvl1pPr>
          </a:lstStyle>
          <a:p>
            <a:pPr lvl="0"/>
            <a:r>
              <a:rPr lang="en-US" dirty="0"/>
              <a:t>Add icon here if applicable</a:t>
            </a:r>
          </a:p>
        </p:txBody>
      </p:sp>
      <p:sp>
        <p:nvSpPr>
          <p:cNvPr id="2" name="Title 1">
            <a:extLst>
              <a:ext uri="{FF2B5EF4-FFF2-40B4-BE49-F238E27FC236}">
                <a16:creationId xmlns:a16="http://schemas.microsoft.com/office/drawing/2014/main" id="{A46FB3A0-1E72-48E7-B47E-07AA1B6B32B6}"/>
              </a:ext>
            </a:extLst>
          </p:cNvPr>
          <p:cNvSpPr>
            <a:spLocks noGrp="1"/>
          </p:cNvSpPr>
          <p:nvPr>
            <p:ph type="title" hasCustomPrompt="1"/>
          </p:nvPr>
        </p:nvSpPr>
        <p:spPr>
          <a:xfrm>
            <a:off x="1241998" y="1785665"/>
            <a:ext cx="4864848" cy="1697317"/>
          </a:xfrm>
          <a:noFill/>
        </p:spPr>
        <p:txBody>
          <a:bodyPr lIns="91440" tIns="45720" rIns="91440" bIns="45720" anchor="b">
            <a:normAutofit/>
          </a:bodyPr>
          <a:lstStyle>
            <a:lvl1pPr algn="l">
              <a:defRPr sz="4800">
                <a:solidFill>
                  <a:schemeClr val="bg1"/>
                </a:solidFill>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52E74FA7-FB01-4612-B1A7-AD0C2E0F6110}"/>
              </a:ext>
            </a:extLst>
          </p:cNvPr>
          <p:cNvSpPr>
            <a:spLocks noGrp="1"/>
          </p:cNvSpPr>
          <p:nvPr>
            <p:ph type="body" idx="1"/>
          </p:nvPr>
        </p:nvSpPr>
        <p:spPr>
          <a:xfrm>
            <a:off x="1241998" y="3657560"/>
            <a:ext cx="4864847" cy="988793"/>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2F357C1-C034-46B0-9E50-A89D701B44EE}"/>
              </a:ext>
            </a:extLst>
          </p:cNvPr>
          <p:cNvSpPr>
            <a:spLocks noGrp="1"/>
          </p:cNvSpPr>
          <p:nvPr>
            <p:ph type="dt" sz="half" idx="10"/>
          </p:nvPr>
        </p:nvSpPr>
        <p:spPr/>
        <p:txBody>
          <a:bodyPr/>
          <a:lstStyle/>
          <a:p>
            <a:fld id="{C3712201-C000-472D-80E6-79E4E2E3D905}" type="datetime1">
              <a:rPr lang="en-US" smtClean="0"/>
              <a:t>01/27/2023</a:t>
            </a:fld>
            <a:endParaRPr lang="en-US" sz="800"/>
          </a:p>
        </p:txBody>
      </p:sp>
      <p:sp>
        <p:nvSpPr>
          <p:cNvPr id="10" name="Footer Placeholder 9">
            <a:extLst>
              <a:ext uri="{FF2B5EF4-FFF2-40B4-BE49-F238E27FC236}">
                <a16:creationId xmlns:a16="http://schemas.microsoft.com/office/drawing/2014/main" id="{384C87A7-8DDA-4F1B-8096-A5B9034CD84B}"/>
              </a:ext>
            </a:extLst>
          </p:cNvPr>
          <p:cNvSpPr>
            <a:spLocks noGrp="1"/>
          </p:cNvSpPr>
          <p:nvPr>
            <p:ph type="ftr" sz="quarter" idx="11"/>
          </p:nvPr>
        </p:nvSpPr>
        <p:spPr/>
        <p:txBody>
          <a:bodyPr/>
          <a:lstStyle/>
          <a:p>
            <a:endParaRPr lang="en-US" sz="800" dirty="0"/>
          </a:p>
        </p:txBody>
      </p:sp>
      <p:sp>
        <p:nvSpPr>
          <p:cNvPr id="12" name="Slide Number Placeholder 11">
            <a:extLst>
              <a:ext uri="{FF2B5EF4-FFF2-40B4-BE49-F238E27FC236}">
                <a16:creationId xmlns:a16="http://schemas.microsoft.com/office/drawing/2014/main" id="{73647442-3C21-4D3C-9545-3344B0E5039C}"/>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305099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ABCC4-7C0A-4244-A973-D6B63265031C}"/>
              </a:ext>
            </a:extLst>
          </p:cNvPr>
          <p:cNvSpPr/>
          <p:nvPr userDrawn="1"/>
        </p:nvSpPr>
        <p:spPr>
          <a:xfrm>
            <a:off x="376187" y="384313"/>
            <a:ext cx="11461318" cy="5952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D69DF38-8D04-4C9F-9C09-0C54DED34580}"/>
              </a:ext>
            </a:extLst>
          </p:cNvPr>
          <p:cNvSpPr>
            <a:spLocks noGrp="1"/>
          </p:cNvSpPr>
          <p:nvPr>
            <p:ph sz="quarter" idx="14" hasCustomPrompt="1"/>
          </p:nvPr>
        </p:nvSpPr>
        <p:spPr>
          <a:xfrm>
            <a:off x="7205663" y="1349375"/>
            <a:ext cx="3511550" cy="3841750"/>
          </a:xfrm>
        </p:spPr>
        <p:txBody>
          <a:bodyPr anchor="ctr"/>
          <a:lstStyle>
            <a:lvl1pPr algn="ctr">
              <a:buNone/>
              <a:defRPr/>
            </a:lvl1pPr>
          </a:lstStyle>
          <a:p>
            <a:pPr lvl="0"/>
            <a:r>
              <a:rPr lang="en-US" dirty="0"/>
              <a:t>Add icon here if applicable</a:t>
            </a:r>
          </a:p>
        </p:txBody>
      </p:sp>
      <p:sp>
        <p:nvSpPr>
          <p:cNvPr id="2" name="Title 1">
            <a:extLst>
              <a:ext uri="{FF2B5EF4-FFF2-40B4-BE49-F238E27FC236}">
                <a16:creationId xmlns:a16="http://schemas.microsoft.com/office/drawing/2014/main" id="{A46FB3A0-1E72-48E7-B47E-07AA1B6B32B6}"/>
              </a:ext>
            </a:extLst>
          </p:cNvPr>
          <p:cNvSpPr>
            <a:spLocks noGrp="1"/>
          </p:cNvSpPr>
          <p:nvPr>
            <p:ph type="title" hasCustomPrompt="1"/>
          </p:nvPr>
        </p:nvSpPr>
        <p:spPr>
          <a:xfrm>
            <a:off x="1241998" y="1785665"/>
            <a:ext cx="4864848" cy="1697317"/>
          </a:xfrm>
          <a:noFill/>
        </p:spPr>
        <p:txBody>
          <a:bodyPr lIns="91440" tIns="45720" rIns="91440" bIns="45720" anchor="b">
            <a:normAutofit/>
          </a:bodyPr>
          <a:lstStyle>
            <a:lvl1pPr algn="l">
              <a:defRPr sz="4800">
                <a:solidFill>
                  <a:schemeClr val="bg1"/>
                </a:solidFill>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52E74FA7-FB01-4612-B1A7-AD0C2E0F6110}"/>
              </a:ext>
            </a:extLst>
          </p:cNvPr>
          <p:cNvSpPr>
            <a:spLocks noGrp="1"/>
          </p:cNvSpPr>
          <p:nvPr>
            <p:ph type="body" idx="1"/>
          </p:nvPr>
        </p:nvSpPr>
        <p:spPr>
          <a:xfrm>
            <a:off x="1241998" y="3657560"/>
            <a:ext cx="4864847" cy="988793"/>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2F357C1-C034-46B0-9E50-A89D701B44EE}"/>
              </a:ext>
            </a:extLst>
          </p:cNvPr>
          <p:cNvSpPr>
            <a:spLocks noGrp="1"/>
          </p:cNvSpPr>
          <p:nvPr>
            <p:ph type="dt" sz="half" idx="10"/>
          </p:nvPr>
        </p:nvSpPr>
        <p:spPr/>
        <p:txBody>
          <a:bodyPr/>
          <a:lstStyle/>
          <a:p>
            <a:fld id="{693034E2-FED7-4E58-B2C0-D004BEC8813F}" type="datetime1">
              <a:rPr lang="en-US" smtClean="0"/>
              <a:t>01/27/2023</a:t>
            </a:fld>
            <a:endParaRPr lang="en-US" sz="800"/>
          </a:p>
        </p:txBody>
      </p:sp>
      <p:sp>
        <p:nvSpPr>
          <p:cNvPr id="10" name="Footer Placeholder 9">
            <a:extLst>
              <a:ext uri="{FF2B5EF4-FFF2-40B4-BE49-F238E27FC236}">
                <a16:creationId xmlns:a16="http://schemas.microsoft.com/office/drawing/2014/main" id="{384C87A7-8DDA-4F1B-8096-A5B9034CD84B}"/>
              </a:ext>
            </a:extLst>
          </p:cNvPr>
          <p:cNvSpPr>
            <a:spLocks noGrp="1"/>
          </p:cNvSpPr>
          <p:nvPr>
            <p:ph type="ftr" sz="quarter" idx="11"/>
          </p:nvPr>
        </p:nvSpPr>
        <p:spPr/>
        <p:txBody>
          <a:bodyPr/>
          <a:lstStyle/>
          <a:p>
            <a:endParaRPr lang="en-US" sz="800" dirty="0"/>
          </a:p>
        </p:txBody>
      </p:sp>
      <p:sp>
        <p:nvSpPr>
          <p:cNvPr id="12" name="Slide Number Placeholder 11">
            <a:extLst>
              <a:ext uri="{FF2B5EF4-FFF2-40B4-BE49-F238E27FC236}">
                <a16:creationId xmlns:a16="http://schemas.microsoft.com/office/drawing/2014/main" id="{73647442-3C21-4D3C-9545-3344B0E5039C}"/>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247265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ABCC4-7C0A-4244-A973-D6B63265031C}"/>
              </a:ext>
            </a:extLst>
          </p:cNvPr>
          <p:cNvSpPr/>
          <p:nvPr userDrawn="1"/>
        </p:nvSpPr>
        <p:spPr>
          <a:xfrm>
            <a:off x="376187" y="384313"/>
            <a:ext cx="11461318" cy="5952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D69DF38-8D04-4C9F-9C09-0C54DED34580}"/>
              </a:ext>
            </a:extLst>
          </p:cNvPr>
          <p:cNvSpPr>
            <a:spLocks noGrp="1"/>
          </p:cNvSpPr>
          <p:nvPr>
            <p:ph sz="quarter" idx="14" hasCustomPrompt="1"/>
          </p:nvPr>
        </p:nvSpPr>
        <p:spPr>
          <a:xfrm>
            <a:off x="7205663" y="1349375"/>
            <a:ext cx="3511550" cy="3841750"/>
          </a:xfrm>
        </p:spPr>
        <p:txBody>
          <a:bodyPr anchor="ctr"/>
          <a:lstStyle>
            <a:lvl1pPr algn="ctr">
              <a:buNone/>
              <a:defRPr/>
            </a:lvl1pPr>
          </a:lstStyle>
          <a:p>
            <a:pPr lvl="0"/>
            <a:r>
              <a:rPr lang="en-US" dirty="0"/>
              <a:t>Add icon here if applicable</a:t>
            </a:r>
          </a:p>
        </p:txBody>
      </p:sp>
      <p:sp>
        <p:nvSpPr>
          <p:cNvPr id="2" name="Title 1">
            <a:extLst>
              <a:ext uri="{FF2B5EF4-FFF2-40B4-BE49-F238E27FC236}">
                <a16:creationId xmlns:a16="http://schemas.microsoft.com/office/drawing/2014/main" id="{A46FB3A0-1E72-48E7-B47E-07AA1B6B32B6}"/>
              </a:ext>
            </a:extLst>
          </p:cNvPr>
          <p:cNvSpPr>
            <a:spLocks noGrp="1"/>
          </p:cNvSpPr>
          <p:nvPr>
            <p:ph type="title" hasCustomPrompt="1"/>
          </p:nvPr>
        </p:nvSpPr>
        <p:spPr>
          <a:xfrm>
            <a:off x="1241998" y="1785665"/>
            <a:ext cx="4864848" cy="1697317"/>
          </a:xfrm>
          <a:noFill/>
        </p:spPr>
        <p:txBody>
          <a:bodyPr lIns="91440" tIns="45720" rIns="91440" bIns="45720" anchor="b">
            <a:normAutofit/>
          </a:bodyPr>
          <a:lstStyle>
            <a:lvl1pPr algn="l">
              <a:defRPr sz="4800">
                <a:solidFill>
                  <a:schemeClr val="bg1"/>
                </a:solidFill>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52E74FA7-FB01-4612-B1A7-AD0C2E0F6110}"/>
              </a:ext>
            </a:extLst>
          </p:cNvPr>
          <p:cNvSpPr>
            <a:spLocks noGrp="1"/>
          </p:cNvSpPr>
          <p:nvPr>
            <p:ph type="body" idx="1"/>
          </p:nvPr>
        </p:nvSpPr>
        <p:spPr>
          <a:xfrm>
            <a:off x="1241998" y="3657560"/>
            <a:ext cx="4864847" cy="988793"/>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2F357C1-C034-46B0-9E50-A89D701B44EE}"/>
              </a:ext>
            </a:extLst>
          </p:cNvPr>
          <p:cNvSpPr>
            <a:spLocks noGrp="1"/>
          </p:cNvSpPr>
          <p:nvPr>
            <p:ph type="dt" sz="half" idx="10"/>
          </p:nvPr>
        </p:nvSpPr>
        <p:spPr/>
        <p:txBody>
          <a:bodyPr/>
          <a:lstStyle/>
          <a:p>
            <a:fld id="{A9DAFEB5-910D-4316-82D1-89AE7D15A0C2}" type="datetime1">
              <a:rPr lang="en-US" smtClean="0"/>
              <a:t>01/27/2023</a:t>
            </a:fld>
            <a:endParaRPr lang="en-US" sz="800"/>
          </a:p>
        </p:txBody>
      </p:sp>
      <p:sp>
        <p:nvSpPr>
          <p:cNvPr id="10" name="Footer Placeholder 9">
            <a:extLst>
              <a:ext uri="{FF2B5EF4-FFF2-40B4-BE49-F238E27FC236}">
                <a16:creationId xmlns:a16="http://schemas.microsoft.com/office/drawing/2014/main" id="{384C87A7-8DDA-4F1B-8096-A5B9034CD84B}"/>
              </a:ext>
            </a:extLst>
          </p:cNvPr>
          <p:cNvSpPr>
            <a:spLocks noGrp="1"/>
          </p:cNvSpPr>
          <p:nvPr>
            <p:ph type="ftr" sz="quarter" idx="11"/>
          </p:nvPr>
        </p:nvSpPr>
        <p:spPr/>
        <p:txBody>
          <a:bodyPr/>
          <a:lstStyle/>
          <a:p>
            <a:endParaRPr lang="en-US" sz="800" dirty="0"/>
          </a:p>
        </p:txBody>
      </p:sp>
      <p:sp>
        <p:nvSpPr>
          <p:cNvPr id="12" name="Slide Number Placeholder 11">
            <a:extLst>
              <a:ext uri="{FF2B5EF4-FFF2-40B4-BE49-F238E27FC236}">
                <a16:creationId xmlns:a16="http://schemas.microsoft.com/office/drawing/2014/main" id="{73647442-3C21-4D3C-9545-3344B0E5039C}"/>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422199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E26BD6-57AA-49A3-A53F-97DD56930D2E}"/>
              </a:ext>
            </a:extLst>
          </p:cNvPr>
          <p:cNvSpPr/>
          <p:nvPr userDrawn="1"/>
        </p:nvSpPr>
        <p:spPr>
          <a:xfrm>
            <a:off x="2838680" y="521465"/>
            <a:ext cx="8938351" cy="54166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17BCCA-F9E1-46EF-B713-899B4E168D78}"/>
              </a:ext>
            </a:extLst>
          </p:cNvPr>
          <p:cNvSpPr txBox="1">
            <a:spLocks/>
          </p:cNvSpPr>
          <p:nvPr userDrawn="1"/>
        </p:nvSpPr>
        <p:spPr>
          <a:xfrm>
            <a:off x="294578" y="800657"/>
            <a:ext cx="1743550" cy="5668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accent2"/>
                </a:solidFill>
                <a:latin typeface="Georgia" panose="02040502050405020303" pitchFamily="18" charset="0"/>
                <a:ea typeface="Malgun Gothic" panose="020B0503020000020004" pitchFamily="34" charset="-127"/>
                <a:cs typeface="Ebrima" panose="02000000000000000000" pitchFamily="2" charset="0"/>
              </a:defRPr>
            </a:lvl1pPr>
          </a:lstStyle>
          <a:p>
            <a:r>
              <a:rPr lang="en-US" sz="3200" b="1" dirty="0">
                <a:solidFill>
                  <a:schemeClr val="tx2"/>
                </a:solidFill>
                <a:latin typeface="Avenir Next LT Pro Demi" panose="020B0704020202020204" pitchFamily="34" charset="0"/>
              </a:rPr>
              <a:t>Agenda</a:t>
            </a:r>
          </a:p>
        </p:txBody>
      </p:sp>
      <p:sp>
        <p:nvSpPr>
          <p:cNvPr id="18" name="Text Placeholder 17">
            <a:extLst>
              <a:ext uri="{FF2B5EF4-FFF2-40B4-BE49-F238E27FC236}">
                <a16:creationId xmlns:a16="http://schemas.microsoft.com/office/drawing/2014/main" id="{3B359508-2BC4-4708-9507-1A657E9A4B71}"/>
              </a:ext>
            </a:extLst>
          </p:cNvPr>
          <p:cNvSpPr>
            <a:spLocks noGrp="1"/>
          </p:cNvSpPr>
          <p:nvPr>
            <p:ph type="body" sz="quarter" idx="13" hasCustomPrompt="1"/>
          </p:nvPr>
        </p:nvSpPr>
        <p:spPr>
          <a:xfrm>
            <a:off x="3608864" y="958385"/>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1.</a:t>
            </a:r>
          </a:p>
        </p:txBody>
      </p:sp>
      <p:sp>
        <p:nvSpPr>
          <p:cNvPr id="19" name="Text Placeholder 17">
            <a:extLst>
              <a:ext uri="{FF2B5EF4-FFF2-40B4-BE49-F238E27FC236}">
                <a16:creationId xmlns:a16="http://schemas.microsoft.com/office/drawing/2014/main" id="{3A73182B-A640-4471-8A40-BACF103E1590}"/>
              </a:ext>
            </a:extLst>
          </p:cNvPr>
          <p:cNvSpPr>
            <a:spLocks noGrp="1"/>
          </p:cNvSpPr>
          <p:nvPr>
            <p:ph type="body" sz="quarter" idx="14" hasCustomPrompt="1"/>
          </p:nvPr>
        </p:nvSpPr>
        <p:spPr>
          <a:xfrm>
            <a:off x="3608864" y="1896973"/>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2.</a:t>
            </a:r>
          </a:p>
        </p:txBody>
      </p:sp>
      <p:sp>
        <p:nvSpPr>
          <p:cNvPr id="20" name="Text Placeholder 17">
            <a:extLst>
              <a:ext uri="{FF2B5EF4-FFF2-40B4-BE49-F238E27FC236}">
                <a16:creationId xmlns:a16="http://schemas.microsoft.com/office/drawing/2014/main" id="{E8B21AFE-3740-4885-B224-14766BF338BD}"/>
              </a:ext>
            </a:extLst>
          </p:cNvPr>
          <p:cNvSpPr>
            <a:spLocks noGrp="1"/>
          </p:cNvSpPr>
          <p:nvPr>
            <p:ph type="body" sz="quarter" idx="15" hasCustomPrompt="1"/>
          </p:nvPr>
        </p:nvSpPr>
        <p:spPr>
          <a:xfrm>
            <a:off x="3608863" y="2835561"/>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3.</a:t>
            </a:r>
          </a:p>
        </p:txBody>
      </p:sp>
      <p:sp>
        <p:nvSpPr>
          <p:cNvPr id="21" name="Text Placeholder 17">
            <a:extLst>
              <a:ext uri="{FF2B5EF4-FFF2-40B4-BE49-F238E27FC236}">
                <a16:creationId xmlns:a16="http://schemas.microsoft.com/office/drawing/2014/main" id="{05E07872-9DCE-4829-BA8B-E753F89723D2}"/>
              </a:ext>
            </a:extLst>
          </p:cNvPr>
          <p:cNvSpPr>
            <a:spLocks noGrp="1"/>
          </p:cNvSpPr>
          <p:nvPr>
            <p:ph type="body" sz="quarter" idx="16" hasCustomPrompt="1"/>
          </p:nvPr>
        </p:nvSpPr>
        <p:spPr>
          <a:xfrm>
            <a:off x="3608862" y="3774149"/>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4.</a:t>
            </a:r>
          </a:p>
        </p:txBody>
      </p:sp>
      <p:sp>
        <p:nvSpPr>
          <p:cNvPr id="22" name="Text Placeholder 17">
            <a:extLst>
              <a:ext uri="{FF2B5EF4-FFF2-40B4-BE49-F238E27FC236}">
                <a16:creationId xmlns:a16="http://schemas.microsoft.com/office/drawing/2014/main" id="{2ED88E63-E4DA-458B-A524-8B7E8DD46193}"/>
              </a:ext>
            </a:extLst>
          </p:cNvPr>
          <p:cNvSpPr>
            <a:spLocks noGrp="1"/>
          </p:cNvSpPr>
          <p:nvPr>
            <p:ph type="body" sz="quarter" idx="17" hasCustomPrompt="1"/>
          </p:nvPr>
        </p:nvSpPr>
        <p:spPr>
          <a:xfrm>
            <a:off x="3608862" y="4712735"/>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5.</a:t>
            </a:r>
          </a:p>
        </p:txBody>
      </p:sp>
      <p:sp>
        <p:nvSpPr>
          <p:cNvPr id="29" name="Text Placeholder 28">
            <a:extLst>
              <a:ext uri="{FF2B5EF4-FFF2-40B4-BE49-F238E27FC236}">
                <a16:creationId xmlns:a16="http://schemas.microsoft.com/office/drawing/2014/main" id="{0831FF1B-87E0-4930-BBF1-CC50D12C7A05}"/>
              </a:ext>
            </a:extLst>
          </p:cNvPr>
          <p:cNvSpPr>
            <a:spLocks noGrp="1"/>
          </p:cNvSpPr>
          <p:nvPr>
            <p:ph type="body" sz="quarter" idx="23" hasCustomPrompt="1"/>
          </p:nvPr>
        </p:nvSpPr>
        <p:spPr>
          <a:xfrm>
            <a:off x="4159094" y="955202"/>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Your agenda item goes in here. Can be two lines.</a:t>
            </a:r>
          </a:p>
        </p:txBody>
      </p:sp>
      <p:sp>
        <p:nvSpPr>
          <p:cNvPr id="30" name="Text Placeholder 28">
            <a:extLst>
              <a:ext uri="{FF2B5EF4-FFF2-40B4-BE49-F238E27FC236}">
                <a16:creationId xmlns:a16="http://schemas.microsoft.com/office/drawing/2014/main" id="{21A386BC-EB63-4246-9F70-BD76CA49F6BA}"/>
              </a:ext>
            </a:extLst>
          </p:cNvPr>
          <p:cNvSpPr>
            <a:spLocks noGrp="1"/>
          </p:cNvSpPr>
          <p:nvPr>
            <p:ph type="body" sz="quarter" idx="24" hasCustomPrompt="1"/>
          </p:nvPr>
        </p:nvSpPr>
        <p:spPr>
          <a:xfrm>
            <a:off x="4159093" y="1912218"/>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Be sure to type the agenda number in the placeholder field </a:t>
            </a:r>
          </a:p>
        </p:txBody>
      </p:sp>
      <p:sp>
        <p:nvSpPr>
          <p:cNvPr id="31" name="Text Placeholder 28">
            <a:extLst>
              <a:ext uri="{FF2B5EF4-FFF2-40B4-BE49-F238E27FC236}">
                <a16:creationId xmlns:a16="http://schemas.microsoft.com/office/drawing/2014/main" id="{9AAF4A50-726A-46FC-9BC5-D91364D2CFDC}"/>
              </a:ext>
            </a:extLst>
          </p:cNvPr>
          <p:cNvSpPr>
            <a:spLocks noGrp="1"/>
          </p:cNvSpPr>
          <p:nvPr>
            <p:ph type="body" sz="quarter" idx="25" hasCustomPrompt="1"/>
          </p:nvPr>
        </p:nvSpPr>
        <p:spPr>
          <a:xfrm>
            <a:off x="4159092" y="2834413"/>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…for the number of items you need.</a:t>
            </a:r>
          </a:p>
        </p:txBody>
      </p:sp>
      <p:sp>
        <p:nvSpPr>
          <p:cNvPr id="32" name="Text Placeholder 28">
            <a:extLst>
              <a:ext uri="{FF2B5EF4-FFF2-40B4-BE49-F238E27FC236}">
                <a16:creationId xmlns:a16="http://schemas.microsoft.com/office/drawing/2014/main" id="{9DBA0568-4742-445E-B3D3-3041A8D3B43C}"/>
              </a:ext>
            </a:extLst>
          </p:cNvPr>
          <p:cNvSpPr>
            <a:spLocks noGrp="1"/>
          </p:cNvSpPr>
          <p:nvPr>
            <p:ph type="body" sz="quarter" idx="26" hasCustomPrompt="1"/>
          </p:nvPr>
        </p:nvSpPr>
        <p:spPr>
          <a:xfrm>
            <a:off x="4159092" y="3762584"/>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If you don’t put content in them, they won’t appear.</a:t>
            </a:r>
          </a:p>
        </p:txBody>
      </p:sp>
      <p:sp>
        <p:nvSpPr>
          <p:cNvPr id="33" name="Text Placeholder 28">
            <a:extLst>
              <a:ext uri="{FF2B5EF4-FFF2-40B4-BE49-F238E27FC236}">
                <a16:creationId xmlns:a16="http://schemas.microsoft.com/office/drawing/2014/main" id="{ADFD33FE-86B2-4EB1-9A15-EED90269485D}"/>
              </a:ext>
            </a:extLst>
          </p:cNvPr>
          <p:cNvSpPr>
            <a:spLocks noGrp="1"/>
          </p:cNvSpPr>
          <p:nvPr>
            <p:ph type="body" sz="quarter" idx="27" hasCustomPrompt="1"/>
          </p:nvPr>
        </p:nvSpPr>
        <p:spPr>
          <a:xfrm>
            <a:off x="4159092" y="4714659"/>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Delete the numbered placeholders you don’t need.</a:t>
            </a:r>
          </a:p>
        </p:txBody>
      </p:sp>
      <p:sp>
        <p:nvSpPr>
          <p:cNvPr id="39" name="TextBox 38">
            <a:extLst>
              <a:ext uri="{FF2B5EF4-FFF2-40B4-BE49-F238E27FC236}">
                <a16:creationId xmlns:a16="http://schemas.microsoft.com/office/drawing/2014/main" id="{FDDA1207-3DC3-46F9-8807-D8997F6204F1}"/>
              </a:ext>
            </a:extLst>
          </p:cNvPr>
          <p:cNvSpPr txBox="1"/>
          <p:nvPr userDrawn="1"/>
        </p:nvSpPr>
        <p:spPr>
          <a:xfrm>
            <a:off x="12290322" y="927083"/>
            <a:ext cx="1347019" cy="3785652"/>
          </a:xfrm>
          <a:prstGeom prst="rect">
            <a:avLst/>
          </a:prstGeom>
          <a:noFill/>
        </p:spPr>
        <p:txBody>
          <a:bodyPr wrap="square" rtlCol="0">
            <a:spAutoFit/>
          </a:bodyPr>
          <a:lstStyle/>
          <a:p>
            <a:pPr algn="l"/>
            <a:r>
              <a:rPr lang="en-US" sz="1000" dirty="0"/>
              <a:t>When inserting a  blank agenda slide, you will need to enter the number values in those placeholder boxes, and delete any you don’t need. </a:t>
            </a:r>
          </a:p>
          <a:p>
            <a:pPr algn="l"/>
            <a:endParaRPr lang="en-US" sz="1000" dirty="0"/>
          </a:p>
          <a:p>
            <a:pPr algn="l"/>
            <a:r>
              <a:rPr lang="en-US" sz="1000" dirty="0"/>
              <a:t>Leave blank any Agenda item placeholders you don’t need, or you can delete them – either way they won’t appear in Presentation Mode if there is no content. </a:t>
            </a:r>
          </a:p>
          <a:p>
            <a:pPr algn="l"/>
            <a:endParaRPr lang="en-US" sz="1000" dirty="0"/>
          </a:p>
          <a:p>
            <a:pPr algn="l"/>
            <a:r>
              <a:rPr lang="en-US" sz="1000" dirty="0"/>
              <a:t>If you change your mind after deleting a text box, simply click the “Reset” button on your Home Ribbon.</a:t>
            </a:r>
          </a:p>
        </p:txBody>
      </p:sp>
      <p:sp>
        <p:nvSpPr>
          <p:cNvPr id="3" name="Date Placeholder 2">
            <a:extLst>
              <a:ext uri="{FF2B5EF4-FFF2-40B4-BE49-F238E27FC236}">
                <a16:creationId xmlns:a16="http://schemas.microsoft.com/office/drawing/2014/main" id="{6D7BFC46-FA87-E998-688F-690888D6477E}"/>
              </a:ext>
            </a:extLst>
          </p:cNvPr>
          <p:cNvSpPr>
            <a:spLocks noGrp="1"/>
          </p:cNvSpPr>
          <p:nvPr>
            <p:ph type="dt" sz="half" idx="28"/>
          </p:nvPr>
        </p:nvSpPr>
        <p:spPr/>
        <p:txBody>
          <a:bodyPr/>
          <a:lstStyle/>
          <a:p>
            <a:fld id="{3E5C508D-9CB8-4A80-9D5E-DF49D680868B}" type="datetime1">
              <a:rPr lang="en-US" smtClean="0"/>
              <a:t>01/27/2023</a:t>
            </a:fld>
            <a:endParaRPr lang="en-US" sz="800"/>
          </a:p>
        </p:txBody>
      </p:sp>
      <p:sp>
        <p:nvSpPr>
          <p:cNvPr id="5" name="Footer Placeholder 4">
            <a:extLst>
              <a:ext uri="{FF2B5EF4-FFF2-40B4-BE49-F238E27FC236}">
                <a16:creationId xmlns:a16="http://schemas.microsoft.com/office/drawing/2014/main" id="{918B8CE5-6537-6D52-6E93-FAE03466AC80}"/>
              </a:ext>
            </a:extLst>
          </p:cNvPr>
          <p:cNvSpPr>
            <a:spLocks noGrp="1"/>
          </p:cNvSpPr>
          <p:nvPr>
            <p:ph type="ftr" sz="quarter" idx="29"/>
          </p:nvPr>
        </p:nvSpPr>
        <p:spPr/>
        <p:txBody>
          <a:bodyPr/>
          <a:lstStyle/>
          <a:p>
            <a:endParaRPr lang="en-US" sz="800" dirty="0"/>
          </a:p>
        </p:txBody>
      </p:sp>
      <p:sp>
        <p:nvSpPr>
          <p:cNvPr id="6" name="Slide Number Placeholder 5">
            <a:extLst>
              <a:ext uri="{FF2B5EF4-FFF2-40B4-BE49-F238E27FC236}">
                <a16:creationId xmlns:a16="http://schemas.microsoft.com/office/drawing/2014/main" id="{9C95D2FE-EDE7-75BF-D2BD-0738229F0603}"/>
              </a:ext>
            </a:extLst>
          </p:cNvPr>
          <p:cNvSpPr>
            <a:spLocks noGrp="1"/>
          </p:cNvSpPr>
          <p:nvPr>
            <p:ph type="sldNum" sz="quarter" idx="30"/>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345453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74DA-B3A5-4732-932B-9CD1632EB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049BA-9B36-4EF9-BC34-B53680304170}"/>
              </a:ext>
            </a:extLst>
          </p:cNvPr>
          <p:cNvSpPr>
            <a:spLocks noGrp="1"/>
          </p:cNvSpPr>
          <p:nvPr>
            <p:ph type="dt" sz="half" idx="10"/>
          </p:nvPr>
        </p:nvSpPr>
        <p:spPr/>
        <p:txBody>
          <a:bodyPr lIns="0"/>
          <a:lstStyle/>
          <a:p>
            <a:fld id="{ACF49EAA-1BDA-4034-8DED-7DE5644C9D8D}" type="datetime1">
              <a:rPr lang="en-US" smtClean="0"/>
              <a:t>01/27/2023</a:t>
            </a:fld>
            <a:endParaRPr lang="en-US"/>
          </a:p>
        </p:txBody>
      </p:sp>
      <p:sp>
        <p:nvSpPr>
          <p:cNvPr id="4" name="Footer Placeholder 3">
            <a:extLst>
              <a:ext uri="{FF2B5EF4-FFF2-40B4-BE49-F238E27FC236}">
                <a16:creationId xmlns:a16="http://schemas.microsoft.com/office/drawing/2014/main" id="{E1EC7D62-25F2-4A92-8EE9-2821E2C74A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CCFCC-9974-402A-AF32-178C80C83749}"/>
              </a:ext>
            </a:extLst>
          </p:cNvPr>
          <p:cNvSpPr>
            <a:spLocks noGrp="1"/>
          </p:cNvSpPr>
          <p:nvPr>
            <p:ph type="sldNum" sz="quarter" idx="12"/>
          </p:nvPr>
        </p:nvSpPr>
        <p:spPr/>
        <p:txBody>
          <a:bodyPr lIns="0"/>
          <a:lstStyle/>
          <a:p>
            <a:fld id="{E313472D-BFB5-4CCD-ACA0-2399B44D45C6}" type="slidenum">
              <a:rPr lang="en-US" smtClean="0"/>
              <a:t>‹#›</a:t>
            </a:fld>
            <a:endParaRPr lang="en-US"/>
          </a:p>
        </p:txBody>
      </p:sp>
    </p:spTree>
    <p:extLst>
      <p:ext uri="{BB962C8B-B14F-4D97-AF65-F5344CB8AC3E}">
        <p14:creationId xmlns:p14="http://schemas.microsoft.com/office/powerpoint/2010/main" val="245534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F09E-B885-4C48-BD72-D1B09003DBA4}"/>
              </a:ext>
            </a:extLst>
          </p:cNvPr>
          <p:cNvSpPr>
            <a:spLocks noGrp="1"/>
          </p:cNvSpPr>
          <p:nvPr>
            <p:ph type="title" hasCustomPrompt="1"/>
          </p:nvPr>
        </p:nvSpPr>
        <p:spPr>
          <a:xfrm>
            <a:off x="376184" y="352613"/>
            <a:ext cx="6024616" cy="1978652"/>
          </a:xfrm>
        </p:spPr>
        <p:txBody>
          <a:bodyPr anchor="b">
            <a:noAutofit/>
          </a:bodyPr>
          <a:lstStyle>
            <a:lvl1pPr>
              <a:defRPr sz="4400"/>
            </a:lvl1pPr>
          </a:lstStyle>
          <a:p>
            <a:r>
              <a:rPr lang="en-US" dirty="0"/>
              <a:t>Click to edit Master title style, space for three lines</a:t>
            </a:r>
          </a:p>
        </p:txBody>
      </p:sp>
      <p:sp>
        <p:nvSpPr>
          <p:cNvPr id="3" name="Content Placeholder 2">
            <a:extLst>
              <a:ext uri="{FF2B5EF4-FFF2-40B4-BE49-F238E27FC236}">
                <a16:creationId xmlns:a16="http://schemas.microsoft.com/office/drawing/2014/main" id="{70698FEA-A65D-47CB-ABB1-0844C685FBFA}"/>
              </a:ext>
            </a:extLst>
          </p:cNvPr>
          <p:cNvSpPr>
            <a:spLocks noGrp="1"/>
          </p:cNvSpPr>
          <p:nvPr>
            <p:ph idx="1"/>
          </p:nvPr>
        </p:nvSpPr>
        <p:spPr>
          <a:xfrm>
            <a:off x="6765364" y="0"/>
            <a:ext cx="5426635" cy="6857999"/>
          </a:xfrm>
          <a:solidFill>
            <a:schemeClr val="accent2"/>
          </a:solidFill>
        </p:spPr>
        <p:txBody>
          <a:bodyPr lIns="548640" tIns="914400" rIns="640080" bIns="914400" anchor="ctr" anchorCtr="0">
            <a:noAutofit/>
          </a:bodyPr>
          <a:lstStyle>
            <a:lvl1pPr marL="173038" indent="-173038">
              <a:buClr>
                <a:schemeClr val="bg1"/>
              </a:buClr>
              <a:defRPr sz="2400">
                <a:solidFill>
                  <a:schemeClr val="bg1"/>
                </a:solidFill>
              </a:defRPr>
            </a:lvl1pPr>
            <a:lvl2pPr marL="514350" indent="-228600">
              <a:buClr>
                <a:schemeClr val="bg1"/>
              </a:buClr>
              <a:defRPr sz="2000">
                <a:solidFill>
                  <a:schemeClr val="bg1"/>
                </a:solidFill>
              </a:defRPr>
            </a:lvl2pPr>
            <a:lvl3pPr marL="741363" indent="-171450">
              <a:buClr>
                <a:schemeClr val="bg1"/>
              </a:buClr>
              <a:defRPr sz="1800">
                <a:solidFill>
                  <a:schemeClr val="bg1"/>
                </a:solidFill>
              </a:defRPr>
            </a:lvl3pPr>
            <a:lvl4pPr marL="1028700" indent="-173038">
              <a:buClr>
                <a:schemeClr val="bg1"/>
              </a:buClr>
              <a:defRPr sz="1600">
                <a:solidFill>
                  <a:schemeClr val="bg1"/>
                </a:solidFill>
              </a:defRPr>
            </a:lvl4pPr>
            <a:lvl5pPr marL="1255713" indent="-173038">
              <a:buClr>
                <a:schemeClr val="bg1"/>
              </a:buCl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30F1097-5A4E-4414-AD9D-7860BAE148FF}"/>
              </a:ext>
            </a:extLst>
          </p:cNvPr>
          <p:cNvSpPr>
            <a:spLocks noGrp="1"/>
          </p:cNvSpPr>
          <p:nvPr>
            <p:ph sz="half" idx="13"/>
          </p:nvPr>
        </p:nvSpPr>
        <p:spPr>
          <a:xfrm>
            <a:off x="376185" y="2484173"/>
            <a:ext cx="6024615" cy="365492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D18908E-C5CA-4EA7-8229-81A7F92341F3}"/>
              </a:ext>
            </a:extLst>
          </p:cNvPr>
          <p:cNvSpPr>
            <a:spLocks noGrp="1"/>
          </p:cNvSpPr>
          <p:nvPr>
            <p:ph type="dt" sz="half" idx="14"/>
          </p:nvPr>
        </p:nvSpPr>
        <p:spPr>
          <a:xfrm>
            <a:off x="5056900" y="6371245"/>
            <a:ext cx="879283" cy="365125"/>
          </a:xfrm>
        </p:spPr>
        <p:txBody>
          <a:bodyPr/>
          <a:lstStyle/>
          <a:p>
            <a:fld id="{0C735307-2A3D-4E99-B68C-40222C656894}" type="datetime1">
              <a:rPr lang="en-US" smtClean="0"/>
              <a:t>01/27/2023</a:t>
            </a:fld>
            <a:endParaRPr lang="en-US" sz="800"/>
          </a:p>
        </p:txBody>
      </p:sp>
      <p:sp>
        <p:nvSpPr>
          <p:cNvPr id="6" name="Footer Placeholder 5">
            <a:extLst>
              <a:ext uri="{FF2B5EF4-FFF2-40B4-BE49-F238E27FC236}">
                <a16:creationId xmlns:a16="http://schemas.microsoft.com/office/drawing/2014/main" id="{42C23564-E535-4330-8BF2-8A71F5963884}"/>
              </a:ext>
            </a:extLst>
          </p:cNvPr>
          <p:cNvSpPr>
            <a:spLocks noGrp="1"/>
          </p:cNvSpPr>
          <p:nvPr>
            <p:ph type="ftr" sz="quarter" idx="15"/>
          </p:nvPr>
        </p:nvSpPr>
        <p:spPr>
          <a:xfrm>
            <a:off x="2302382" y="6371423"/>
            <a:ext cx="4098418" cy="365125"/>
          </a:xfrm>
        </p:spPr>
        <p:txBody>
          <a:bodyPr/>
          <a:lstStyle/>
          <a:p>
            <a:endParaRPr lang="en-US" sz="800" dirty="0"/>
          </a:p>
        </p:txBody>
      </p:sp>
      <p:sp>
        <p:nvSpPr>
          <p:cNvPr id="8" name="Slide Number Placeholder 7">
            <a:extLst>
              <a:ext uri="{FF2B5EF4-FFF2-40B4-BE49-F238E27FC236}">
                <a16:creationId xmlns:a16="http://schemas.microsoft.com/office/drawing/2014/main" id="{4672AA3C-75D6-4876-9485-63810687FD63}"/>
              </a:ext>
            </a:extLst>
          </p:cNvPr>
          <p:cNvSpPr>
            <a:spLocks noGrp="1"/>
          </p:cNvSpPr>
          <p:nvPr>
            <p:ph type="sldNum" sz="quarter" idx="16"/>
          </p:nvPr>
        </p:nvSpPr>
        <p:spPr>
          <a:xfrm>
            <a:off x="5933348" y="6371245"/>
            <a:ext cx="467452" cy="365125"/>
          </a:xfrm>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151909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B0779-FAC7-438A-AE86-DDDEC41ECAB4}"/>
              </a:ext>
            </a:extLst>
          </p:cNvPr>
          <p:cNvSpPr>
            <a:spLocks noGrp="1"/>
          </p:cNvSpPr>
          <p:nvPr>
            <p:ph type="title"/>
          </p:nvPr>
        </p:nvSpPr>
        <p:spPr>
          <a:xfrm>
            <a:off x="376186" y="276946"/>
            <a:ext cx="11434011" cy="1093102"/>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D84459-FC9D-46A3-9268-2DCF2E971ACD}"/>
              </a:ext>
            </a:extLst>
          </p:cNvPr>
          <p:cNvSpPr>
            <a:spLocks noGrp="1"/>
          </p:cNvSpPr>
          <p:nvPr>
            <p:ph type="body" idx="1"/>
          </p:nvPr>
        </p:nvSpPr>
        <p:spPr>
          <a:xfrm>
            <a:off x="376187" y="1447552"/>
            <a:ext cx="11472512" cy="4695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3D00BA8-C363-4465-9CFB-E2CAB2936CF5}"/>
              </a:ext>
            </a:extLst>
          </p:cNvPr>
          <p:cNvSpPr>
            <a:spLocks noGrp="1"/>
          </p:cNvSpPr>
          <p:nvPr>
            <p:ph type="dt" sz="half" idx="2"/>
          </p:nvPr>
        </p:nvSpPr>
        <p:spPr>
          <a:xfrm>
            <a:off x="9155281" y="6520749"/>
            <a:ext cx="879283" cy="215622"/>
          </a:xfrm>
          <a:prstGeom prst="rect">
            <a:avLst/>
          </a:prstGeom>
        </p:spPr>
        <p:txBody>
          <a:bodyPr vert="horz" lIns="0" tIns="45720" rIns="91440" bIns="45720" rtlCol="0" anchor="b"/>
          <a:lstStyle>
            <a:lvl1pPr algn="l">
              <a:defRPr sz="800">
                <a:solidFill>
                  <a:schemeClr val="tx1">
                    <a:lumMod val="60000"/>
                    <a:lumOff val="40000"/>
                  </a:schemeClr>
                </a:solidFill>
              </a:defRPr>
            </a:lvl1pPr>
          </a:lstStyle>
          <a:p>
            <a:fld id="{3E5C508D-9CB8-4A80-9D5E-DF49D680868B}" type="datetime1">
              <a:rPr lang="en-US" smtClean="0"/>
              <a:t>01/27/2023</a:t>
            </a:fld>
            <a:endParaRPr lang="en-US" sz="800"/>
          </a:p>
        </p:txBody>
      </p:sp>
      <p:sp>
        <p:nvSpPr>
          <p:cNvPr id="5" name="Footer Placeholder 4">
            <a:extLst>
              <a:ext uri="{FF2B5EF4-FFF2-40B4-BE49-F238E27FC236}">
                <a16:creationId xmlns:a16="http://schemas.microsoft.com/office/drawing/2014/main" id="{644CEFE0-1CBB-4E53-BA94-5B7EBF772D4E}"/>
              </a:ext>
            </a:extLst>
          </p:cNvPr>
          <p:cNvSpPr>
            <a:spLocks noGrp="1"/>
          </p:cNvSpPr>
          <p:nvPr>
            <p:ph type="ftr" sz="quarter" idx="3"/>
          </p:nvPr>
        </p:nvSpPr>
        <p:spPr>
          <a:xfrm>
            <a:off x="2394720" y="6520927"/>
            <a:ext cx="7637008" cy="215622"/>
          </a:xfrm>
          <a:prstGeom prst="rect">
            <a:avLst/>
          </a:prstGeom>
        </p:spPr>
        <p:txBody>
          <a:bodyPr vert="horz" lIns="91440" tIns="45720" rIns="91440" bIns="45720" rtlCol="0" anchor="b"/>
          <a:lstStyle>
            <a:lvl1pPr algn="l">
              <a:defRPr sz="800">
                <a:solidFill>
                  <a:schemeClr val="tx1">
                    <a:lumMod val="60000"/>
                    <a:lumOff val="40000"/>
                  </a:schemeClr>
                </a:solidFill>
              </a:defRPr>
            </a:lvl1pPr>
          </a:lstStyle>
          <a:p>
            <a:endParaRPr lang="en-US" sz="800" dirty="0"/>
          </a:p>
        </p:txBody>
      </p:sp>
      <p:sp>
        <p:nvSpPr>
          <p:cNvPr id="6" name="Slide Number Placeholder 5">
            <a:extLst>
              <a:ext uri="{FF2B5EF4-FFF2-40B4-BE49-F238E27FC236}">
                <a16:creationId xmlns:a16="http://schemas.microsoft.com/office/drawing/2014/main" id="{3E48E28E-3BEB-4D50-9450-E02AF0B12FFA}"/>
              </a:ext>
            </a:extLst>
          </p:cNvPr>
          <p:cNvSpPr>
            <a:spLocks noGrp="1"/>
          </p:cNvSpPr>
          <p:nvPr>
            <p:ph type="sldNum" sz="quarter" idx="4"/>
          </p:nvPr>
        </p:nvSpPr>
        <p:spPr>
          <a:xfrm>
            <a:off x="10031729" y="6520749"/>
            <a:ext cx="467452" cy="215622"/>
          </a:xfrm>
          <a:prstGeom prst="rect">
            <a:avLst/>
          </a:prstGeom>
        </p:spPr>
        <p:txBody>
          <a:bodyPr vert="horz" lIns="0" tIns="45720" rIns="91440" bIns="45720" rtlCol="0" anchor="b"/>
          <a:lstStyle>
            <a:lvl1pPr algn="r">
              <a:defRPr sz="800">
                <a:solidFill>
                  <a:schemeClr val="tx1">
                    <a:lumMod val="60000"/>
                    <a:lumOff val="40000"/>
                  </a:schemeClr>
                </a:solidFill>
              </a:defRPr>
            </a:lvl1pPr>
          </a:lstStyle>
          <a:p>
            <a:fld id="{E313472D-BFB5-4CCD-ACA0-2399B44D45C6}" type="slidenum">
              <a:rPr lang="en-US" smtClean="0"/>
              <a:pPr/>
              <a:t>‹#›</a:t>
            </a:fld>
            <a:endParaRPr lang="en-US" sz="800" dirty="0"/>
          </a:p>
        </p:txBody>
      </p:sp>
      <p:cxnSp>
        <p:nvCxnSpPr>
          <p:cNvPr id="10" name="Straight Connector 9">
            <a:extLst>
              <a:ext uri="{FF2B5EF4-FFF2-40B4-BE49-F238E27FC236}">
                <a16:creationId xmlns:a16="http://schemas.microsoft.com/office/drawing/2014/main" id="{C77CDD33-0A0C-4E0A-885F-0EB343EFC472}"/>
              </a:ext>
            </a:extLst>
          </p:cNvPr>
          <p:cNvCxnSpPr>
            <a:cxnSpLocks/>
          </p:cNvCxnSpPr>
          <p:nvPr userDrawn="1"/>
        </p:nvCxnSpPr>
        <p:spPr>
          <a:xfrm flipV="1">
            <a:off x="10633330" y="6520749"/>
            <a:ext cx="0" cy="22268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68D5270-403D-44CE-95E3-5D765F869E94}"/>
              </a:ext>
            </a:extLst>
          </p:cNvPr>
          <p:cNvPicPr>
            <a:picLocks noChangeAspect="1"/>
          </p:cNvPicPr>
          <p:nvPr userDrawn="1"/>
        </p:nvPicPr>
        <p:blipFill>
          <a:blip r:embed="rId22"/>
          <a:stretch>
            <a:fillRect/>
          </a:stretch>
        </p:blipFill>
        <p:spPr>
          <a:xfrm>
            <a:off x="10832482" y="6475482"/>
            <a:ext cx="1016217" cy="211144"/>
          </a:xfrm>
          <a:prstGeom prst="rect">
            <a:avLst/>
          </a:prstGeom>
        </p:spPr>
      </p:pic>
      <p:sp>
        <p:nvSpPr>
          <p:cNvPr id="7" name="TextBox 6">
            <a:extLst>
              <a:ext uri="{FF2B5EF4-FFF2-40B4-BE49-F238E27FC236}">
                <a16:creationId xmlns:a16="http://schemas.microsoft.com/office/drawing/2014/main" id="{ADA28DDA-4675-49BF-A53C-39DE8BCE24D0}"/>
              </a:ext>
            </a:extLst>
          </p:cNvPr>
          <p:cNvSpPr txBox="1"/>
          <p:nvPr userDrawn="1"/>
        </p:nvSpPr>
        <p:spPr>
          <a:xfrm>
            <a:off x="319909" y="6509986"/>
            <a:ext cx="2066185" cy="215444"/>
          </a:xfrm>
          <a:prstGeom prst="rect">
            <a:avLst/>
          </a:prstGeom>
          <a:noFill/>
        </p:spPr>
        <p:txBody>
          <a:bodyPr wrap="square" rtlCol="0" anchor="b">
            <a:spAutoFit/>
          </a:bodyPr>
          <a:lstStyle/>
          <a:p>
            <a:pPr marL="0" marR="0" algn="l">
              <a:spcBef>
                <a:spcPts val="0"/>
              </a:spcBef>
              <a:spcAft>
                <a:spcPts val="0"/>
              </a:spcAft>
            </a:pPr>
            <a:r>
              <a:rPr lang="en-US" sz="800" b="0" i="0" dirty="0">
                <a:solidFill>
                  <a:schemeClr val="tx1"/>
                </a:solidFill>
                <a:effectLst/>
                <a:latin typeface="Arial" panose="020B0604020202020204" pitchFamily="34" charset="0"/>
              </a:rPr>
              <a:t>© 2023 Nexben, Inc. All rights reserved.</a:t>
            </a:r>
          </a:p>
        </p:txBody>
      </p:sp>
    </p:spTree>
    <p:extLst>
      <p:ext uri="{BB962C8B-B14F-4D97-AF65-F5344CB8AC3E}">
        <p14:creationId xmlns:p14="http://schemas.microsoft.com/office/powerpoint/2010/main" val="2310394114"/>
      </p:ext>
    </p:extLst>
  </p:cSld>
  <p:clrMap bg1="lt1" tx1="dk1" bg2="lt2" tx2="dk2" accent1="accent1" accent2="accent2" accent3="accent3" accent4="accent4" accent5="accent5" accent6="accent6" hlink="hlink" folHlink="folHlink"/>
  <p:sldLayoutIdLst>
    <p:sldLayoutId id="2147483682" r:id="rId1"/>
    <p:sldLayoutId id="2147483650" r:id="rId2"/>
    <p:sldLayoutId id="2147483651" r:id="rId3"/>
    <p:sldLayoutId id="2147483676" r:id="rId4"/>
    <p:sldLayoutId id="2147483677" r:id="rId5"/>
    <p:sldLayoutId id="2147483678" r:id="rId6"/>
    <p:sldLayoutId id="2147483671" r:id="rId7"/>
    <p:sldLayoutId id="2147483654" r:id="rId8"/>
    <p:sldLayoutId id="2147483656" r:id="rId9"/>
    <p:sldLayoutId id="2147483681" r:id="rId10"/>
    <p:sldLayoutId id="2147483653" r:id="rId11"/>
    <p:sldLayoutId id="2147483669" r:id="rId12"/>
    <p:sldLayoutId id="2147483668" r:id="rId13"/>
    <p:sldLayoutId id="2147483655" r:id="rId14"/>
    <p:sldLayoutId id="2147483657" r:id="rId15"/>
    <p:sldLayoutId id="2147483675" r:id="rId16"/>
    <p:sldLayoutId id="2147483683" r:id="rId17"/>
    <p:sldLayoutId id="2147483658" r:id="rId18"/>
    <p:sldLayoutId id="2147483659" r:id="rId19"/>
    <p:sldLayoutId id="2147483684" r:id="rId20"/>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algun Gothic" panose="020B0503020000020004" pitchFamily="34" charset="-127"/>
          <a:cs typeface="Ebrima" panose="02000000000000000000" pitchFamily="2" charset="0"/>
        </a:defRPr>
      </a:lvl1pPr>
    </p:titleStyle>
    <p:bodyStyle>
      <a:lvl1pPr marL="228600" indent="-228600" algn="l" defTabSz="914400" rtl="0" eaLnBrk="1" latinLnBrk="0" hangingPunct="1">
        <a:lnSpc>
          <a:spcPct val="100000"/>
        </a:lnSpc>
        <a:spcBef>
          <a:spcPts val="10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573088" indent="-231775"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801688" indent="-17145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7438" indent="-173038"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1316038" indent="-173038" algn="l" defTabSz="9144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0.xml"/><Relationship Id="rId16"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jp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11.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60.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1.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61.svg"/><Relationship Id="rId9" Type="http://schemas.openxmlformats.org/officeDocument/2006/relationships/image" Target="../media/image52.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2.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63.svg"/><Relationship Id="rId11" Type="http://schemas.openxmlformats.org/officeDocument/2006/relationships/image" Target="../media/image54.png"/><Relationship Id="rId5" Type="http://schemas.openxmlformats.org/officeDocument/2006/relationships/image" Target="../media/image62.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64.png"/><Relationship Id="rId12" Type="http://schemas.openxmlformats.org/officeDocument/2006/relationships/image" Target="../media/image55.svg"/><Relationship Id="rId2" Type="http://schemas.openxmlformats.org/officeDocument/2006/relationships/notesSlide" Target="../notesSlides/notesSlide13.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4.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67.svg"/><Relationship Id="rId4" Type="http://schemas.openxmlformats.org/officeDocument/2006/relationships/image" Target="../media/image47.svg"/><Relationship Id="rId9" Type="http://schemas.openxmlformats.org/officeDocument/2006/relationships/image" Target="../media/image66.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5.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69.svg"/><Relationship Id="rId2" Type="http://schemas.openxmlformats.org/officeDocument/2006/relationships/notesSlide" Target="../notesSlides/notesSlide16.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68.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7.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23.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8.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73.sv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5.sv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7.sv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7.sv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7.sv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75.sv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7.sv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5.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87.svg"/></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87.sv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89.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95.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97.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87.sv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01.svg"/><Relationship Id="rId11" Type="http://schemas.openxmlformats.org/officeDocument/2006/relationships/image" Target="../media/image86.png"/><Relationship Id="rId5" Type="http://schemas.openxmlformats.org/officeDocument/2006/relationships/image" Target="../media/image100.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104.png"/></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7.sv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slides/_rels/slide48.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3.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123.sv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121.svg"/><Relationship Id="rId5" Type="http://schemas.openxmlformats.org/officeDocument/2006/relationships/image" Target="../media/image120.png"/><Relationship Id="rId4" Type="http://schemas.openxmlformats.org/officeDocument/2006/relationships/image" Target="../media/image119.svg"/></Relationships>
</file>

<file path=ppt/slides/_rels/slide5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25.svg"/></Relationships>
</file>

<file path=ppt/slides/_rels/slide5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27.sv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77.svg"/></Relationships>
</file>

<file path=ppt/slides/_rels/slide55.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slideLayout" Target="../slideLayouts/slideLayout10.xml"/><Relationship Id="rId7" Type="http://schemas.openxmlformats.org/officeDocument/2006/relationships/image" Target="../media/image1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notesSlide" Target="../notesSlides/notesSlide54.xml"/><Relationship Id="rId9" Type="http://schemas.openxmlformats.org/officeDocument/2006/relationships/image" Target="../media/image132.png"/></Relationships>
</file>

<file path=ppt/slides/_rels/slide5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134.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8.xml"/><Relationship Id="rId16" Type="http://schemas.openxmlformats.org/officeDocument/2006/relationships/image" Target="../media/image41.svg"/><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microsoft.com/office/2018/10/relationships/comments" Target="../comments/modernComment_198_B3C3C665.xml"/><Relationship Id="rId7" Type="http://schemas.openxmlformats.org/officeDocument/2006/relationships/image" Target="../media/image45.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42A275-C299-48CB-9AD3-F869D172179E}"/>
              </a:ext>
            </a:extLst>
          </p:cNvPr>
          <p:cNvSpPr>
            <a:spLocks noGrp="1"/>
          </p:cNvSpPr>
          <p:nvPr>
            <p:ph type="body" sz="quarter" idx="13"/>
          </p:nvPr>
        </p:nvSpPr>
        <p:spPr/>
        <p:txBody>
          <a:bodyPr/>
          <a:lstStyle/>
          <a:p>
            <a:r>
              <a:rPr lang="en-US" dirty="0">
                <a:latin typeface="Calibri" panose="020F0502020204030204" pitchFamily="34" charset="0"/>
                <a:cs typeface="Calibri" panose="020F0502020204030204" pitchFamily="34" charset="0"/>
              </a:rPr>
              <a:t>1.</a:t>
            </a:r>
          </a:p>
        </p:txBody>
      </p:sp>
      <p:sp>
        <p:nvSpPr>
          <p:cNvPr id="5" name="Text Placeholder 4">
            <a:extLst>
              <a:ext uri="{FF2B5EF4-FFF2-40B4-BE49-F238E27FC236}">
                <a16:creationId xmlns:a16="http://schemas.microsoft.com/office/drawing/2014/main" id="{A79F2A7F-FDEE-47C4-BF12-133D4CACDD5F}"/>
              </a:ext>
            </a:extLst>
          </p:cNvPr>
          <p:cNvSpPr>
            <a:spLocks noGrp="1"/>
          </p:cNvSpPr>
          <p:nvPr>
            <p:ph type="body" sz="quarter" idx="14"/>
          </p:nvPr>
        </p:nvSpPr>
        <p:spPr/>
        <p:txBody>
          <a:bodyPr/>
          <a:lstStyle/>
          <a:p>
            <a:r>
              <a:rPr lang="en-US" dirty="0">
                <a:latin typeface="Calibri" panose="020F0502020204030204" pitchFamily="34" charset="0"/>
                <a:cs typeface="Calibri" panose="020F0502020204030204" pitchFamily="34" charset="0"/>
              </a:rPr>
              <a:t>2.</a:t>
            </a:r>
          </a:p>
        </p:txBody>
      </p:sp>
      <p:sp>
        <p:nvSpPr>
          <p:cNvPr id="6" name="Text Placeholder 5">
            <a:extLst>
              <a:ext uri="{FF2B5EF4-FFF2-40B4-BE49-F238E27FC236}">
                <a16:creationId xmlns:a16="http://schemas.microsoft.com/office/drawing/2014/main" id="{52B56487-0B6A-414A-8B27-5CE6B4E400A7}"/>
              </a:ext>
            </a:extLst>
          </p:cNvPr>
          <p:cNvSpPr>
            <a:spLocks noGrp="1"/>
          </p:cNvSpPr>
          <p:nvPr>
            <p:ph type="body" sz="quarter" idx="15"/>
          </p:nvPr>
        </p:nvSpPr>
        <p:spPr/>
        <p:txBody>
          <a:bodyPr/>
          <a:lstStyle/>
          <a:p>
            <a:r>
              <a:rPr lang="en-US" dirty="0">
                <a:latin typeface="Calibri" panose="020F0502020204030204" pitchFamily="34" charset="0"/>
                <a:cs typeface="Calibri" panose="020F0502020204030204" pitchFamily="34" charset="0"/>
              </a:rPr>
              <a:t>3.</a:t>
            </a:r>
          </a:p>
        </p:txBody>
      </p:sp>
      <p:sp>
        <p:nvSpPr>
          <p:cNvPr id="7" name="Text Placeholder 6">
            <a:extLst>
              <a:ext uri="{FF2B5EF4-FFF2-40B4-BE49-F238E27FC236}">
                <a16:creationId xmlns:a16="http://schemas.microsoft.com/office/drawing/2014/main" id="{AC8EFF25-7C07-41EE-AD29-3F189289E6F2}"/>
              </a:ext>
            </a:extLst>
          </p:cNvPr>
          <p:cNvSpPr>
            <a:spLocks noGrp="1"/>
          </p:cNvSpPr>
          <p:nvPr>
            <p:ph type="body" sz="quarter" idx="16"/>
          </p:nvPr>
        </p:nvSpPr>
        <p:spPr/>
        <p:txBody>
          <a:bodyPr/>
          <a:lstStyle/>
          <a:p>
            <a:r>
              <a:rPr lang="en-US" dirty="0">
                <a:latin typeface="Calibri" panose="020F0502020204030204" pitchFamily="34" charset="0"/>
                <a:cs typeface="Calibri" panose="020F0502020204030204" pitchFamily="34" charset="0"/>
              </a:rPr>
              <a:t>4.</a:t>
            </a:r>
          </a:p>
        </p:txBody>
      </p:sp>
      <p:sp>
        <p:nvSpPr>
          <p:cNvPr id="8" name="Text Placeholder 7">
            <a:extLst>
              <a:ext uri="{FF2B5EF4-FFF2-40B4-BE49-F238E27FC236}">
                <a16:creationId xmlns:a16="http://schemas.microsoft.com/office/drawing/2014/main" id="{6C3B79F7-9FD0-4463-8C21-B3E8D29368AC}"/>
              </a:ext>
            </a:extLst>
          </p:cNvPr>
          <p:cNvSpPr>
            <a:spLocks noGrp="1"/>
          </p:cNvSpPr>
          <p:nvPr>
            <p:ph type="body" sz="quarter" idx="17"/>
          </p:nvPr>
        </p:nvSpPr>
        <p:spPr/>
        <p:txBody>
          <a:bodyPr/>
          <a:lstStyle/>
          <a:p>
            <a:r>
              <a:rPr lang="en-US" dirty="0">
                <a:latin typeface="Calibri" panose="020F0502020204030204" pitchFamily="34" charset="0"/>
                <a:cs typeface="Calibri" panose="020F0502020204030204" pitchFamily="34" charset="0"/>
              </a:rPr>
              <a:t>5.</a:t>
            </a:r>
          </a:p>
        </p:txBody>
      </p:sp>
      <p:sp>
        <p:nvSpPr>
          <p:cNvPr id="14" name="Text Placeholder 13">
            <a:extLst>
              <a:ext uri="{FF2B5EF4-FFF2-40B4-BE49-F238E27FC236}">
                <a16:creationId xmlns:a16="http://schemas.microsoft.com/office/drawing/2014/main" id="{04244D46-F893-4CC9-A199-8D5A8751C1D6}"/>
              </a:ext>
            </a:extLst>
          </p:cNvPr>
          <p:cNvSpPr>
            <a:spLocks noGrp="1"/>
          </p:cNvSpPr>
          <p:nvPr>
            <p:ph type="body" sz="quarter" idx="23"/>
          </p:nvPr>
        </p:nvSpPr>
        <p:spPr/>
        <p:txBody>
          <a:bodyPr/>
          <a:lstStyle/>
          <a:p>
            <a:r>
              <a:rPr lang="en-US" sz="2400" dirty="0">
                <a:latin typeface="Avenir Next LT Pro" panose="020B0504020202020204" pitchFamily="34" charset="0"/>
                <a:cs typeface="Calibri" panose="020F0502020204030204" pitchFamily="34" charset="0"/>
              </a:rPr>
              <a:t>What is Medicare</a:t>
            </a:r>
          </a:p>
        </p:txBody>
      </p:sp>
      <p:sp>
        <p:nvSpPr>
          <p:cNvPr id="15" name="Text Placeholder 14">
            <a:extLst>
              <a:ext uri="{FF2B5EF4-FFF2-40B4-BE49-F238E27FC236}">
                <a16:creationId xmlns:a16="http://schemas.microsoft.com/office/drawing/2014/main" id="{A21A0EB3-3807-415E-999F-59F82C5C5FF3}"/>
              </a:ext>
            </a:extLst>
          </p:cNvPr>
          <p:cNvSpPr>
            <a:spLocks noGrp="1"/>
          </p:cNvSpPr>
          <p:nvPr>
            <p:ph type="body" sz="quarter" idx="24"/>
          </p:nvPr>
        </p:nvSpPr>
        <p:spPr/>
        <p:txBody>
          <a:bodyPr/>
          <a:lstStyle/>
          <a:p>
            <a:r>
              <a:rPr lang="en-US" sz="2400" dirty="0">
                <a:latin typeface="Avenir Next LT Pro" panose="020B0504020202020204" pitchFamily="34" charset="0"/>
                <a:cs typeface="Calibri" panose="020F0502020204030204" pitchFamily="34" charset="0"/>
              </a:rPr>
              <a:t>Enrolling in Medicare</a:t>
            </a:r>
          </a:p>
        </p:txBody>
      </p:sp>
      <p:sp>
        <p:nvSpPr>
          <p:cNvPr id="16" name="Text Placeholder 15">
            <a:extLst>
              <a:ext uri="{FF2B5EF4-FFF2-40B4-BE49-F238E27FC236}">
                <a16:creationId xmlns:a16="http://schemas.microsoft.com/office/drawing/2014/main" id="{D2F3FE67-B940-45C0-AC27-F67E54C84A75}"/>
              </a:ext>
            </a:extLst>
          </p:cNvPr>
          <p:cNvSpPr>
            <a:spLocks noGrp="1"/>
          </p:cNvSpPr>
          <p:nvPr>
            <p:ph type="body" sz="quarter" idx="25"/>
          </p:nvPr>
        </p:nvSpPr>
        <p:spPr/>
        <p:txBody>
          <a:bodyPr/>
          <a:lstStyle/>
          <a:p>
            <a:r>
              <a:rPr lang="en-US" sz="2400" dirty="0">
                <a:latin typeface="Avenir Next LT Pro" panose="020B0504020202020204" pitchFamily="34" charset="0"/>
                <a:cs typeface="Calibri" panose="020F0502020204030204" pitchFamily="34" charset="0"/>
              </a:rPr>
              <a:t>Medicare Coverage Options</a:t>
            </a:r>
          </a:p>
        </p:txBody>
      </p:sp>
      <p:sp>
        <p:nvSpPr>
          <p:cNvPr id="17" name="Text Placeholder 16">
            <a:extLst>
              <a:ext uri="{FF2B5EF4-FFF2-40B4-BE49-F238E27FC236}">
                <a16:creationId xmlns:a16="http://schemas.microsoft.com/office/drawing/2014/main" id="{2F89C2C6-3333-4189-BCFB-8470E3EEAE07}"/>
              </a:ext>
            </a:extLst>
          </p:cNvPr>
          <p:cNvSpPr>
            <a:spLocks noGrp="1"/>
          </p:cNvSpPr>
          <p:nvPr>
            <p:ph type="body" sz="quarter" idx="26"/>
          </p:nvPr>
        </p:nvSpPr>
        <p:spPr/>
        <p:txBody>
          <a:bodyPr/>
          <a:lstStyle/>
          <a:p>
            <a:r>
              <a:rPr lang="en-US" sz="2400" dirty="0">
                <a:latin typeface="Avenir Next LT Pro" panose="020B0504020202020204" pitchFamily="34" charset="0"/>
                <a:cs typeface="Calibri" panose="020F0502020204030204" pitchFamily="34" charset="0"/>
              </a:rPr>
              <a:t>HSAs and Medicare</a:t>
            </a:r>
          </a:p>
        </p:txBody>
      </p:sp>
      <p:sp>
        <p:nvSpPr>
          <p:cNvPr id="18" name="Text Placeholder 17">
            <a:extLst>
              <a:ext uri="{FF2B5EF4-FFF2-40B4-BE49-F238E27FC236}">
                <a16:creationId xmlns:a16="http://schemas.microsoft.com/office/drawing/2014/main" id="{8CC68652-AEB7-4047-BFA2-E26B541700FF}"/>
              </a:ext>
            </a:extLst>
          </p:cNvPr>
          <p:cNvSpPr>
            <a:spLocks noGrp="1"/>
          </p:cNvSpPr>
          <p:nvPr>
            <p:ph type="body" sz="quarter" idx="27"/>
          </p:nvPr>
        </p:nvSpPr>
        <p:spPr/>
        <p:txBody>
          <a:bodyPr/>
          <a:lstStyle/>
          <a:p>
            <a:r>
              <a:rPr lang="en-US" sz="2400" dirty="0">
                <a:latin typeface="Avenir Next LT Pro" panose="020B0504020202020204" pitchFamily="34" charset="0"/>
                <a:cs typeface="Calibri" panose="020F0502020204030204" pitchFamily="34" charset="0"/>
              </a:rPr>
              <a:t>Medicare Marketing Rules</a:t>
            </a:r>
          </a:p>
        </p:txBody>
      </p:sp>
      <p:sp>
        <p:nvSpPr>
          <p:cNvPr id="22" name="Footer Placeholder 21">
            <a:extLst>
              <a:ext uri="{FF2B5EF4-FFF2-40B4-BE49-F238E27FC236}">
                <a16:creationId xmlns:a16="http://schemas.microsoft.com/office/drawing/2014/main" id="{99458CFC-4493-44F7-838C-1F79C8E58BBE}"/>
              </a:ext>
            </a:extLst>
          </p:cNvPr>
          <p:cNvSpPr>
            <a:spLocks noGrp="1"/>
          </p:cNvSpPr>
          <p:nvPr>
            <p:ph type="ftr" sz="quarter" idx="29"/>
          </p:nvPr>
        </p:nvSpPr>
        <p:spPr>
          <a:xfrm>
            <a:off x="2263806" y="6371423"/>
            <a:ext cx="7767922" cy="365125"/>
          </a:xfrm>
        </p:spPr>
        <p:txBody>
          <a:bodyPr/>
          <a:lstStyle/>
          <a:p>
            <a:endParaRPr lang="en-US" dirty="0"/>
          </a:p>
        </p:txBody>
      </p:sp>
      <p:sp>
        <p:nvSpPr>
          <p:cNvPr id="2" name="Slide Number Placeholder 1">
            <a:extLst>
              <a:ext uri="{FF2B5EF4-FFF2-40B4-BE49-F238E27FC236}">
                <a16:creationId xmlns:a16="http://schemas.microsoft.com/office/drawing/2014/main" id="{A1CA4AF3-EABA-410B-B774-CFA7F6959294}"/>
              </a:ext>
            </a:extLst>
          </p:cNvPr>
          <p:cNvSpPr>
            <a:spLocks noGrp="1"/>
          </p:cNvSpPr>
          <p:nvPr>
            <p:ph type="sldNum" sz="quarter" idx="30"/>
          </p:nvPr>
        </p:nvSpPr>
        <p:spPr>
          <a:xfrm>
            <a:off x="10031729" y="6520749"/>
            <a:ext cx="467452" cy="215622"/>
          </a:xfrm>
        </p:spPr>
        <p:txBody>
          <a:bodyPr/>
          <a:lstStyle/>
          <a:p>
            <a:fld id="{E313472D-BFB5-4CCD-ACA0-2399B44D45C6}" type="slidenum">
              <a:rPr lang="en-US" smtClean="0"/>
              <a:pPr/>
              <a:t>1</a:t>
            </a:fld>
            <a:endParaRPr lang="en-US" sz="800" dirty="0"/>
          </a:p>
        </p:txBody>
      </p:sp>
    </p:spTree>
    <p:extLst>
      <p:ext uri="{BB962C8B-B14F-4D97-AF65-F5344CB8AC3E}">
        <p14:creationId xmlns:p14="http://schemas.microsoft.com/office/powerpoint/2010/main" val="42924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14" grpId="0" build="p"/>
      <p:bldP spid="15" grpId="0" build="p"/>
      <p:bldP spid="16" grpId="0" build="p"/>
      <p:bldP spid="17" grpId="0" build="p"/>
      <p:bldP spid="1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10</a:t>
            </a:fld>
            <a:endParaRPr lang="en-US"/>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283790" cy="1404592"/>
          </a:xfrm>
        </p:spPr>
        <p:txBody>
          <a:bodyPr/>
          <a:lstStyle/>
          <a:p>
            <a:r>
              <a:rPr lang="en-US" sz="4000" dirty="0">
                <a:solidFill>
                  <a:schemeClr val="bg1"/>
                </a:solidFill>
                <a:latin typeface="Avenir Next LT Pro Demi" panose="020B0704020202020204" pitchFamily="34" charset="0"/>
              </a:rPr>
              <a:t>Parts A and B – </a:t>
            </a:r>
            <a:br>
              <a:rPr lang="en-US" sz="4000" dirty="0">
                <a:solidFill>
                  <a:schemeClr val="bg1"/>
                </a:solidFill>
                <a:latin typeface="Avenir Next LT Pro Demi" panose="020B0704020202020204" pitchFamily="34" charset="0"/>
              </a:rPr>
            </a:br>
            <a:r>
              <a:rPr lang="en-US" sz="4000" dirty="0">
                <a:solidFill>
                  <a:schemeClr val="bg1"/>
                </a:solidFill>
                <a:latin typeface="Avenir Next LT Pro Demi" panose="020B0704020202020204" pitchFamily="34" charset="0"/>
              </a:rPr>
              <a:t>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0485" y="1306614"/>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9960" y="1882443"/>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6751" y="3179235"/>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2939" y="4471241"/>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88889" y="4569656"/>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37537" y="3179235"/>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83121" y="1715206"/>
            <a:ext cx="1011616" cy="1011616"/>
          </a:xfrm>
          <a:prstGeom prst="rect">
            <a:avLst/>
          </a:prstGeom>
          <a:solidFill>
            <a:schemeClr val="tx2"/>
          </a:solidFill>
        </p:spPr>
      </p:pic>
      <p:pic>
        <p:nvPicPr>
          <p:cNvPr id="15" name="Picture 14" descr="Shape&#10;&#10;Description automatically generated with low confidence">
            <a:extLst>
              <a:ext uri="{FF2B5EF4-FFF2-40B4-BE49-F238E27FC236}">
                <a16:creationId xmlns:a16="http://schemas.microsoft.com/office/drawing/2014/main" id="{4A1EEF02-55FB-4815-B88A-487C8C15B706}"/>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48185" y="4841638"/>
            <a:ext cx="914400" cy="914400"/>
          </a:xfrm>
          <a:prstGeom prst="rect">
            <a:avLst/>
          </a:prstGeom>
        </p:spPr>
      </p:pic>
    </p:spTree>
    <p:extLst>
      <p:ext uri="{BB962C8B-B14F-4D97-AF65-F5344CB8AC3E}">
        <p14:creationId xmlns:p14="http://schemas.microsoft.com/office/powerpoint/2010/main" val="207351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sz="2000" dirty="0">
                <a:solidFill>
                  <a:schemeClr val="accent3"/>
                </a:solidFill>
                <a:latin typeface="Avenir Next LT Pro" panose="020B0504020202020204" pitchFamily="34" charset="0"/>
              </a:rPr>
              <a:t>Most dental care/dentures</a:t>
            </a:r>
          </a:p>
          <a:p>
            <a:r>
              <a:rPr lang="en-US" sz="2000" dirty="0">
                <a:latin typeface="Avenir Next LT Pro" panose="020B0504020202020204" pitchFamily="34" charset="0"/>
              </a:rPr>
              <a:t>Eye exams related to prescribing glasses or contact lenses</a:t>
            </a:r>
          </a:p>
          <a:p>
            <a:r>
              <a:rPr lang="en-US" sz="2000" dirty="0">
                <a:latin typeface="Avenir Next LT Pro" panose="020B0504020202020204" pitchFamily="34" charset="0"/>
              </a:rPr>
              <a:t>Cosmetic surgery</a:t>
            </a:r>
          </a:p>
          <a:p>
            <a:r>
              <a:rPr lang="en-US" sz="2000" dirty="0">
                <a:latin typeface="Avenir Next LT Pro" panose="020B0504020202020204" pitchFamily="34" charset="0"/>
              </a:rPr>
              <a:t>Massage therapy</a:t>
            </a:r>
          </a:p>
          <a:p>
            <a:r>
              <a:rPr lang="en-US" sz="2000" dirty="0">
                <a:latin typeface="Avenir Next LT Pro" panose="020B0504020202020204" pitchFamily="34" charset="0"/>
              </a:rPr>
              <a:t>Acupuncture</a:t>
            </a:r>
          </a:p>
          <a:p>
            <a:r>
              <a:rPr lang="en-US" sz="2000" dirty="0">
                <a:latin typeface="Avenir Next LT Pro" panose="020B0504020202020204" pitchFamily="34" charset="0"/>
              </a:rPr>
              <a:t>Hearing aids and exams</a:t>
            </a:r>
          </a:p>
          <a:p>
            <a:r>
              <a:rPr lang="en-US" sz="2000" dirty="0">
                <a:latin typeface="Avenir Next LT Pro" panose="020B0504020202020204" pitchFamily="34" charset="0"/>
              </a:rPr>
              <a:t>Long term care</a:t>
            </a:r>
          </a:p>
          <a:p>
            <a:r>
              <a:rPr lang="en-US" sz="2000" dirty="0">
                <a:latin typeface="Avenir Next LT Pro" panose="020B0504020202020204" pitchFamily="34" charset="0"/>
              </a:rPr>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11</a:t>
            </a:fld>
            <a:endParaRPr lang="en-US"/>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sz="4000" dirty="0">
                <a:solidFill>
                  <a:schemeClr val="bg1"/>
                </a:solidFill>
                <a:latin typeface="Avenir Next LT Pro Demi" panose="020B0704020202020204" pitchFamily="34" charset="0"/>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0780" y="1053137"/>
            <a:ext cx="1645920" cy="164592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9960" y="1882443"/>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6751" y="3179235"/>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2939" y="4471241"/>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88889" y="4569656"/>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48185" y="4841638"/>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37537" y="3179235"/>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83121" y="1715206"/>
            <a:ext cx="1011616" cy="1011616"/>
          </a:xfrm>
          <a:prstGeom prst="rect">
            <a:avLst/>
          </a:prstGeom>
        </p:spPr>
      </p:pic>
    </p:spTree>
    <p:extLst>
      <p:ext uri="{BB962C8B-B14F-4D97-AF65-F5344CB8AC3E}">
        <p14:creationId xmlns:p14="http://schemas.microsoft.com/office/powerpoint/2010/main" val="3446366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sz="2000" dirty="0">
                <a:latin typeface="Avenir Next LT Pro" panose="020B0504020202020204" pitchFamily="34" charset="0"/>
              </a:rPr>
              <a:t>Most dental care/dentures</a:t>
            </a:r>
          </a:p>
          <a:p>
            <a:r>
              <a:rPr lang="en-US" sz="2000" dirty="0">
                <a:solidFill>
                  <a:schemeClr val="accent3"/>
                </a:solidFill>
                <a:latin typeface="Avenir Next LT Pro" panose="020B0504020202020204" pitchFamily="34" charset="0"/>
              </a:rPr>
              <a:t>Eye exams related to prescribing glasses or contact lenses</a:t>
            </a:r>
          </a:p>
          <a:p>
            <a:r>
              <a:rPr lang="en-US" sz="2000" dirty="0">
                <a:latin typeface="Avenir Next LT Pro" panose="020B0504020202020204" pitchFamily="34" charset="0"/>
              </a:rPr>
              <a:t>Cosmetic surgery</a:t>
            </a:r>
          </a:p>
          <a:p>
            <a:r>
              <a:rPr lang="en-US" sz="2000" dirty="0">
                <a:latin typeface="Avenir Next LT Pro" panose="020B0504020202020204" pitchFamily="34" charset="0"/>
              </a:rPr>
              <a:t>Massage therapy</a:t>
            </a:r>
          </a:p>
          <a:p>
            <a:r>
              <a:rPr lang="en-US" sz="2000" dirty="0">
                <a:latin typeface="Avenir Next LT Pro" panose="020B0504020202020204" pitchFamily="34" charset="0"/>
              </a:rPr>
              <a:t>Acupuncture</a:t>
            </a:r>
          </a:p>
          <a:p>
            <a:r>
              <a:rPr lang="en-US" sz="2000" dirty="0">
                <a:latin typeface="Avenir Next LT Pro" panose="020B0504020202020204" pitchFamily="34" charset="0"/>
              </a:rPr>
              <a:t>Hearing aids and exams</a:t>
            </a:r>
          </a:p>
          <a:p>
            <a:r>
              <a:rPr lang="en-US" sz="2000" dirty="0">
                <a:latin typeface="Avenir Next LT Pro" panose="020B0504020202020204" pitchFamily="34" charset="0"/>
              </a:rPr>
              <a:t>Long term care</a:t>
            </a:r>
          </a:p>
          <a:p>
            <a:r>
              <a:rPr lang="en-US" sz="2000" dirty="0">
                <a:latin typeface="Avenir Next LT Pro" panose="020B0504020202020204" pitchFamily="34" charset="0"/>
              </a:rPr>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12</a:t>
            </a:fld>
            <a:endParaRPr lang="en-US"/>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sz="4000" dirty="0">
                <a:solidFill>
                  <a:schemeClr val="bg1"/>
                </a:solidFill>
                <a:latin typeface="Avenir Next LT Pro Demi" panose="020B0704020202020204" pitchFamily="34" charset="0"/>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048" y="1946014"/>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6079" y="1170638"/>
            <a:ext cx="1828800" cy="18288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9510" y="2033176"/>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23782" y="3281924"/>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50485" y="4928292"/>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65367" y="4471092"/>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87136" y="4662244"/>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85249" y="3184708"/>
            <a:ext cx="1011616" cy="1011616"/>
          </a:xfrm>
          <a:prstGeom prst="rect">
            <a:avLst/>
          </a:prstGeom>
        </p:spPr>
      </p:pic>
    </p:spTree>
    <p:extLst>
      <p:ext uri="{BB962C8B-B14F-4D97-AF65-F5344CB8AC3E}">
        <p14:creationId xmlns:p14="http://schemas.microsoft.com/office/powerpoint/2010/main" val="1896567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sz="2000" dirty="0">
                <a:latin typeface="Avenir Next LT Pro" panose="020B0504020202020204" pitchFamily="34" charset="0"/>
              </a:rPr>
              <a:t>Most dental care/dentures</a:t>
            </a:r>
          </a:p>
          <a:p>
            <a:r>
              <a:rPr lang="en-US" sz="2000" dirty="0">
                <a:latin typeface="Avenir Next LT Pro" panose="020B0504020202020204" pitchFamily="34" charset="0"/>
              </a:rPr>
              <a:t>Eye exams related to prescribing glasses or contact lenses</a:t>
            </a:r>
          </a:p>
          <a:p>
            <a:r>
              <a:rPr lang="en-US" sz="2000" dirty="0">
                <a:solidFill>
                  <a:schemeClr val="accent3"/>
                </a:solidFill>
                <a:latin typeface="Avenir Next LT Pro" panose="020B0504020202020204" pitchFamily="34" charset="0"/>
              </a:rPr>
              <a:t>Cosmetic surgery</a:t>
            </a:r>
          </a:p>
          <a:p>
            <a:r>
              <a:rPr lang="en-US" sz="2000" dirty="0">
                <a:latin typeface="Avenir Next LT Pro" panose="020B0504020202020204" pitchFamily="34" charset="0"/>
              </a:rPr>
              <a:t>Massage therapy</a:t>
            </a:r>
          </a:p>
          <a:p>
            <a:r>
              <a:rPr lang="en-US" sz="2000" dirty="0">
                <a:latin typeface="Avenir Next LT Pro" panose="020B0504020202020204" pitchFamily="34" charset="0"/>
              </a:rPr>
              <a:t>Acupuncture</a:t>
            </a:r>
          </a:p>
          <a:p>
            <a:r>
              <a:rPr lang="en-US" sz="2000" dirty="0">
                <a:latin typeface="Avenir Next LT Pro" panose="020B0504020202020204" pitchFamily="34" charset="0"/>
              </a:rPr>
              <a:t>Hearing aids and exams</a:t>
            </a:r>
          </a:p>
          <a:p>
            <a:r>
              <a:rPr lang="en-US" sz="2000" dirty="0">
                <a:latin typeface="Avenir Next LT Pro" panose="020B0504020202020204" pitchFamily="34" charset="0"/>
              </a:rPr>
              <a:t>Long term care</a:t>
            </a:r>
          </a:p>
          <a:p>
            <a:r>
              <a:rPr lang="en-US" sz="2000" dirty="0">
                <a:latin typeface="Avenir Next LT Pro" panose="020B0504020202020204" pitchFamily="34" charset="0"/>
              </a:rPr>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13</a:t>
            </a:fld>
            <a:endParaRPr lang="en-US"/>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sz="4000" dirty="0">
                <a:solidFill>
                  <a:schemeClr val="bg1"/>
                </a:solidFill>
                <a:latin typeface="Avenir Next LT Pro Demi" panose="020B0704020202020204" pitchFamily="34" charset="0"/>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7115" y="3114910"/>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5216" y="1953052"/>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0055" y="1061518"/>
            <a:ext cx="1828800" cy="18288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4782" y="2026825"/>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5367" y="4418233"/>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0528" y="3179235"/>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37255" y="4875433"/>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87136" y="4369625"/>
            <a:ext cx="1011616" cy="1011616"/>
          </a:xfrm>
          <a:prstGeom prst="rect">
            <a:avLst/>
          </a:prstGeom>
        </p:spPr>
      </p:pic>
    </p:spTree>
    <p:extLst>
      <p:ext uri="{BB962C8B-B14F-4D97-AF65-F5344CB8AC3E}">
        <p14:creationId xmlns:p14="http://schemas.microsoft.com/office/powerpoint/2010/main" val="2318981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sz="2000" dirty="0">
                <a:latin typeface="Avenir Next LT Pro" panose="020B0504020202020204" pitchFamily="34" charset="0"/>
              </a:rPr>
              <a:t>Most dental care/dentures</a:t>
            </a:r>
          </a:p>
          <a:p>
            <a:r>
              <a:rPr lang="en-US" sz="2000" dirty="0">
                <a:latin typeface="Avenir Next LT Pro" panose="020B0504020202020204" pitchFamily="34" charset="0"/>
              </a:rPr>
              <a:t>Eye exams related to prescribing glasses or contact lenses</a:t>
            </a:r>
          </a:p>
          <a:p>
            <a:r>
              <a:rPr lang="en-US" sz="2000" dirty="0">
                <a:latin typeface="Avenir Next LT Pro" panose="020B0504020202020204" pitchFamily="34" charset="0"/>
              </a:rPr>
              <a:t>Cosmetic surgery</a:t>
            </a:r>
          </a:p>
          <a:p>
            <a:r>
              <a:rPr lang="en-US" sz="2000" dirty="0">
                <a:solidFill>
                  <a:schemeClr val="accent3"/>
                </a:solidFill>
                <a:latin typeface="Avenir Next LT Pro" panose="020B0504020202020204" pitchFamily="34" charset="0"/>
              </a:rPr>
              <a:t>Massage therapy</a:t>
            </a:r>
          </a:p>
          <a:p>
            <a:r>
              <a:rPr lang="en-US" sz="2000" dirty="0">
                <a:latin typeface="Avenir Next LT Pro" panose="020B0504020202020204" pitchFamily="34" charset="0"/>
              </a:rPr>
              <a:t>Acupuncture</a:t>
            </a:r>
          </a:p>
          <a:p>
            <a:r>
              <a:rPr lang="en-US" sz="2000" dirty="0">
                <a:latin typeface="Avenir Next LT Pro" panose="020B0504020202020204" pitchFamily="34" charset="0"/>
              </a:rPr>
              <a:t>Hearing aids and exams</a:t>
            </a:r>
          </a:p>
          <a:p>
            <a:r>
              <a:rPr lang="en-US" sz="2000" dirty="0">
                <a:latin typeface="Avenir Next LT Pro" panose="020B0504020202020204" pitchFamily="34" charset="0"/>
              </a:rPr>
              <a:t>Long term care</a:t>
            </a:r>
          </a:p>
          <a:p>
            <a:r>
              <a:rPr lang="en-US" sz="2000" dirty="0">
                <a:latin typeface="Avenir Next LT Pro" panose="020B0504020202020204" pitchFamily="34" charset="0"/>
              </a:rPr>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14</a:t>
            </a:fld>
            <a:endParaRPr lang="en-US"/>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sz="4000" dirty="0">
                <a:solidFill>
                  <a:schemeClr val="bg1"/>
                </a:solidFill>
                <a:latin typeface="Avenir Next LT Pro Demi" panose="020B0704020202020204" pitchFamily="34" charset="0"/>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2962" y="4439575"/>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03538" y="3165136"/>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2962" y="1961225"/>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36126" y="1061518"/>
            <a:ext cx="1828800" cy="18288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0240" y="3292587"/>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03690" y="2094974"/>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03690" y="4439575"/>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91199" y="4939916"/>
            <a:ext cx="1011616" cy="1011616"/>
          </a:xfrm>
          <a:prstGeom prst="rect">
            <a:avLst/>
          </a:prstGeom>
        </p:spPr>
      </p:pic>
    </p:spTree>
    <p:extLst>
      <p:ext uri="{BB962C8B-B14F-4D97-AF65-F5344CB8AC3E}">
        <p14:creationId xmlns:p14="http://schemas.microsoft.com/office/powerpoint/2010/main" val="2485785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sz="2000" dirty="0">
                <a:latin typeface="Avenir Next LT Pro" panose="020B0504020202020204" pitchFamily="34" charset="0"/>
              </a:rPr>
              <a:t>Most dental care/dentures</a:t>
            </a:r>
          </a:p>
          <a:p>
            <a:r>
              <a:rPr lang="en-US" sz="2000" dirty="0">
                <a:latin typeface="Avenir Next LT Pro" panose="020B0504020202020204" pitchFamily="34" charset="0"/>
              </a:rPr>
              <a:t>Eye exams related to prescribing glasses or contact lenses</a:t>
            </a:r>
          </a:p>
          <a:p>
            <a:r>
              <a:rPr lang="en-US" sz="2000" dirty="0">
                <a:latin typeface="Avenir Next LT Pro" panose="020B0504020202020204" pitchFamily="34" charset="0"/>
              </a:rPr>
              <a:t>Cosmetic surgery</a:t>
            </a:r>
          </a:p>
          <a:p>
            <a:r>
              <a:rPr lang="en-US" sz="2000" dirty="0">
                <a:latin typeface="Avenir Next LT Pro" panose="020B0504020202020204" pitchFamily="34" charset="0"/>
              </a:rPr>
              <a:t>Massage therapy</a:t>
            </a:r>
          </a:p>
          <a:p>
            <a:r>
              <a:rPr lang="en-US" sz="2000" dirty="0">
                <a:solidFill>
                  <a:schemeClr val="accent3"/>
                </a:solidFill>
                <a:latin typeface="Avenir Next LT Pro" panose="020B0504020202020204" pitchFamily="34" charset="0"/>
              </a:rPr>
              <a:t>Acupuncture</a:t>
            </a:r>
          </a:p>
          <a:p>
            <a:r>
              <a:rPr lang="en-US" sz="2000" dirty="0">
                <a:latin typeface="Avenir Next LT Pro" panose="020B0504020202020204" pitchFamily="34" charset="0"/>
              </a:rPr>
              <a:t>Hearing aids and exams</a:t>
            </a:r>
          </a:p>
          <a:p>
            <a:r>
              <a:rPr lang="en-US" sz="2000" dirty="0">
                <a:latin typeface="Avenir Next LT Pro" panose="020B0504020202020204" pitchFamily="34" charset="0"/>
              </a:rPr>
              <a:t>Long term care</a:t>
            </a:r>
          </a:p>
          <a:p>
            <a:r>
              <a:rPr lang="en-US" sz="2000" dirty="0">
                <a:latin typeface="Avenir Next LT Pro" panose="020B0504020202020204" pitchFamily="34" charset="0"/>
              </a:rPr>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15</a:t>
            </a:fld>
            <a:endParaRPr lang="en-US"/>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sz="4000" dirty="0">
                <a:solidFill>
                  <a:schemeClr val="bg1"/>
                </a:solidFill>
                <a:latin typeface="Avenir Next LT Pro Demi" panose="020B0704020202020204" pitchFamily="34" charset="0"/>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0485" y="4928441"/>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83121" y="4546048"/>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2655" y="3056390"/>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08255" y="1895306"/>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29877" y="1838148"/>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53306" y="1163786"/>
            <a:ext cx="1645920" cy="164592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75461" y="3056390"/>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32661" y="4325417"/>
            <a:ext cx="1011616" cy="1011616"/>
          </a:xfrm>
          <a:prstGeom prst="rect">
            <a:avLst/>
          </a:prstGeom>
        </p:spPr>
      </p:pic>
    </p:spTree>
    <p:extLst>
      <p:ext uri="{BB962C8B-B14F-4D97-AF65-F5344CB8AC3E}">
        <p14:creationId xmlns:p14="http://schemas.microsoft.com/office/powerpoint/2010/main" val="3682135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sz="2000" dirty="0">
                <a:latin typeface="Avenir Next LT Pro" panose="020B0504020202020204" pitchFamily="34" charset="0"/>
              </a:rPr>
              <a:t>Most dental care/dentures</a:t>
            </a:r>
          </a:p>
          <a:p>
            <a:r>
              <a:rPr lang="en-US" sz="2000" dirty="0">
                <a:latin typeface="Avenir Next LT Pro" panose="020B0504020202020204" pitchFamily="34" charset="0"/>
              </a:rPr>
              <a:t>Eye exams related to prescribing glasses or contact lenses</a:t>
            </a:r>
          </a:p>
          <a:p>
            <a:r>
              <a:rPr lang="en-US" sz="2000" dirty="0">
                <a:latin typeface="Avenir Next LT Pro" panose="020B0504020202020204" pitchFamily="34" charset="0"/>
              </a:rPr>
              <a:t>Cosmetic surgery</a:t>
            </a:r>
          </a:p>
          <a:p>
            <a:r>
              <a:rPr lang="en-US" sz="2000" dirty="0">
                <a:latin typeface="Avenir Next LT Pro" panose="020B0504020202020204" pitchFamily="34" charset="0"/>
              </a:rPr>
              <a:t>Massage therapy</a:t>
            </a:r>
          </a:p>
          <a:p>
            <a:r>
              <a:rPr lang="en-US" sz="2000" dirty="0">
                <a:latin typeface="Avenir Next LT Pro" panose="020B0504020202020204" pitchFamily="34" charset="0"/>
              </a:rPr>
              <a:t>Acupuncture</a:t>
            </a:r>
          </a:p>
          <a:p>
            <a:r>
              <a:rPr lang="en-US" sz="2000" dirty="0">
                <a:solidFill>
                  <a:schemeClr val="accent3"/>
                </a:solidFill>
                <a:latin typeface="Avenir Next LT Pro" panose="020B0504020202020204" pitchFamily="34" charset="0"/>
              </a:rPr>
              <a:t>Hearing aids and exams</a:t>
            </a:r>
          </a:p>
          <a:p>
            <a:r>
              <a:rPr lang="en-US" sz="2000" dirty="0">
                <a:latin typeface="Avenir Next LT Pro" panose="020B0504020202020204" pitchFamily="34" charset="0"/>
              </a:rPr>
              <a:t>Long term care</a:t>
            </a:r>
          </a:p>
          <a:p>
            <a:r>
              <a:rPr lang="en-US" sz="2000" dirty="0">
                <a:latin typeface="Avenir Next LT Pro" panose="020B0504020202020204" pitchFamily="34" charset="0"/>
              </a:rPr>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16</a:t>
            </a:fld>
            <a:endParaRPr lang="en-US"/>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sz="4000" dirty="0">
                <a:solidFill>
                  <a:schemeClr val="bg1"/>
                </a:solidFill>
                <a:latin typeface="Avenir Next LT Pro Demi" panose="020B0704020202020204" pitchFamily="34" charset="0"/>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4959" y="4299603"/>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9693" y="4928441"/>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7136" y="4331689"/>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07574" y="3253791"/>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42493" y="1141353"/>
            <a:ext cx="1828800" cy="18288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08255" y="1979131"/>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65367" y="1889566"/>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5176" y="3125841"/>
            <a:ext cx="1011616" cy="1011616"/>
          </a:xfrm>
          <a:prstGeom prst="rect">
            <a:avLst/>
          </a:prstGeom>
        </p:spPr>
      </p:pic>
    </p:spTree>
    <p:extLst>
      <p:ext uri="{BB962C8B-B14F-4D97-AF65-F5344CB8AC3E}">
        <p14:creationId xmlns:p14="http://schemas.microsoft.com/office/powerpoint/2010/main" val="4117606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sz="2000" dirty="0">
                <a:latin typeface="Avenir Next LT Pro" panose="020B0504020202020204" pitchFamily="34" charset="0"/>
              </a:rPr>
              <a:t>Most dental care/dentures</a:t>
            </a:r>
          </a:p>
          <a:p>
            <a:r>
              <a:rPr lang="en-US" sz="2000" dirty="0">
                <a:latin typeface="Avenir Next LT Pro" panose="020B0504020202020204" pitchFamily="34" charset="0"/>
              </a:rPr>
              <a:t>Eye exams related to prescribing glasses or contact lenses</a:t>
            </a:r>
          </a:p>
          <a:p>
            <a:r>
              <a:rPr lang="en-US" sz="2000" dirty="0">
                <a:latin typeface="Avenir Next LT Pro" panose="020B0504020202020204" pitchFamily="34" charset="0"/>
              </a:rPr>
              <a:t>Cosmetic surgery</a:t>
            </a:r>
          </a:p>
          <a:p>
            <a:r>
              <a:rPr lang="en-US" sz="2000" dirty="0">
                <a:latin typeface="Avenir Next LT Pro" panose="020B0504020202020204" pitchFamily="34" charset="0"/>
              </a:rPr>
              <a:t>Massage therapy</a:t>
            </a:r>
          </a:p>
          <a:p>
            <a:r>
              <a:rPr lang="en-US" sz="2000" dirty="0">
                <a:latin typeface="Avenir Next LT Pro" panose="020B0504020202020204" pitchFamily="34" charset="0"/>
              </a:rPr>
              <a:t>Acupuncture</a:t>
            </a:r>
          </a:p>
          <a:p>
            <a:r>
              <a:rPr lang="en-US" sz="2000" dirty="0">
                <a:latin typeface="Avenir Next LT Pro" panose="020B0504020202020204" pitchFamily="34" charset="0"/>
              </a:rPr>
              <a:t>Hearing aids and exams</a:t>
            </a:r>
          </a:p>
          <a:p>
            <a:r>
              <a:rPr lang="en-US" sz="2000" dirty="0">
                <a:solidFill>
                  <a:schemeClr val="accent3"/>
                </a:solidFill>
                <a:latin typeface="Avenir Next LT Pro" panose="020B0504020202020204" pitchFamily="34" charset="0"/>
              </a:rPr>
              <a:t>Long term care</a:t>
            </a:r>
          </a:p>
          <a:p>
            <a:r>
              <a:rPr lang="en-US" sz="2000" dirty="0">
                <a:latin typeface="Avenir Next LT Pro" panose="020B0504020202020204" pitchFamily="34" charset="0"/>
              </a:rPr>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17</a:t>
            </a:fld>
            <a:endParaRPr lang="en-US"/>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sz="4000" dirty="0">
                <a:solidFill>
                  <a:schemeClr val="bg1"/>
                </a:solidFill>
                <a:latin typeface="Avenir Next LT Pro Demi" panose="020B0704020202020204" pitchFamily="34" charset="0"/>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07678" y="3239817"/>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78177" y="4428921"/>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47281" y="4995006"/>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27318" y="4421898"/>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41894" y="2051752"/>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499181" y="3233728"/>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99380" y="893489"/>
            <a:ext cx="1645920" cy="164592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45928" y="1960021"/>
            <a:ext cx="1011616" cy="1011616"/>
          </a:xfrm>
          <a:prstGeom prst="rect">
            <a:avLst/>
          </a:prstGeom>
        </p:spPr>
      </p:pic>
    </p:spTree>
    <p:extLst>
      <p:ext uri="{BB962C8B-B14F-4D97-AF65-F5344CB8AC3E}">
        <p14:creationId xmlns:p14="http://schemas.microsoft.com/office/powerpoint/2010/main" val="96928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sz="2000" dirty="0">
                <a:latin typeface="Avenir Next LT Pro" panose="020B0504020202020204" pitchFamily="34" charset="0"/>
              </a:rPr>
              <a:t>Most dental care/dentures</a:t>
            </a:r>
          </a:p>
          <a:p>
            <a:r>
              <a:rPr lang="en-US" sz="2000" dirty="0">
                <a:latin typeface="Avenir Next LT Pro" panose="020B0504020202020204" pitchFamily="34" charset="0"/>
              </a:rPr>
              <a:t>Eye exams related to prescribing glasses or contact lenses</a:t>
            </a:r>
          </a:p>
          <a:p>
            <a:r>
              <a:rPr lang="en-US" sz="2000" dirty="0">
                <a:latin typeface="Avenir Next LT Pro" panose="020B0504020202020204" pitchFamily="34" charset="0"/>
              </a:rPr>
              <a:t>Cosmetic surgery</a:t>
            </a:r>
          </a:p>
          <a:p>
            <a:r>
              <a:rPr lang="en-US" sz="2000" dirty="0">
                <a:latin typeface="Avenir Next LT Pro" panose="020B0504020202020204" pitchFamily="34" charset="0"/>
              </a:rPr>
              <a:t>Massage therapy</a:t>
            </a:r>
          </a:p>
          <a:p>
            <a:r>
              <a:rPr lang="en-US" sz="2000" dirty="0">
                <a:latin typeface="Avenir Next LT Pro" panose="020B0504020202020204" pitchFamily="34" charset="0"/>
              </a:rPr>
              <a:t>Acupuncture</a:t>
            </a:r>
          </a:p>
          <a:p>
            <a:r>
              <a:rPr lang="en-US" sz="2000" dirty="0">
                <a:latin typeface="Avenir Next LT Pro" panose="020B0504020202020204" pitchFamily="34" charset="0"/>
              </a:rPr>
              <a:t>Hearing aids and exams</a:t>
            </a:r>
          </a:p>
          <a:p>
            <a:r>
              <a:rPr lang="en-US" sz="2000" dirty="0">
                <a:latin typeface="Avenir Next LT Pro" panose="020B0504020202020204" pitchFamily="34" charset="0"/>
              </a:rPr>
              <a:t>Long term care</a:t>
            </a:r>
          </a:p>
          <a:p>
            <a:r>
              <a:rPr lang="en-US" sz="2000" dirty="0">
                <a:solidFill>
                  <a:schemeClr val="accent3"/>
                </a:solidFill>
                <a:latin typeface="Avenir Next LT Pro" panose="020B0504020202020204" pitchFamily="34" charset="0"/>
              </a:rPr>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18</a:t>
            </a:fld>
            <a:endParaRPr lang="en-US"/>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sz="4000" dirty="0">
                <a:solidFill>
                  <a:schemeClr val="bg1"/>
                </a:solidFill>
                <a:latin typeface="Avenir Next LT Pro Demi" panose="020B0704020202020204" pitchFamily="34" charset="0"/>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2124" y="1950796"/>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3179235"/>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21825" y="4240593"/>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0485" y="4926841"/>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72662" y="3179235"/>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33955" y="4302184"/>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907339" y="1918138"/>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93285" y="1003738"/>
            <a:ext cx="1828800" cy="1828800"/>
          </a:xfrm>
          <a:prstGeom prst="rect">
            <a:avLst/>
          </a:prstGeom>
        </p:spPr>
      </p:pic>
    </p:spTree>
    <p:extLst>
      <p:ext uri="{BB962C8B-B14F-4D97-AF65-F5344CB8AC3E}">
        <p14:creationId xmlns:p14="http://schemas.microsoft.com/office/powerpoint/2010/main" val="3245461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07CA4C4E-6B88-4E18-AC40-E1DE13BCB047}"/>
              </a:ext>
            </a:extLst>
          </p:cNvPr>
          <p:cNvSpPr>
            <a:spLocks noGrp="1"/>
          </p:cNvSpPr>
          <p:nvPr>
            <p:ph type="ftr" sz="quarter" idx="11"/>
          </p:nvPr>
        </p:nvSpPr>
        <p:spPr>
          <a:xfrm>
            <a:off x="2394720" y="6520927"/>
            <a:ext cx="7637008" cy="215622"/>
          </a:xfrm>
        </p:spPr>
        <p:txBody>
          <a:bodyPr/>
          <a:lstStyle/>
          <a:p>
            <a:endParaRPr lang="en-US" sz="800"/>
          </a:p>
        </p:txBody>
      </p:sp>
      <p:pic>
        <p:nvPicPr>
          <p:cNvPr id="8" name="Content Placeholder 7" descr="Dollar outline">
            <a:extLst>
              <a:ext uri="{FF2B5EF4-FFF2-40B4-BE49-F238E27FC236}">
                <a16:creationId xmlns:a16="http://schemas.microsoft.com/office/drawing/2014/main" id="{873EE1FC-7244-4CB5-A665-2704D3449E32}"/>
              </a:ext>
            </a:extLst>
          </p:cNvPr>
          <p:cNvPicPr>
            <a:picLocks noGrp="1" noChangeAspect="1"/>
          </p:cNvPicPr>
          <p:nvPr>
            <p:ph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5663" y="1514475"/>
            <a:ext cx="3511550" cy="3511550"/>
          </a:xfrm>
        </p:spPr>
      </p:pic>
      <p:sp>
        <p:nvSpPr>
          <p:cNvPr id="3" name="Title 2">
            <a:extLst>
              <a:ext uri="{FF2B5EF4-FFF2-40B4-BE49-F238E27FC236}">
                <a16:creationId xmlns:a16="http://schemas.microsoft.com/office/drawing/2014/main" id="{620EC74F-A2AF-4B82-8F08-1234A3495597}"/>
              </a:ext>
            </a:extLst>
          </p:cNvPr>
          <p:cNvSpPr>
            <a:spLocks noGrp="1"/>
          </p:cNvSpPr>
          <p:nvPr>
            <p:ph type="title"/>
          </p:nvPr>
        </p:nvSpPr>
        <p:spPr>
          <a:xfrm>
            <a:off x="1241998" y="1785665"/>
            <a:ext cx="4864848" cy="1697317"/>
          </a:xfrm>
        </p:spPr>
        <p:txBody>
          <a:bodyPr anchor="b">
            <a:normAutofit/>
          </a:bodyPr>
          <a:lstStyle/>
          <a:p>
            <a:r>
              <a:rPr lang="en-US" sz="4400" dirty="0">
                <a:latin typeface="Avenir Next LT Pro Demi" panose="020B0704020202020204" pitchFamily="34" charset="0"/>
              </a:rPr>
              <a:t>Part A and B Premiums </a:t>
            </a:r>
          </a:p>
        </p:txBody>
      </p:sp>
      <p:sp>
        <p:nvSpPr>
          <p:cNvPr id="13" name="Text Placeholder 3">
            <a:extLst>
              <a:ext uri="{FF2B5EF4-FFF2-40B4-BE49-F238E27FC236}">
                <a16:creationId xmlns:a16="http://schemas.microsoft.com/office/drawing/2014/main" id="{45CCA4C2-AC6A-418C-804D-008C67AA5DC5}"/>
              </a:ext>
            </a:extLst>
          </p:cNvPr>
          <p:cNvSpPr>
            <a:spLocks noGrp="1"/>
          </p:cNvSpPr>
          <p:nvPr>
            <p:ph type="body" idx="1"/>
          </p:nvPr>
        </p:nvSpPr>
        <p:spPr>
          <a:xfrm>
            <a:off x="1241998" y="3657560"/>
            <a:ext cx="4864847" cy="988793"/>
          </a:xfrm>
        </p:spPr>
        <p:txBody>
          <a:bodyPr>
            <a:normAutofit/>
          </a:bodyPr>
          <a:lstStyle/>
          <a:p>
            <a:r>
              <a:rPr lang="en-US" sz="2000" dirty="0">
                <a:latin typeface="Avenir Next LT Pro" panose="020B0504020202020204" pitchFamily="34" charset="0"/>
              </a:rPr>
              <a:t>Your Monthly Payment</a:t>
            </a:r>
          </a:p>
        </p:txBody>
      </p:sp>
      <p:sp>
        <p:nvSpPr>
          <p:cNvPr id="6" name="Slide Number Placeholder 5">
            <a:extLst>
              <a:ext uri="{FF2B5EF4-FFF2-40B4-BE49-F238E27FC236}">
                <a16:creationId xmlns:a16="http://schemas.microsoft.com/office/drawing/2014/main" id="{65665423-D522-40A4-A1B7-77F251A1BFEB}"/>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19</a:t>
            </a:fld>
            <a:endParaRPr lang="en-US"/>
          </a:p>
        </p:txBody>
      </p:sp>
    </p:spTree>
    <p:extLst>
      <p:ext uri="{BB962C8B-B14F-4D97-AF65-F5344CB8AC3E}">
        <p14:creationId xmlns:p14="http://schemas.microsoft.com/office/powerpoint/2010/main" val="33972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s outline">
            <a:extLst>
              <a:ext uri="{FF2B5EF4-FFF2-40B4-BE49-F238E27FC236}">
                <a16:creationId xmlns:a16="http://schemas.microsoft.com/office/drawing/2014/main" id="{E25B4900-A645-4123-A39F-BEBA24BAB1F7}"/>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8752" y="1460694"/>
            <a:ext cx="4072573" cy="4072573"/>
          </a:xfrm>
        </p:spPr>
      </p:pic>
      <p:sp>
        <p:nvSpPr>
          <p:cNvPr id="7" name="Title 6">
            <a:extLst>
              <a:ext uri="{FF2B5EF4-FFF2-40B4-BE49-F238E27FC236}">
                <a16:creationId xmlns:a16="http://schemas.microsoft.com/office/drawing/2014/main" id="{5BEC8624-3FE1-488E-A6C0-F7B4BB67C85F}"/>
              </a:ext>
            </a:extLst>
          </p:cNvPr>
          <p:cNvSpPr>
            <a:spLocks noGrp="1"/>
          </p:cNvSpPr>
          <p:nvPr>
            <p:ph type="title"/>
          </p:nvPr>
        </p:nvSpPr>
        <p:spPr>
          <a:xfrm>
            <a:off x="1241998" y="2508188"/>
            <a:ext cx="4864848" cy="988793"/>
          </a:xfrm>
        </p:spPr>
        <p:txBody>
          <a:bodyPr anchor="b">
            <a:normAutofit/>
          </a:bodyPr>
          <a:lstStyle/>
          <a:p>
            <a:r>
              <a:rPr lang="en-US" sz="4400" dirty="0">
                <a:latin typeface="Avenir Next LT Pro Demi" panose="020B0704020202020204" pitchFamily="34" charset="0"/>
              </a:rPr>
              <a:t>What is Medicare</a:t>
            </a:r>
          </a:p>
        </p:txBody>
      </p:sp>
      <p:sp>
        <p:nvSpPr>
          <p:cNvPr id="13" name="Text Placeholder 3">
            <a:extLst>
              <a:ext uri="{FF2B5EF4-FFF2-40B4-BE49-F238E27FC236}">
                <a16:creationId xmlns:a16="http://schemas.microsoft.com/office/drawing/2014/main" id="{137A77D6-433F-4212-92F5-82B717371DD7}"/>
              </a:ext>
            </a:extLst>
          </p:cNvPr>
          <p:cNvSpPr>
            <a:spLocks noGrp="1"/>
          </p:cNvSpPr>
          <p:nvPr>
            <p:ph type="body" idx="1"/>
          </p:nvPr>
        </p:nvSpPr>
        <p:spPr>
          <a:xfrm>
            <a:off x="1241998" y="3657560"/>
            <a:ext cx="4864847" cy="988793"/>
          </a:xfrm>
        </p:spPr>
        <p:txBody>
          <a:bodyPr>
            <a:normAutofit/>
          </a:bodyPr>
          <a:lstStyle/>
          <a:p>
            <a:r>
              <a:rPr lang="en-US" sz="2000" dirty="0">
                <a:latin typeface="Avenir Next LT Pro" panose="020B0504020202020204" pitchFamily="34" charset="0"/>
              </a:rPr>
              <a:t>A Federal health insurance program</a:t>
            </a:r>
          </a:p>
        </p:txBody>
      </p:sp>
      <p:sp>
        <p:nvSpPr>
          <p:cNvPr id="15" name="Footer Placeholder 4">
            <a:extLst>
              <a:ext uri="{FF2B5EF4-FFF2-40B4-BE49-F238E27FC236}">
                <a16:creationId xmlns:a16="http://schemas.microsoft.com/office/drawing/2014/main" id="{943B49E5-98DE-4775-86D8-9BB8CC3D6538}"/>
              </a:ext>
            </a:extLst>
          </p:cNvPr>
          <p:cNvSpPr>
            <a:spLocks noGrp="1"/>
          </p:cNvSpPr>
          <p:nvPr>
            <p:ph type="ftr" sz="quarter" idx="11"/>
          </p:nvPr>
        </p:nvSpPr>
        <p:spPr>
          <a:xfrm>
            <a:off x="2394720" y="6520927"/>
            <a:ext cx="7637008" cy="215622"/>
          </a:xfrm>
        </p:spPr>
        <p:txBody>
          <a:bodyPr/>
          <a:lstStyle/>
          <a:p>
            <a:endParaRPr lang="en-US" sz="800"/>
          </a:p>
        </p:txBody>
      </p:sp>
      <p:sp>
        <p:nvSpPr>
          <p:cNvPr id="2" name="Slide Number Placeholder 1">
            <a:extLst>
              <a:ext uri="{FF2B5EF4-FFF2-40B4-BE49-F238E27FC236}">
                <a16:creationId xmlns:a16="http://schemas.microsoft.com/office/drawing/2014/main" id="{0BB120DE-C5DF-4861-9B44-38EBA6DB5050}"/>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2</a:t>
            </a:fld>
            <a:endParaRPr lang="en-US"/>
          </a:p>
        </p:txBody>
      </p:sp>
    </p:spTree>
    <p:extLst>
      <p:ext uri="{BB962C8B-B14F-4D97-AF65-F5344CB8AC3E}">
        <p14:creationId xmlns:p14="http://schemas.microsoft.com/office/powerpoint/2010/main" val="34937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edical outline">
            <a:extLst>
              <a:ext uri="{FF2B5EF4-FFF2-40B4-BE49-F238E27FC236}">
                <a16:creationId xmlns:a16="http://schemas.microsoft.com/office/drawing/2014/main" id="{C5B6C14B-7315-46C2-AB9D-1101A04B2A61}"/>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897193"/>
            <a:ext cx="5063614" cy="5063614"/>
          </a:xfrm>
        </p:spPr>
      </p:pic>
      <p:sp>
        <p:nvSpPr>
          <p:cNvPr id="3" name="Title 2">
            <a:extLst>
              <a:ext uri="{FF2B5EF4-FFF2-40B4-BE49-F238E27FC236}">
                <a16:creationId xmlns:a16="http://schemas.microsoft.com/office/drawing/2014/main" id="{86E721D9-01D0-4692-913B-561188AE969E}"/>
              </a:ext>
            </a:extLst>
          </p:cNvPr>
          <p:cNvSpPr>
            <a:spLocks noGrp="1"/>
          </p:cNvSpPr>
          <p:nvPr>
            <p:ph type="title"/>
          </p:nvPr>
        </p:nvSpPr>
        <p:spPr/>
        <p:txBody>
          <a:bodyPr>
            <a:normAutofit/>
          </a:bodyPr>
          <a:lstStyle/>
          <a:p>
            <a:r>
              <a:rPr lang="en-US" sz="4400" dirty="0">
                <a:latin typeface="Avenir Next LT Pro Demi" panose="020B0704020202020204" pitchFamily="34" charset="0"/>
              </a:rPr>
              <a:t>Part A Premiums</a:t>
            </a:r>
          </a:p>
        </p:txBody>
      </p:sp>
      <p:sp>
        <p:nvSpPr>
          <p:cNvPr id="5" name="Footer Placeholder 4">
            <a:extLst>
              <a:ext uri="{FF2B5EF4-FFF2-40B4-BE49-F238E27FC236}">
                <a16:creationId xmlns:a16="http://schemas.microsoft.com/office/drawing/2014/main" id="{31595E80-59FB-4FF9-984E-6B7DDFF0D943}"/>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1F09F60-5AEB-4557-AF95-5C3B5D242239}"/>
              </a:ext>
            </a:extLst>
          </p:cNvPr>
          <p:cNvSpPr>
            <a:spLocks noGrp="1"/>
          </p:cNvSpPr>
          <p:nvPr>
            <p:ph type="sldNum" sz="quarter" idx="12"/>
          </p:nvPr>
        </p:nvSpPr>
        <p:spPr/>
        <p:txBody>
          <a:bodyPr/>
          <a:lstStyle/>
          <a:p>
            <a:fld id="{E313472D-BFB5-4CCD-ACA0-2399B44D45C6}" type="slidenum">
              <a:rPr lang="en-US" smtClean="0"/>
              <a:pPr/>
              <a:t>20</a:t>
            </a:fld>
            <a:endParaRPr lang="en-US" sz="800" dirty="0"/>
          </a:p>
        </p:txBody>
      </p:sp>
    </p:spTree>
    <p:extLst>
      <p:ext uri="{BB962C8B-B14F-4D97-AF65-F5344CB8AC3E}">
        <p14:creationId xmlns:p14="http://schemas.microsoft.com/office/powerpoint/2010/main" val="371432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2A93-F93E-4759-AAA2-3730D6249748}"/>
              </a:ext>
            </a:extLst>
          </p:cNvPr>
          <p:cNvSpPr>
            <a:spLocks noGrp="1"/>
          </p:cNvSpPr>
          <p:nvPr>
            <p:ph type="title"/>
          </p:nvPr>
        </p:nvSpPr>
        <p:spPr/>
        <p:txBody>
          <a:bodyPr/>
          <a:lstStyle/>
          <a:p>
            <a:r>
              <a:rPr lang="en-US" dirty="0">
                <a:latin typeface="Avenir Next LT Pro Demi" panose="020B0704020202020204" pitchFamily="34" charset="0"/>
              </a:rPr>
              <a:t>Part B and IRMAA Premiums </a:t>
            </a:r>
          </a:p>
        </p:txBody>
      </p:sp>
      <p:sp>
        <p:nvSpPr>
          <p:cNvPr id="3" name="Footer Placeholder 2">
            <a:extLst>
              <a:ext uri="{FF2B5EF4-FFF2-40B4-BE49-F238E27FC236}">
                <a16:creationId xmlns:a16="http://schemas.microsoft.com/office/drawing/2014/main" id="{BA3F375E-2C29-4B74-97EC-F4F84B8954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B6C83C-9A04-4E30-B932-85929232CF2D}"/>
              </a:ext>
            </a:extLst>
          </p:cNvPr>
          <p:cNvSpPr>
            <a:spLocks noGrp="1"/>
          </p:cNvSpPr>
          <p:nvPr>
            <p:ph type="sldNum" sz="quarter" idx="12"/>
          </p:nvPr>
        </p:nvSpPr>
        <p:spPr/>
        <p:txBody>
          <a:bodyPr/>
          <a:lstStyle/>
          <a:p>
            <a:fld id="{E313472D-BFB5-4CCD-ACA0-2399B44D45C6}" type="slidenum">
              <a:rPr lang="en-US" smtClean="0"/>
              <a:t>21</a:t>
            </a:fld>
            <a:endParaRPr lang="en-US"/>
          </a:p>
        </p:txBody>
      </p:sp>
      <p:graphicFrame>
        <p:nvGraphicFramePr>
          <p:cNvPr id="5" name="Table 5">
            <a:extLst>
              <a:ext uri="{FF2B5EF4-FFF2-40B4-BE49-F238E27FC236}">
                <a16:creationId xmlns:a16="http://schemas.microsoft.com/office/drawing/2014/main" id="{2B810ED0-2EB1-42BD-954E-92B97813F4E9}"/>
              </a:ext>
            </a:extLst>
          </p:cNvPr>
          <p:cNvGraphicFramePr>
            <a:graphicFrameLocks noGrp="1"/>
          </p:cNvGraphicFramePr>
          <p:nvPr>
            <p:extLst>
              <p:ext uri="{D42A27DB-BD31-4B8C-83A1-F6EECF244321}">
                <p14:modId xmlns:p14="http://schemas.microsoft.com/office/powerpoint/2010/main" val="2245391790"/>
              </p:ext>
            </p:extLst>
          </p:nvPr>
        </p:nvGraphicFramePr>
        <p:xfrm>
          <a:off x="446170" y="2081661"/>
          <a:ext cx="11294041" cy="4017786"/>
        </p:xfrm>
        <a:graphic>
          <a:graphicData uri="http://schemas.openxmlformats.org/drawingml/2006/table">
            <a:tbl>
              <a:tblPr firstRow="1" bandRow="1">
                <a:tableStyleId>{5C22544A-7EE6-4342-B048-85BDC9FD1C3A}</a:tableStyleId>
              </a:tblPr>
              <a:tblGrid>
                <a:gridCol w="2845670">
                  <a:extLst>
                    <a:ext uri="{9D8B030D-6E8A-4147-A177-3AD203B41FA5}">
                      <a16:colId xmlns:a16="http://schemas.microsoft.com/office/drawing/2014/main" val="3686572678"/>
                    </a:ext>
                  </a:extLst>
                </a:gridCol>
                <a:gridCol w="2840736">
                  <a:extLst>
                    <a:ext uri="{9D8B030D-6E8A-4147-A177-3AD203B41FA5}">
                      <a16:colId xmlns:a16="http://schemas.microsoft.com/office/drawing/2014/main" val="2678911099"/>
                    </a:ext>
                  </a:extLst>
                </a:gridCol>
                <a:gridCol w="2755392">
                  <a:extLst>
                    <a:ext uri="{9D8B030D-6E8A-4147-A177-3AD203B41FA5}">
                      <a16:colId xmlns:a16="http://schemas.microsoft.com/office/drawing/2014/main" val="3314355785"/>
                    </a:ext>
                  </a:extLst>
                </a:gridCol>
                <a:gridCol w="2852243">
                  <a:extLst>
                    <a:ext uri="{9D8B030D-6E8A-4147-A177-3AD203B41FA5}">
                      <a16:colId xmlns:a16="http://schemas.microsoft.com/office/drawing/2014/main" val="1812974589"/>
                    </a:ext>
                  </a:extLst>
                </a:gridCol>
              </a:tblGrid>
              <a:tr h="532471">
                <a:tc>
                  <a:txBody>
                    <a:bodyPr/>
                    <a:lstStyle/>
                    <a:p>
                      <a:r>
                        <a:rPr lang="en-US" sz="2400" dirty="0">
                          <a:latin typeface="Avenir Next LT Pro" panose="020B0504020202020204" pitchFamily="34" charset="0"/>
                        </a:rPr>
                        <a:t>Single</a:t>
                      </a:r>
                    </a:p>
                  </a:txBody>
                  <a:tcPr/>
                </a:tc>
                <a:tc>
                  <a:txBody>
                    <a:bodyPr/>
                    <a:lstStyle/>
                    <a:p>
                      <a:r>
                        <a:rPr lang="en-US" sz="2400" dirty="0">
                          <a:latin typeface="Avenir Next LT Pro" panose="020B0504020202020204" pitchFamily="34" charset="0"/>
                        </a:rPr>
                        <a:t>Joint</a:t>
                      </a:r>
                    </a:p>
                  </a:txBody>
                  <a:tcPr/>
                </a:tc>
                <a:tc>
                  <a:txBody>
                    <a:bodyPr/>
                    <a:lstStyle/>
                    <a:p>
                      <a:r>
                        <a:rPr lang="en-US" sz="2400" dirty="0">
                          <a:latin typeface="Avenir Next LT Pro" panose="020B0504020202020204" pitchFamily="34" charset="0"/>
                        </a:rPr>
                        <a:t>IRMAA Amount</a:t>
                      </a:r>
                    </a:p>
                  </a:txBody>
                  <a:tcPr/>
                </a:tc>
                <a:tc>
                  <a:txBody>
                    <a:bodyPr/>
                    <a:lstStyle/>
                    <a:p>
                      <a:r>
                        <a:rPr lang="en-US" sz="2400" dirty="0">
                          <a:latin typeface="Avenir Next LT Pro" panose="020B0504020202020204" pitchFamily="34" charset="0"/>
                        </a:rPr>
                        <a:t>Total Part B Premium</a:t>
                      </a:r>
                    </a:p>
                  </a:txBody>
                  <a:tcPr/>
                </a:tc>
                <a:extLst>
                  <a:ext uri="{0D108BD9-81ED-4DB2-BD59-A6C34878D82A}">
                    <a16:rowId xmlns:a16="http://schemas.microsoft.com/office/drawing/2014/main" val="610354705"/>
                  </a:ext>
                </a:extLst>
              </a:tr>
              <a:tr h="532471">
                <a:tc>
                  <a:txBody>
                    <a:bodyPr/>
                    <a:lstStyle/>
                    <a:p>
                      <a:r>
                        <a:rPr lang="en-US" sz="2000" b="0" dirty="0">
                          <a:latin typeface="Avenir Next LT Pro" panose="020B0504020202020204" pitchFamily="34" charset="0"/>
                        </a:rPr>
                        <a:t>$97,000</a:t>
                      </a:r>
                    </a:p>
                  </a:txBody>
                  <a:tcPr/>
                </a:tc>
                <a:tc>
                  <a:txBody>
                    <a:bodyPr/>
                    <a:lstStyle/>
                    <a:p>
                      <a:r>
                        <a:rPr lang="en-US" sz="2000" dirty="0">
                          <a:latin typeface="Avenir Next LT Pro" panose="020B0504020202020204" pitchFamily="34" charset="0"/>
                        </a:rPr>
                        <a:t>$194,000</a:t>
                      </a:r>
                    </a:p>
                  </a:txBody>
                  <a:tcPr/>
                </a:tc>
                <a:tc>
                  <a:txBody>
                    <a:bodyPr/>
                    <a:lstStyle/>
                    <a:p>
                      <a:r>
                        <a:rPr lang="en-US" sz="2000" dirty="0">
                          <a:latin typeface="Avenir Next LT Pro" panose="020B0504020202020204" pitchFamily="34" charset="0"/>
                        </a:rPr>
                        <a:t>$0.00</a:t>
                      </a:r>
                    </a:p>
                  </a:txBody>
                  <a:tcPr/>
                </a:tc>
                <a:tc>
                  <a:txBody>
                    <a:bodyPr/>
                    <a:lstStyle/>
                    <a:p>
                      <a:r>
                        <a:rPr lang="en-US" sz="2000" dirty="0">
                          <a:latin typeface="Avenir Next LT Pro" panose="020B0504020202020204" pitchFamily="34" charset="0"/>
                        </a:rPr>
                        <a:t>$164.90</a:t>
                      </a:r>
                    </a:p>
                  </a:txBody>
                  <a:tcPr/>
                </a:tc>
                <a:extLst>
                  <a:ext uri="{0D108BD9-81ED-4DB2-BD59-A6C34878D82A}">
                    <a16:rowId xmlns:a16="http://schemas.microsoft.com/office/drawing/2014/main" val="3879738209"/>
                  </a:ext>
                </a:extLst>
              </a:tr>
              <a:tr h="532471">
                <a:tc>
                  <a:txBody>
                    <a:bodyPr/>
                    <a:lstStyle/>
                    <a:p>
                      <a:r>
                        <a:rPr lang="en-US" sz="2000" dirty="0">
                          <a:latin typeface="Avenir Next LT Pro" panose="020B0504020202020204" pitchFamily="34" charset="0"/>
                        </a:rPr>
                        <a:t>$97,001-$123,000</a:t>
                      </a:r>
                    </a:p>
                  </a:txBody>
                  <a:tcPr/>
                </a:tc>
                <a:tc>
                  <a:txBody>
                    <a:bodyPr/>
                    <a:lstStyle/>
                    <a:p>
                      <a:r>
                        <a:rPr lang="en-US" sz="2000" dirty="0">
                          <a:latin typeface="Avenir Next LT Pro" panose="020B0504020202020204" pitchFamily="34" charset="0"/>
                        </a:rPr>
                        <a:t>$194,001-$246,000</a:t>
                      </a:r>
                    </a:p>
                  </a:txBody>
                  <a:tcPr/>
                </a:tc>
                <a:tc>
                  <a:txBody>
                    <a:bodyPr/>
                    <a:lstStyle/>
                    <a:p>
                      <a:r>
                        <a:rPr lang="en-US" sz="2000" dirty="0">
                          <a:latin typeface="Avenir Next LT Pro" panose="020B0504020202020204" pitchFamily="34" charset="0"/>
                        </a:rPr>
                        <a:t>$65.90</a:t>
                      </a:r>
                    </a:p>
                  </a:txBody>
                  <a:tcPr/>
                </a:tc>
                <a:tc>
                  <a:txBody>
                    <a:bodyPr/>
                    <a:lstStyle/>
                    <a:p>
                      <a:r>
                        <a:rPr lang="en-US" sz="2000" dirty="0">
                          <a:latin typeface="Avenir Next LT Pro" panose="020B0504020202020204" pitchFamily="34" charset="0"/>
                        </a:rPr>
                        <a:t>$230.80</a:t>
                      </a:r>
                    </a:p>
                  </a:txBody>
                  <a:tcPr/>
                </a:tc>
                <a:extLst>
                  <a:ext uri="{0D108BD9-81ED-4DB2-BD59-A6C34878D82A}">
                    <a16:rowId xmlns:a16="http://schemas.microsoft.com/office/drawing/2014/main" val="816902425"/>
                  </a:ext>
                </a:extLst>
              </a:tr>
              <a:tr h="532471">
                <a:tc>
                  <a:txBody>
                    <a:bodyPr/>
                    <a:lstStyle/>
                    <a:p>
                      <a:r>
                        <a:rPr lang="en-US" sz="2000" dirty="0">
                          <a:latin typeface="Avenir Next LT Pro" panose="020B0504020202020204" pitchFamily="34" charset="0"/>
                        </a:rPr>
                        <a:t>$123,001-$153,000</a:t>
                      </a:r>
                    </a:p>
                  </a:txBody>
                  <a:tcPr/>
                </a:tc>
                <a:tc>
                  <a:txBody>
                    <a:bodyPr/>
                    <a:lstStyle/>
                    <a:p>
                      <a:r>
                        <a:rPr lang="en-US" sz="2000" dirty="0">
                          <a:latin typeface="Avenir Next LT Pro" panose="020B0504020202020204" pitchFamily="34" charset="0"/>
                        </a:rPr>
                        <a:t>$246,001-$306,000</a:t>
                      </a:r>
                    </a:p>
                  </a:txBody>
                  <a:tcPr/>
                </a:tc>
                <a:tc>
                  <a:txBody>
                    <a:bodyPr/>
                    <a:lstStyle/>
                    <a:p>
                      <a:r>
                        <a:rPr lang="en-US" sz="2000" dirty="0">
                          <a:latin typeface="Avenir Next LT Pro" panose="020B0504020202020204" pitchFamily="34" charset="0"/>
                        </a:rPr>
                        <a:t>$164.80</a:t>
                      </a:r>
                    </a:p>
                  </a:txBody>
                  <a:tcPr/>
                </a:tc>
                <a:tc>
                  <a:txBody>
                    <a:bodyPr/>
                    <a:lstStyle/>
                    <a:p>
                      <a:r>
                        <a:rPr lang="en-US" sz="2000" dirty="0">
                          <a:latin typeface="Avenir Next LT Pro" panose="020B0504020202020204" pitchFamily="34" charset="0"/>
                        </a:rPr>
                        <a:t>$329.70</a:t>
                      </a:r>
                    </a:p>
                  </a:txBody>
                  <a:tcPr/>
                </a:tc>
                <a:extLst>
                  <a:ext uri="{0D108BD9-81ED-4DB2-BD59-A6C34878D82A}">
                    <a16:rowId xmlns:a16="http://schemas.microsoft.com/office/drawing/2014/main" val="3091501104"/>
                  </a:ext>
                </a:extLst>
              </a:tr>
              <a:tr h="532471">
                <a:tc>
                  <a:txBody>
                    <a:bodyPr/>
                    <a:lstStyle/>
                    <a:p>
                      <a:r>
                        <a:rPr lang="en-US" sz="2000" dirty="0">
                          <a:latin typeface="Avenir Next LT Pro" panose="020B0504020202020204" pitchFamily="34" charset="0"/>
                        </a:rPr>
                        <a:t>$153,001-$183,000</a:t>
                      </a:r>
                    </a:p>
                  </a:txBody>
                  <a:tcPr/>
                </a:tc>
                <a:tc>
                  <a:txBody>
                    <a:bodyPr/>
                    <a:lstStyle/>
                    <a:p>
                      <a:r>
                        <a:rPr lang="en-US" sz="2000" dirty="0">
                          <a:latin typeface="Avenir Next LT Pro" panose="020B0504020202020204" pitchFamily="34" charset="0"/>
                        </a:rPr>
                        <a:t>$306,001-$366,000</a:t>
                      </a:r>
                    </a:p>
                  </a:txBody>
                  <a:tcPr/>
                </a:tc>
                <a:tc>
                  <a:txBody>
                    <a:bodyPr/>
                    <a:lstStyle/>
                    <a:p>
                      <a:r>
                        <a:rPr lang="en-US" sz="2000" dirty="0">
                          <a:latin typeface="Avenir Next LT Pro" panose="020B0504020202020204" pitchFamily="34" charset="0"/>
                        </a:rPr>
                        <a:t>$263.70</a:t>
                      </a:r>
                    </a:p>
                  </a:txBody>
                  <a:tcPr/>
                </a:tc>
                <a:tc>
                  <a:txBody>
                    <a:bodyPr/>
                    <a:lstStyle/>
                    <a:p>
                      <a:r>
                        <a:rPr lang="en-US" sz="2000" dirty="0">
                          <a:latin typeface="Avenir Next LT Pro" panose="020B0504020202020204" pitchFamily="34" charset="0"/>
                        </a:rPr>
                        <a:t>$428.60</a:t>
                      </a:r>
                    </a:p>
                  </a:txBody>
                  <a:tcPr/>
                </a:tc>
                <a:extLst>
                  <a:ext uri="{0D108BD9-81ED-4DB2-BD59-A6C34878D82A}">
                    <a16:rowId xmlns:a16="http://schemas.microsoft.com/office/drawing/2014/main" val="4110190941"/>
                  </a:ext>
                </a:extLst>
              </a:tr>
              <a:tr h="532471">
                <a:tc>
                  <a:txBody>
                    <a:bodyPr/>
                    <a:lstStyle/>
                    <a:p>
                      <a:r>
                        <a:rPr lang="en-US" sz="2000" dirty="0">
                          <a:latin typeface="Avenir Next LT Pro" panose="020B0504020202020204" pitchFamily="34" charset="0"/>
                        </a:rPr>
                        <a:t>$183,001-$500,000</a:t>
                      </a:r>
                    </a:p>
                  </a:txBody>
                  <a:tcPr/>
                </a:tc>
                <a:tc>
                  <a:txBody>
                    <a:bodyPr/>
                    <a:lstStyle/>
                    <a:p>
                      <a:r>
                        <a:rPr lang="en-US" sz="2000" dirty="0">
                          <a:latin typeface="Avenir Next LT Pro" panose="020B0504020202020204" pitchFamily="34" charset="0"/>
                        </a:rPr>
                        <a:t>$366001-$750,000</a:t>
                      </a:r>
                    </a:p>
                  </a:txBody>
                  <a:tcPr/>
                </a:tc>
                <a:tc>
                  <a:txBody>
                    <a:bodyPr/>
                    <a:lstStyle/>
                    <a:p>
                      <a:r>
                        <a:rPr lang="en-US" sz="2000" dirty="0">
                          <a:latin typeface="Avenir Next LT Pro" panose="020B0504020202020204" pitchFamily="34" charset="0"/>
                        </a:rPr>
                        <a:t>$362.60</a:t>
                      </a:r>
                    </a:p>
                  </a:txBody>
                  <a:tcPr/>
                </a:tc>
                <a:tc>
                  <a:txBody>
                    <a:bodyPr/>
                    <a:lstStyle/>
                    <a:p>
                      <a:r>
                        <a:rPr lang="en-US" sz="2000" dirty="0">
                          <a:latin typeface="Avenir Next LT Pro" panose="020B0504020202020204" pitchFamily="34" charset="0"/>
                        </a:rPr>
                        <a:t>$527.50</a:t>
                      </a:r>
                    </a:p>
                  </a:txBody>
                  <a:tcPr/>
                </a:tc>
                <a:extLst>
                  <a:ext uri="{0D108BD9-81ED-4DB2-BD59-A6C34878D82A}">
                    <a16:rowId xmlns:a16="http://schemas.microsoft.com/office/drawing/2014/main" val="3458068216"/>
                  </a:ext>
                </a:extLst>
              </a:tr>
              <a:tr h="532471">
                <a:tc>
                  <a:txBody>
                    <a:bodyPr/>
                    <a:lstStyle/>
                    <a:p>
                      <a:r>
                        <a:rPr lang="en-US" sz="2000" dirty="0">
                          <a:latin typeface="Avenir Next LT Pro" panose="020B0504020202020204" pitchFamily="34" charset="0"/>
                        </a:rPr>
                        <a:t>$500,000+</a:t>
                      </a:r>
                    </a:p>
                  </a:txBody>
                  <a:tcPr/>
                </a:tc>
                <a:tc>
                  <a:txBody>
                    <a:bodyPr/>
                    <a:lstStyle/>
                    <a:p>
                      <a:r>
                        <a:rPr lang="en-US" sz="2000" dirty="0">
                          <a:latin typeface="Avenir Next LT Pro" panose="020B0504020202020204" pitchFamily="34" charset="0"/>
                        </a:rPr>
                        <a:t>$750,000+</a:t>
                      </a:r>
                    </a:p>
                  </a:txBody>
                  <a:tcPr/>
                </a:tc>
                <a:tc>
                  <a:txBody>
                    <a:bodyPr/>
                    <a:lstStyle/>
                    <a:p>
                      <a:r>
                        <a:rPr lang="en-US" sz="2000" dirty="0">
                          <a:latin typeface="Avenir Next LT Pro" panose="020B0504020202020204" pitchFamily="34" charset="0"/>
                        </a:rPr>
                        <a:t>$395.60</a:t>
                      </a:r>
                    </a:p>
                  </a:txBody>
                  <a:tcPr/>
                </a:tc>
                <a:tc>
                  <a:txBody>
                    <a:bodyPr/>
                    <a:lstStyle/>
                    <a:p>
                      <a:r>
                        <a:rPr lang="en-US" sz="2000" dirty="0">
                          <a:latin typeface="Avenir Next LT Pro" panose="020B0504020202020204" pitchFamily="34" charset="0"/>
                        </a:rPr>
                        <a:t>$560.50</a:t>
                      </a:r>
                    </a:p>
                  </a:txBody>
                  <a:tcPr/>
                </a:tc>
                <a:extLst>
                  <a:ext uri="{0D108BD9-81ED-4DB2-BD59-A6C34878D82A}">
                    <a16:rowId xmlns:a16="http://schemas.microsoft.com/office/drawing/2014/main" val="4262753476"/>
                  </a:ext>
                </a:extLst>
              </a:tr>
            </a:tbl>
          </a:graphicData>
        </a:graphic>
      </p:graphicFrame>
    </p:spTree>
    <p:extLst>
      <p:ext uri="{BB962C8B-B14F-4D97-AF65-F5344CB8AC3E}">
        <p14:creationId xmlns:p14="http://schemas.microsoft.com/office/powerpoint/2010/main" val="96302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2237-D662-4596-AF63-E1E9F9E42226}"/>
              </a:ext>
            </a:extLst>
          </p:cNvPr>
          <p:cNvSpPr>
            <a:spLocks noGrp="1"/>
          </p:cNvSpPr>
          <p:nvPr>
            <p:ph type="title"/>
          </p:nvPr>
        </p:nvSpPr>
        <p:spPr/>
        <p:txBody>
          <a:bodyPr/>
          <a:lstStyle/>
          <a:p>
            <a:r>
              <a:rPr lang="en-US" dirty="0">
                <a:latin typeface="Avenir Next LT Pro Demi" panose="020B0704020202020204" pitchFamily="34" charset="0"/>
              </a:rPr>
              <a:t>Appealing IRMAA</a:t>
            </a:r>
          </a:p>
        </p:txBody>
      </p:sp>
      <p:sp>
        <p:nvSpPr>
          <p:cNvPr id="3" name="Content Placeholder 2">
            <a:extLst>
              <a:ext uri="{FF2B5EF4-FFF2-40B4-BE49-F238E27FC236}">
                <a16:creationId xmlns:a16="http://schemas.microsoft.com/office/drawing/2014/main" id="{7BCF397A-6479-4BA1-9CE9-330BAA1A4C61}"/>
              </a:ext>
            </a:extLst>
          </p:cNvPr>
          <p:cNvSpPr>
            <a:spLocks noGrp="1"/>
          </p:cNvSpPr>
          <p:nvPr>
            <p:ph idx="1"/>
          </p:nvPr>
        </p:nvSpPr>
        <p:spPr/>
        <p:txBody>
          <a:bodyPr/>
          <a:lstStyle/>
          <a:p>
            <a:pPr marL="0" indent="0">
              <a:buNone/>
            </a:pPr>
            <a:r>
              <a:rPr lang="en-US" dirty="0">
                <a:latin typeface="Avenir Next LT Pro" panose="020B0504020202020204" pitchFamily="34" charset="0"/>
              </a:rPr>
              <a:t>IRMAA determinations can be appealed for:</a:t>
            </a:r>
          </a:p>
          <a:p>
            <a:pPr marL="0" indent="0">
              <a:buNone/>
            </a:pPr>
            <a:endParaRPr lang="en-US" dirty="0">
              <a:latin typeface="Avenir Next LT Pro" panose="020B0504020202020204" pitchFamily="34" charset="0"/>
            </a:endParaRPr>
          </a:p>
          <a:p>
            <a:pPr>
              <a:spcBef>
                <a:spcPts val="0"/>
              </a:spcBef>
            </a:pPr>
            <a:r>
              <a:rPr lang="en-US" dirty="0">
                <a:latin typeface="Avenir Next LT Pro" panose="020B0504020202020204" pitchFamily="34" charset="0"/>
              </a:rPr>
              <a:t>Death of spouse</a:t>
            </a:r>
          </a:p>
          <a:p>
            <a:pPr>
              <a:spcBef>
                <a:spcPts val="0"/>
              </a:spcBef>
            </a:pPr>
            <a:r>
              <a:rPr lang="en-US" dirty="0">
                <a:latin typeface="Avenir Next LT Pro" panose="020B0504020202020204" pitchFamily="34" charset="0"/>
              </a:rPr>
              <a:t>Marriage</a:t>
            </a:r>
          </a:p>
          <a:p>
            <a:pPr>
              <a:spcBef>
                <a:spcPts val="0"/>
              </a:spcBef>
            </a:pPr>
            <a:r>
              <a:rPr lang="en-US" dirty="0">
                <a:latin typeface="Avenir Next LT Pro" panose="020B0504020202020204" pitchFamily="34" charset="0"/>
              </a:rPr>
              <a:t>Divorce or annulment</a:t>
            </a:r>
          </a:p>
          <a:p>
            <a:pPr>
              <a:spcBef>
                <a:spcPts val="0"/>
              </a:spcBef>
            </a:pPr>
            <a:r>
              <a:rPr lang="en-US" dirty="0">
                <a:latin typeface="Avenir Next LT Pro" panose="020B0504020202020204" pitchFamily="34" charset="0"/>
              </a:rPr>
              <a:t>Reduced working hours</a:t>
            </a:r>
          </a:p>
          <a:p>
            <a:pPr>
              <a:spcBef>
                <a:spcPts val="0"/>
              </a:spcBef>
            </a:pPr>
            <a:r>
              <a:rPr lang="en-US" dirty="0">
                <a:latin typeface="Avenir Next LT Pro" panose="020B0504020202020204" pitchFamily="34" charset="0"/>
              </a:rPr>
              <a:t>Loss of income</a:t>
            </a:r>
          </a:p>
          <a:p>
            <a:pPr>
              <a:spcBef>
                <a:spcPts val="0"/>
              </a:spcBef>
            </a:pPr>
            <a:r>
              <a:rPr lang="en-US" dirty="0">
                <a:latin typeface="Avenir Next LT Pro" panose="020B0504020202020204" pitchFamily="34" charset="0"/>
              </a:rPr>
              <a:t>Loss of pension</a:t>
            </a:r>
          </a:p>
          <a:p>
            <a:pPr>
              <a:spcBef>
                <a:spcPts val="0"/>
              </a:spcBef>
            </a:pPr>
            <a:r>
              <a:rPr lang="en-US" dirty="0">
                <a:latin typeface="Avenir Next LT Pro" panose="020B0504020202020204" pitchFamily="34" charset="0"/>
              </a:rPr>
              <a:t>Settlement payment              from employer</a:t>
            </a:r>
          </a:p>
          <a:p>
            <a:pPr>
              <a:spcBef>
                <a:spcPts val="0"/>
              </a:spcBef>
            </a:pPr>
            <a:r>
              <a:rPr lang="en-US" dirty="0">
                <a:latin typeface="Avenir Next LT Pro" panose="020B0504020202020204" pitchFamily="34" charset="0"/>
              </a:rPr>
              <a:t>Amended tax return</a:t>
            </a:r>
          </a:p>
          <a:p>
            <a:pPr>
              <a:spcBef>
                <a:spcPts val="0"/>
              </a:spcBef>
            </a:pPr>
            <a:r>
              <a:rPr lang="en-US" dirty="0">
                <a:latin typeface="Avenir Next LT Pro" panose="020B0504020202020204" pitchFamily="34" charset="0"/>
              </a:rPr>
              <a:t>Lower income on return</a:t>
            </a:r>
          </a:p>
        </p:txBody>
      </p:sp>
      <p:pic>
        <p:nvPicPr>
          <p:cNvPr id="8" name="Content Placeholder 7" descr="Judge male outline">
            <a:extLst>
              <a:ext uri="{FF2B5EF4-FFF2-40B4-BE49-F238E27FC236}">
                <a16:creationId xmlns:a16="http://schemas.microsoft.com/office/drawing/2014/main" id="{E8B7B836-502A-4C0F-8624-5B8D25CB1474}"/>
              </a:ext>
            </a:extLst>
          </p:cNvPr>
          <p:cNvPicPr>
            <a:picLocks noGrp="1" noChangeAspect="1"/>
          </p:cNvPicPr>
          <p:nvPr>
            <p:ph sz="half"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3724" y="2562318"/>
            <a:ext cx="3469535" cy="3469535"/>
          </a:xfrm>
        </p:spPr>
      </p:pic>
      <p:sp>
        <p:nvSpPr>
          <p:cNvPr id="5" name="Footer Placeholder 4">
            <a:extLst>
              <a:ext uri="{FF2B5EF4-FFF2-40B4-BE49-F238E27FC236}">
                <a16:creationId xmlns:a16="http://schemas.microsoft.com/office/drawing/2014/main" id="{66351070-698E-4602-91EC-A7DD20A6B1F4}"/>
              </a:ext>
            </a:extLst>
          </p:cNvPr>
          <p:cNvSpPr>
            <a:spLocks noGrp="1"/>
          </p:cNvSpPr>
          <p:nvPr>
            <p:ph type="ftr" sz="quarter" idx="15"/>
          </p:nvPr>
        </p:nvSpPr>
        <p:spPr/>
        <p:txBody>
          <a:bodyPr/>
          <a:lstStyle/>
          <a:p>
            <a:endParaRPr lang="en-US" sz="800" dirty="0"/>
          </a:p>
        </p:txBody>
      </p:sp>
      <p:sp>
        <p:nvSpPr>
          <p:cNvPr id="6" name="Slide Number Placeholder 5">
            <a:extLst>
              <a:ext uri="{FF2B5EF4-FFF2-40B4-BE49-F238E27FC236}">
                <a16:creationId xmlns:a16="http://schemas.microsoft.com/office/drawing/2014/main" id="{3F12191F-057C-4B84-8CF8-A43942B051C8}"/>
              </a:ext>
            </a:extLst>
          </p:cNvPr>
          <p:cNvSpPr>
            <a:spLocks noGrp="1"/>
          </p:cNvSpPr>
          <p:nvPr>
            <p:ph type="sldNum" sz="quarter" idx="16"/>
          </p:nvPr>
        </p:nvSpPr>
        <p:spPr/>
        <p:txBody>
          <a:bodyPr/>
          <a:lstStyle/>
          <a:p>
            <a:fld id="{E313472D-BFB5-4CCD-ACA0-2399B44D45C6}" type="slidenum">
              <a:rPr lang="en-US" smtClean="0"/>
              <a:pPr/>
              <a:t>22</a:t>
            </a:fld>
            <a:endParaRPr lang="en-US" sz="800" dirty="0"/>
          </a:p>
        </p:txBody>
      </p:sp>
    </p:spTree>
    <p:extLst>
      <p:ext uri="{BB962C8B-B14F-4D97-AF65-F5344CB8AC3E}">
        <p14:creationId xmlns:p14="http://schemas.microsoft.com/office/powerpoint/2010/main" val="31047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aily calendar outline">
            <a:extLst>
              <a:ext uri="{FF2B5EF4-FFF2-40B4-BE49-F238E27FC236}">
                <a16:creationId xmlns:a16="http://schemas.microsoft.com/office/drawing/2014/main" id="{91AB505C-A61A-450D-A13A-2284D17FE058}"/>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5872" y="1120640"/>
            <a:ext cx="4182301" cy="4182301"/>
          </a:xfrm>
        </p:spPr>
      </p:pic>
      <p:sp>
        <p:nvSpPr>
          <p:cNvPr id="3" name="Title 2">
            <a:extLst>
              <a:ext uri="{FF2B5EF4-FFF2-40B4-BE49-F238E27FC236}">
                <a16:creationId xmlns:a16="http://schemas.microsoft.com/office/drawing/2014/main" id="{4D180B7C-9FE7-4DC4-9CBF-29982BCEF0EE}"/>
              </a:ext>
            </a:extLst>
          </p:cNvPr>
          <p:cNvSpPr>
            <a:spLocks noGrp="1"/>
          </p:cNvSpPr>
          <p:nvPr>
            <p:ph type="title"/>
          </p:nvPr>
        </p:nvSpPr>
        <p:spPr>
          <a:xfrm>
            <a:off x="1241998" y="1785665"/>
            <a:ext cx="4864848" cy="1697317"/>
          </a:xfrm>
        </p:spPr>
        <p:txBody>
          <a:bodyPr anchor="b">
            <a:normAutofit/>
          </a:bodyPr>
          <a:lstStyle/>
          <a:p>
            <a:r>
              <a:rPr lang="en-US" sz="4400" dirty="0">
                <a:latin typeface="Avenir Next LT Pro Demi" panose="020B0704020202020204" pitchFamily="34" charset="0"/>
              </a:rPr>
              <a:t>Enrolling in Medicare</a:t>
            </a:r>
          </a:p>
        </p:txBody>
      </p:sp>
      <p:sp>
        <p:nvSpPr>
          <p:cNvPr id="22" name="Footer Placeholder 4">
            <a:extLst>
              <a:ext uri="{FF2B5EF4-FFF2-40B4-BE49-F238E27FC236}">
                <a16:creationId xmlns:a16="http://schemas.microsoft.com/office/drawing/2014/main" id="{988FAB70-3412-4283-8BFE-570DD8EDD94A}"/>
              </a:ext>
            </a:extLst>
          </p:cNvPr>
          <p:cNvSpPr>
            <a:spLocks noGrp="1"/>
          </p:cNvSpPr>
          <p:nvPr>
            <p:ph type="ftr" sz="quarter" idx="11"/>
          </p:nvPr>
        </p:nvSpPr>
        <p:spPr>
          <a:xfrm>
            <a:off x="2394720" y="6520927"/>
            <a:ext cx="7637008" cy="215622"/>
          </a:xfrm>
        </p:spPr>
        <p:txBody>
          <a:bodyPr/>
          <a:lstStyle/>
          <a:p>
            <a:endParaRPr lang="en-US" sz="800"/>
          </a:p>
        </p:txBody>
      </p:sp>
      <p:sp>
        <p:nvSpPr>
          <p:cNvPr id="6" name="Slide Number Placeholder 5">
            <a:extLst>
              <a:ext uri="{FF2B5EF4-FFF2-40B4-BE49-F238E27FC236}">
                <a16:creationId xmlns:a16="http://schemas.microsoft.com/office/drawing/2014/main" id="{CC3783B3-312E-46AC-BAFC-4E953C972A53}"/>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23</a:t>
            </a:fld>
            <a:endParaRPr lang="en-US"/>
          </a:p>
        </p:txBody>
      </p:sp>
    </p:spTree>
    <p:extLst>
      <p:ext uri="{BB962C8B-B14F-4D97-AF65-F5344CB8AC3E}">
        <p14:creationId xmlns:p14="http://schemas.microsoft.com/office/powerpoint/2010/main" val="394659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E3FE2-A947-4C34-8762-49C05F94BA53}"/>
              </a:ext>
            </a:extLst>
          </p:cNvPr>
          <p:cNvSpPr>
            <a:spLocks noGrp="1"/>
          </p:cNvSpPr>
          <p:nvPr>
            <p:ph type="title"/>
          </p:nvPr>
        </p:nvSpPr>
        <p:spPr>
          <a:xfrm>
            <a:off x="930268" y="1205705"/>
            <a:ext cx="8789730" cy="988793"/>
          </a:xfrm>
        </p:spPr>
        <p:txBody>
          <a:bodyPr/>
          <a:lstStyle/>
          <a:p>
            <a:r>
              <a:rPr lang="en-US" dirty="0">
                <a:latin typeface="Avenir Next LT Pro Demi" panose="020B0704020202020204" pitchFamily="34" charset="0"/>
              </a:rPr>
              <a:t>Initial Enrollment Period (IEP)</a:t>
            </a:r>
          </a:p>
        </p:txBody>
      </p:sp>
      <p:sp>
        <p:nvSpPr>
          <p:cNvPr id="5" name="Footer Placeholder 4">
            <a:extLst>
              <a:ext uri="{FF2B5EF4-FFF2-40B4-BE49-F238E27FC236}">
                <a16:creationId xmlns:a16="http://schemas.microsoft.com/office/drawing/2014/main" id="{4D3ECEB6-08B6-4040-A5CD-CC930423A01D}"/>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2FD7574C-295A-441E-9C4C-58182BAEA85C}"/>
              </a:ext>
            </a:extLst>
          </p:cNvPr>
          <p:cNvSpPr>
            <a:spLocks noGrp="1"/>
          </p:cNvSpPr>
          <p:nvPr>
            <p:ph type="sldNum" sz="quarter" idx="12"/>
          </p:nvPr>
        </p:nvSpPr>
        <p:spPr/>
        <p:txBody>
          <a:bodyPr/>
          <a:lstStyle/>
          <a:p>
            <a:fld id="{E313472D-BFB5-4CCD-ACA0-2399B44D45C6}" type="slidenum">
              <a:rPr lang="en-US" smtClean="0"/>
              <a:pPr/>
              <a:t>24</a:t>
            </a:fld>
            <a:endParaRPr lang="en-US" sz="800" dirty="0"/>
          </a:p>
        </p:txBody>
      </p:sp>
      <p:pic>
        <p:nvPicPr>
          <p:cNvPr id="8" name="Graphic 7" descr="Daily calendar outline">
            <a:extLst>
              <a:ext uri="{FF2B5EF4-FFF2-40B4-BE49-F238E27FC236}">
                <a16:creationId xmlns:a16="http://schemas.microsoft.com/office/drawing/2014/main" id="{FEDDB165-69CA-49D9-910C-ABC2338600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2739736"/>
            <a:ext cx="1378527" cy="1378527"/>
          </a:xfrm>
          <a:prstGeom prst="rect">
            <a:avLst/>
          </a:prstGeom>
        </p:spPr>
      </p:pic>
      <p:pic>
        <p:nvPicPr>
          <p:cNvPr id="9" name="Graphic 8" descr="Daily calendar outline">
            <a:extLst>
              <a:ext uri="{FF2B5EF4-FFF2-40B4-BE49-F238E27FC236}">
                <a16:creationId xmlns:a16="http://schemas.microsoft.com/office/drawing/2014/main" id="{4F7DD812-4A84-4AF5-A963-211E45B76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2739735"/>
            <a:ext cx="1378527" cy="1378527"/>
          </a:xfrm>
          <a:prstGeom prst="rect">
            <a:avLst/>
          </a:prstGeom>
        </p:spPr>
      </p:pic>
      <p:pic>
        <p:nvPicPr>
          <p:cNvPr id="10" name="Graphic 9" descr="Daily calendar outline">
            <a:extLst>
              <a:ext uri="{FF2B5EF4-FFF2-40B4-BE49-F238E27FC236}">
                <a16:creationId xmlns:a16="http://schemas.microsoft.com/office/drawing/2014/main" id="{A25ED181-5934-491F-9612-77180C5572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2739734"/>
            <a:ext cx="1378527" cy="1378527"/>
          </a:xfrm>
          <a:prstGeom prst="rect">
            <a:avLst/>
          </a:prstGeom>
        </p:spPr>
      </p:pic>
      <p:pic>
        <p:nvPicPr>
          <p:cNvPr id="11" name="Graphic 10" descr="Daily calendar outline">
            <a:extLst>
              <a:ext uri="{FF2B5EF4-FFF2-40B4-BE49-F238E27FC236}">
                <a16:creationId xmlns:a16="http://schemas.microsoft.com/office/drawing/2014/main" id="{D24628B5-1BD4-4824-B275-083F73748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2739733"/>
            <a:ext cx="1378527" cy="1378527"/>
          </a:xfrm>
          <a:prstGeom prst="rect">
            <a:avLst/>
          </a:prstGeom>
        </p:spPr>
      </p:pic>
      <p:pic>
        <p:nvPicPr>
          <p:cNvPr id="12" name="Graphic 11" descr="Daily calendar outline">
            <a:extLst>
              <a:ext uri="{FF2B5EF4-FFF2-40B4-BE49-F238E27FC236}">
                <a16:creationId xmlns:a16="http://schemas.microsoft.com/office/drawing/2014/main" id="{64A842A7-248F-4F37-A454-55EC0F24E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2739732"/>
            <a:ext cx="1378527" cy="1378527"/>
          </a:xfrm>
          <a:prstGeom prst="rect">
            <a:avLst/>
          </a:prstGeom>
        </p:spPr>
      </p:pic>
      <p:pic>
        <p:nvPicPr>
          <p:cNvPr id="13" name="Graphic 12" descr="Daily calendar outline">
            <a:extLst>
              <a:ext uri="{FF2B5EF4-FFF2-40B4-BE49-F238E27FC236}">
                <a16:creationId xmlns:a16="http://schemas.microsoft.com/office/drawing/2014/main" id="{23D933C6-203D-4278-A17C-F7E54FB08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2739731"/>
            <a:ext cx="1378527" cy="1378527"/>
          </a:xfrm>
          <a:prstGeom prst="rect">
            <a:avLst/>
          </a:prstGeom>
        </p:spPr>
      </p:pic>
      <p:pic>
        <p:nvPicPr>
          <p:cNvPr id="14" name="Graphic 13" descr="Daily calendar outline">
            <a:extLst>
              <a:ext uri="{FF2B5EF4-FFF2-40B4-BE49-F238E27FC236}">
                <a16:creationId xmlns:a16="http://schemas.microsoft.com/office/drawing/2014/main" id="{FE456F83-416C-47A2-BDDA-CB877A810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2739730"/>
            <a:ext cx="1378527" cy="1378527"/>
          </a:xfrm>
          <a:prstGeom prst="rect">
            <a:avLst/>
          </a:prstGeom>
        </p:spPr>
      </p:pic>
      <p:pic>
        <p:nvPicPr>
          <p:cNvPr id="16" name="Graphic 15" descr="Cake with solid fill">
            <a:extLst>
              <a:ext uri="{FF2B5EF4-FFF2-40B4-BE49-F238E27FC236}">
                <a16:creationId xmlns:a16="http://schemas.microsoft.com/office/drawing/2014/main" id="{ABFF7B06-3017-4627-885C-BE8C27CB24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364479" y="2655217"/>
            <a:ext cx="1463040" cy="1463040"/>
          </a:xfrm>
          <a:prstGeom prst="rect">
            <a:avLst/>
          </a:prstGeom>
        </p:spPr>
      </p:pic>
    </p:spTree>
    <p:extLst>
      <p:ext uri="{BB962C8B-B14F-4D97-AF65-F5344CB8AC3E}">
        <p14:creationId xmlns:p14="http://schemas.microsoft.com/office/powerpoint/2010/main" val="22002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E3FE2-A947-4C34-8762-49C05F94BA53}"/>
              </a:ext>
            </a:extLst>
          </p:cNvPr>
          <p:cNvSpPr>
            <a:spLocks noGrp="1"/>
          </p:cNvSpPr>
          <p:nvPr>
            <p:ph type="title"/>
          </p:nvPr>
        </p:nvSpPr>
        <p:spPr>
          <a:xfrm>
            <a:off x="930268" y="1205705"/>
            <a:ext cx="8789730" cy="988793"/>
          </a:xfrm>
        </p:spPr>
        <p:txBody>
          <a:bodyPr/>
          <a:lstStyle/>
          <a:p>
            <a:r>
              <a:rPr lang="en-US" dirty="0">
                <a:latin typeface="Avenir Next LT Pro Demi" panose="020B0704020202020204" pitchFamily="34" charset="0"/>
              </a:rPr>
              <a:t>Initial Enrollment Period (IEP)</a:t>
            </a:r>
          </a:p>
        </p:txBody>
      </p:sp>
      <p:sp>
        <p:nvSpPr>
          <p:cNvPr id="5" name="Footer Placeholder 4">
            <a:extLst>
              <a:ext uri="{FF2B5EF4-FFF2-40B4-BE49-F238E27FC236}">
                <a16:creationId xmlns:a16="http://schemas.microsoft.com/office/drawing/2014/main" id="{4D3ECEB6-08B6-4040-A5CD-CC930423A01D}"/>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2FD7574C-295A-441E-9C4C-58182BAEA85C}"/>
              </a:ext>
            </a:extLst>
          </p:cNvPr>
          <p:cNvSpPr>
            <a:spLocks noGrp="1"/>
          </p:cNvSpPr>
          <p:nvPr>
            <p:ph type="sldNum" sz="quarter" idx="12"/>
          </p:nvPr>
        </p:nvSpPr>
        <p:spPr/>
        <p:txBody>
          <a:bodyPr/>
          <a:lstStyle/>
          <a:p>
            <a:fld id="{E313472D-BFB5-4CCD-ACA0-2399B44D45C6}" type="slidenum">
              <a:rPr lang="en-US" smtClean="0"/>
              <a:pPr/>
              <a:t>25</a:t>
            </a:fld>
            <a:endParaRPr lang="en-US" sz="800" dirty="0"/>
          </a:p>
        </p:txBody>
      </p:sp>
      <p:pic>
        <p:nvPicPr>
          <p:cNvPr id="8" name="Graphic 7" descr="Daily calendar outline">
            <a:extLst>
              <a:ext uri="{FF2B5EF4-FFF2-40B4-BE49-F238E27FC236}">
                <a16:creationId xmlns:a16="http://schemas.microsoft.com/office/drawing/2014/main" id="{FEDDB165-69CA-49D9-910C-ABC2338600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3841175"/>
            <a:ext cx="1378527" cy="1378527"/>
          </a:xfrm>
          <a:prstGeom prst="rect">
            <a:avLst/>
          </a:prstGeom>
        </p:spPr>
      </p:pic>
      <p:pic>
        <p:nvPicPr>
          <p:cNvPr id="9" name="Graphic 8" descr="Daily calendar outline">
            <a:extLst>
              <a:ext uri="{FF2B5EF4-FFF2-40B4-BE49-F238E27FC236}">
                <a16:creationId xmlns:a16="http://schemas.microsoft.com/office/drawing/2014/main" id="{4F7DD812-4A84-4AF5-A963-211E45B76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3841174"/>
            <a:ext cx="1378527" cy="1378527"/>
          </a:xfrm>
          <a:prstGeom prst="rect">
            <a:avLst/>
          </a:prstGeom>
        </p:spPr>
      </p:pic>
      <p:pic>
        <p:nvPicPr>
          <p:cNvPr id="10" name="Graphic 9" descr="Daily calendar outline">
            <a:extLst>
              <a:ext uri="{FF2B5EF4-FFF2-40B4-BE49-F238E27FC236}">
                <a16:creationId xmlns:a16="http://schemas.microsoft.com/office/drawing/2014/main" id="{A25ED181-5934-491F-9612-77180C5572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3841173"/>
            <a:ext cx="1378527" cy="1378527"/>
          </a:xfrm>
          <a:prstGeom prst="rect">
            <a:avLst/>
          </a:prstGeom>
        </p:spPr>
      </p:pic>
      <p:pic>
        <p:nvPicPr>
          <p:cNvPr id="11" name="Graphic 10" descr="Daily calendar outline">
            <a:extLst>
              <a:ext uri="{FF2B5EF4-FFF2-40B4-BE49-F238E27FC236}">
                <a16:creationId xmlns:a16="http://schemas.microsoft.com/office/drawing/2014/main" id="{D24628B5-1BD4-4824-B275-083F73748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3841172"/>
            <a:ext cx="1378527" cy="1378527"/>
          </a:xfrm>
          <a:prstGeom prst="rect">
            <a:avLst/>
          </a:prstGeom>
        </p:spPr>
      </p:pic>
      <p:pic>
        <p:nvPicPr>
          <p:cNvPr id="12" name="Graphic 11" descr="Daily calendar outline">
            <a:extLst>
              <a:ext uri="{FF2B5EF4-FFF2-40B4-BE49-F238E27FC236}">
                <a16:creationId xmlns:a16="http://schemas.microsoft.com/office/drawing/2014/main" id="{64A842A7-248F-4F37-A454-55EC0F24E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3841171"/>
            <a:ext cx="1378527" cy="1378527"/>
          </a:xfrm>
          <a:prstGeom prst="rect">
            <a:avLst/>
          </a:prstGeom>
        </p:spPr>
      </p:pic>
      <p:pic>
        <p:nvPicPr>
          <p:cNvPr id="13" name="Graphic 12" descr="Daily calendar outline">
            <a:extLst>
              <a:ext uri="{FF2B5EF4-FFF2-40B4-BE49-F238E27FC236}">
                <a16:creationId xmlns:a16="http://schemas.microsoft.com/office/drawing/2014/main" id="{23D933C6-203D-4278-A17C-F7E54FB08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3841170"/>
            <a:ext cx="1378527" cy="1378527"/>
          </a:xfrm>
          <a:prstGeom prst="rect">
            <a:avLst/>
          </a:prstGeom>
        </p:spPr>
      </p:pic>
      <p:pic>
        <p:nvPicPr>
          <p:cNvPr id="14" name="Graphic 13" descr="Daily calendar outline">
            <a:extLst>
              <a:ext uri="{FF2B5EF4-FFF2-40B4-BE49-F238E27FC236}">
                <a16:creationId xmlns:a16="http://schemas.microsoft.com/office/drawing/2014/main" id="{FE456F83-416C-47A2-BDDA-CB877A810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3841169"/>
            <a:ext cx="1378527" cy="1378527"/>
          </a:xfrm>
          <a:prstGeom prst="rect">
            <a:avLst/>
          </a:prstGeom>
        </p:spPr>
      </p:pic>
      <p:pic>
        <p:nvPicPr>
          <p:cNvPr id="4" name="Graphic 3" descr="Person in wheelchair outline">
            <a:extLst>
              <a:ext uri="{FF2B5EF4-FFF2-40B4-BE49-F238E27FC236}">
                <a16:creationId xmlns:a16="http://schemas.microsoft.com/office/drawing/2014/main" id="{A0C74F9F-10B0-43F1-97E6-A74610AF0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8082" y="2539944"/>
            <a:ext cx="1371600" cy="1371600"/>
          </a:xfrm>
          <a:prstGeom prst="rect">
            <a:avLst/>
          </a:prstGeom>
        </p:spPr>
      </p:pic>
    </p:spTree>
    <p:extLst>
      <p:ext uri="{BB962C8B-B14F-4D97-AF65-F5344CB8AC3E}">
        <p14:creationId xmlns:p14="http://schemas.microsoft.com/office/powerpoint/2010/main" val="2747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E3FE2-A947-4C34-8762-49C05F94BA53}"/>
              </a:ext>
            </a:extLst>
          </p:cNvPr>
          <p:cNvSpPr>
            <a:spLocks noGrp="1"/>
          </p:cNvSpPr>
          <p:nvPr>
            <p:ph type="title"/>
          </p:nvPr>
        </p:nvSpPr>
        <p:spPr>
          <a:xfrm>
            <a:off x="930268" y="1205705"/>
            <a:ext cx="8789730" cy="988793"/>
          </a:xfrm>
        </p:spPr>
        <p:txBody>
          <a:bodyPr/>
          <a:lstStyle/>
          <a:p>
            <a:r>
              <a:rPr lang="en-US" dirty="0">
                <a:latin typeface="Avenir Next LT Pro Demi" panose="020B0704020202020204" pitchFamily="34" charset="0"/>
              </a:rPr>
              <a:t>Initial Enrollment Period (IEP)</a:t>
            </a:r>
          </a:p>
        </p:txBody>
      </p:sp>
      <p:sp>
        <p:nvSpPr>
          <p:cNvPr id="5" name="Footer Placeholder 4">
            <a:extLst>
              <a:ext uri="{FF2B5EF4-FFF2-40B4-BE49-F238E27FC236}">
                <a16:creationId xmlns:a16="http://schemas.microsoft.com/office/drawing/2014/main" id="{4D3ECEB6-08B6-4040-A5CD-CC930423A01D}"/>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2FD7574C-295A-441E-9C4C-58182BAEA85C}"/>
              </a:ext>
            </a:extLst>
          </p:cNvPr>
          <p:cNvSpPr>
            <a:spLocks noGrp="1"/>
          </p:cNvSpPr>
          <p:nvPr>
            <p:ph type="sldNum" sz="quarter" idx="12"/>
          </p:nvPr>
        </p:nvSpPr>
        <p:spPr/>
        <p:txBody>
          <a:bodyPr/>
          <a:lstStyle/>
          <a:p>
            <a:fld id="{E313472D-BFB5-4CCD-ACA0-2399B44D45C6}" type="slidenum">
              <a:rPr lang="en-US" smtClean="0"/>
              <a:pPr/>
              <a:t>26</a:t>
            </a:fld>
            <a:endParaRPr lang="en-US" sz="800" dirty="0"/>
          </a:p>
        </p:txBody>
      </p:sp>
      <p:pic>
        <p:nvPicPr>
          <p:cNvPr id="8" name="Graphic 7" descr="Daily calendar outline">
            <a:extLst>
              <a:ext uri="{FF2B5EF4-FFF2-40B4-BE49-F238E27FC236}">
                <a16:creationId xmlns:a16="http://schemas.microsoft.com/office/drawing/2014/main" id="{FEDDB165-69CA-49D9-910C-ABC2338600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3841175"/>
            <a:ext cx="1378527" cy="1378527"/>
          </a:xfrm>
          <a:prstGeom prst="rect">
            <a:avLst/>
          </a:prstGeom>
        </p:spPr>
      </p:pic>
      <p:pic>
        <p:nvPicPr>
          <p:cNvPr id="9" name="Graphic 8" descr="Daily calendar outline">
            <a:extLst>
              <a:ext uri="{FF2B5EF4-FFF2-40B4-BE49-F238E27FC236}">
                <a16:creationId xmlns:a16="http://schemas.microsoft.com/office/drawing/2014/main" id="{4F7DD812-4A84-4AF5-A963-211E45B76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3841174"/>
            <a:ext cx="1378527" cy="1378527"/>
          </a:xfrm>
          <a:prstGeom prst="rect">
            <a:avLst/>
          </a:prstGeom>
        </p:spPr>
      </p:pic>
      <p:pic>
        <p:nvPicPr>
          <p:cNvPr id="10" name="Graphic 9" descr="Daily calendar outline">
            <a:extLst>
              <a:ext uri="{FF2B5EF4-FFF2-40B4-BE49-F238E27FC236}">
                <a16:creationId xmlns:a16="http://schemas.microsoft.com/office/drawing/2014/main" id="{A25ED181-5934-491F-9612-77180C5572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3841173"/>
            <a:ext cx="1378527" cy="1378527"/>
          </a:xfrm>
          <a:prstGeom prst="rect">
            <a:avLst/>
          </a:prstGeom>
        </p:spPr>
      </p:pic>
      <p:pic>
        <p:nvPicPr>
          <p:cNvPr id="11" name="Graphic 10" descr="Daily calendar outline">
            <a:extLst>
              <a:ext uri="{FF2B5EF4-FFF2-40B4-BE49-F238E27FC236}">
                <a16:creationId xmlns:a16="http://schemas.microsoft.com/office/drawing/2014/main" id="{D24628B5-1BD4-4824-B275-083F73748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3841172"/>
            <a:ext cx="1378527" cy="1378527"/>
          </a:xfrm>
          <a:prstGeom prst="rect">
            <a:avLst/>
          </a:prstGeom>
        </p:spPr>
      </p:pic>
      <p:pic>
        <p:nvPicPr>
          <p:cNvPr id="12" name="Graphic 11" descr="Daily calendar outline">
            <a:extLst>
              <a:ext uri="{FF2B5EF4-FFF2-40B4-BE49-F238E27FC236}">
                <a16:creationId xmlns:a16="http://schemas.microsoft.com/office/drawing/2014/main" id="{64A842A7-248F-4F37-A454-55EC0F24E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3841171"/>
            <a:ext cx="1378527" cy="1378527"/>
          </a:xfrm>
          <a:prstGeom prst="rect">
            <a:avLst/>
          </a:prstGeom>
        </p:spPr>
      </p:pic>
      <p:pic>
        <p:nvPicPr>
          <p:cNvPr id="13" name="Graphic 12" descr="Daily calendar outline">
            <a:extLst>
              <a:ext uri="{FF2B5EF4-FFF2-40B4-BE49-F238E27FC236}">
                <a16:creationId xmlns:a16="http://schemas.microsoft.com/office/drawing/2014/main" id="{23D933C6-203D-4278-A17C-F7E54FB08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3841170"/>
            <a:ext cx="1378527" cy="1378527"/>
          </a:xfrm>
          <a:prstGeom prst="rect">
            <a:avLst/>
          </a:prstGeom>
        </p:spPr>
      </p:pic>
      <p:pic>
        <p:nvPicPr>
          <p:cNvPr id="14" name="Graphic 13" descr="Daily calendar outline">
            <a:extLst>
              <a:ext uri="{FF2B5EF4-FFF2-40B4-BE49-F238E27FC236}">
                <a16:creationId xmlns:a16="http://schemas.microsoft.com/office/drawing/2014/main" id="{FE456F83-416C-47A2-BDDA-CB877A810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3841169"/>
            <a:ext cx="1378527" cy="1378527"/>
          </a:xfrm>
          <a:prstGeom prst="rect">
            <a:avLst/>
          </a:prstGeom>
        </p:spPr>
      </p:pic>
      <p:pic>
        <p:nvPicPr>
          <p:cNvPr id="4" name="Graphic 3" descr="Person in wheelchair outline">
            <a:extLst>
              <a:ext uri="{FF2B5EF4-FFF2-40B4-BE49-F238E27FC236}">
                <a16:creationId xmlns:a16="http://schemas.microsoft.com/office/drawing/2014/main" id="{A0C74F9F-10B0-43F1-97E6-A74610AF0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3666" y="2539944"/>
            <a:ext cx="1371600" cy="1371600"/>
          </a:xfrm>
          <a:prstGeom prst="rect">
            <a:avLst/>
          </a:prstGeom>
        </p:spPr>
      </p:pic>
      <p:sp>
        <p:nvSpPr>
          <p:cNvPr id="2" name="Rectangle 1">
            <a:extLst>
              <a:ext uri="{FF2B5EF4-FFF2-40B4-BE49-F238E27FC236}">
                <a16:creationId xmlns:a16="http://schemas.microsoft.com/office/drawing/2014/main" id="{5E46C3AD-4532-4425-B3AA-5C0601269ECB}"/>
              </a:ext>
            </a:extLst>
          </p:cNvPr>
          <p:cNvSpPr/>
          <p:nvPr/>
        </p:nvSpPr>
        <p:spPr>
          <a:xfrm>
            <a:off x="5652609" y="4151901"/>
            <a:ext cx="886781" cy="923330"/>
          </a:xfrm>
          <a:prstGeom prst="rect">
            <a:avLst/>
          </a:prstGeom>
          <a:noFill/>
        </p:spPr>
        <p:txBody>
          <a:bodyPr wrap="none" lIns="91440" tIns="45720" rIns="91440" bIns="45720">
            <a:spAutoFit/>
          </a:bodyPr>
          <a:lstStyle/>
          <a:p>
            <a:pPr algn="ctr"/>
            <a:r>
              <a:rPr lang="en-US" sz="5400" b="1" cap="none" spc="0" dirty="0">
                <a:ln w="0"/>
                <a:solidFill>
                  <a:schemeClr val="accent3"/>
                </a:solidFill>
                <a:effectLst>
                  <a:outerShdw blurRad="38100" dist="19050" dir="2700000" algn="tl" rotWithShape="0">
                    <a:schemeClr val="dk1">
                      <a:alpha val="40000"/>
                    </a:schemeClr>
                  </a:outerShdw>
                </a:effectLst>
              </a:rPr>
              <a:t>25</a:t>
            </a:r>
          </a:p>
        </p:txBody>
      </p:sp>
    </p:spTree>
    <p:extLst>
      <p:ext uri="{BB962C8B-B14F-4D97-AF65-F5344CB8AC3E}">
        <p14:creationId xmlns:p14="http://schemas.microsoft.com/office/powerpoint/2010/main" val="2330416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E3FE2-A947-4C34-8762-49C05F94BA53}"/>
              </a:ext>
            </a:extLst>
          </p:cNvPr>
          <p:cNvSpPr>
            <a:spLocks noGrp="1"/>
          </p:cNvSpPr>
          <p:nvPr>
            <p:ph type="title"/>
          </p:nvPr>
        </p:nvSpPr>
        <p:spPr>
          <a:xfrm>
            <a:off x="930268" y="1205705"/>
            <a:ext cx="8789730" cy="988793"/>
          </a:xfrm>
        </p:spPr>
        <p:txBody>
          <a:bodyPr/>
          <a:lstStyle/>
          <a:p>
            <a:r>
              <a:rPr lang="en-US" dirty="0">
                <a:latin typeface="Avenir Next LT Pro Demi" panose="020B0704020202020204" pitchFamily="34" charset="0"/>
              </a:rPr>
              <a:t>Initial Enrollment Period (IEP)</a:t>
            </a:r>
          </a:p>
        </p:txBody>
      </p:sp>
      <p:sp>
        <p:nvSpPr>
          <p:cNvPr id="5" name="Footer Placeholder 4">
            <a:extLst>
              <a:ext uri="{FF2B5EF4-FFF2-40B4-BE49-F238E27FC236}">
                <a16:creationId xmlns:a16="http://schemas.microsoft.com/office/drawing/2014/main" id="{4D3ECEB6-08B6-4040-A5CD-CC930423A01D}"/>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2FD7574C-295A-441E-9C4C-58182BAEA85C}"/>
              </a:ext>
            </a:extLst>
          </p:cNvPr>
          <p:cNvSpPr>
            <a:spLocks noGrp="1"/>
          </p:cNvSpPr>
          <p:nvPr>
            <p:ph type="sldNum" sz="quarter" idx="12"/>
          </p:nvPr>
        </p:nvSpPr>
        <p:spPr/>
        <p:txBody>
          <a:bodyPr/>
          <a:lstStyle/>
          <a:p>
            <a:fld id="{E313472D-BFB5-4CCD-ACA0-2399B44D45C6}" type="slidenum">
              <a:rPr lang="en-US" smtClean="0"/>
              <a:pPr/>
              <a:t>27</a:t>
            </a:fld>
            <a:endParaRPr lang="en-US" sz="800" dirty="0"/>
          </a:p>
        </p:txBody>
      </p:sp>
      <p:pic>
        <p:nvPicPr>
          <p:cNvPr id="8" name="Graphic 7" descr="Daily calendar outline">
            <a:extLst>
              <a:ext uri="{FF2B5EF4-FFF2-40B4-BE49-F238E27FC236}">
                <a16:creationId xmlns:a16="http://schemas.microsoft.com/office/drawing/2014/main" id="{FEDDB165-69CA-49D9-910C-ABC2338600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3841175"/>
            <a:ext cx="1378527" cy="1378527"/>
          </a:xfrm>
          <a:prstGeom prst="rect">
            <a:avLst/>
          </a:prstGeom>
        </p:spPr>
      </p:pic>
      <p:pic>
        <p:nvPicPr>
          <p:cNvPr id="9" name="Graphic 8" descr="Daily calendar outline">
            <a:extLst>
              <a:ext uri="{FF2B5EF4-FFF2-40B4-BE49-F238E27FC236}">
                <a16:creationId xmlns:a16="http://schemas.microsoft.com/office/drawing/2014/main" id="{4F7DD812-4A84-4AF5-A963-211E45B76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3841174"/>
            <a:ext cx="1378527" cy="1378527"/>
          </a:xfrm>
          <a:prstGeom prst="rect">
            <a:avLst/>
          </a:prstGeom>
        </p:spPr>
      </p:pic>
      <p:pic>
        <p:nvPicPr>
          <p:cNvPr id="10" name="Graphic 9" descr="Daily calendar outline">
            <a:extLst>
              <a:ext uri="{FF2B5EF4-FFF2-40B4-BE49-F238E27FC236}">
                <a16:creationId xmlns:a16="http://schemas.microsoft.com/office/drawing/2014/main" id="{A25ED181-5934-491F-9612-77180C5572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3841173"/>
            <a:ext cx="1378527" cy="1378527"/>
          </a:xfrm>
          <a:prstGeom prst="rect">
            <a:avLst/>
          </a:prstGeom>
        </p:spPr>
      </p:pic>
      <p:pic>
        <p:nvPicPr>
          <p:cNvPr id="11" name="Graphic 10" descr="Daily calendar outline">
            <a:extLst>
              <a:ext uri="{FF2B5EF4-FFF2-40B4-BE49-F238E27FC236}">
                <a16:creationId xmlns:a16="http://schemas.microsoft.com/office/drawing/2014/main" id="{D24628B5-1BD4-4824-B275-083F73748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3841172"/>
            <a:ext cx="1378527" cy="1378527"/>
          </a:xfrm>
          <a:prstGeom prst="rect">
            <a:avLst/>
          </a:prstGeom>
        </p:spPr>
      </p:pic>
      <p:pic>
        <p:nvPicPr>
          <p:cNvPr id="12" name="Graphic 11" descr="Daily calendar outline">
            <a:extLst>
              <a:ext uri="{FF2B5EF4-FFF2-40B4-BE49-F238E27FC236}">
                <a16:creationId xmlns:a16="http://schemas.microsoft.com/office/drawing/2014/main" id="{64A842A7-248F-4F37-A454-55EC0F24E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3841171"/>
            <a:ext cx="1378527" cy="1378527"/>
          </a:xfrm>
          <a:prstGeom prst="rect">
            <a:avLst/>
          </a:prstGeom>
        </p:spPr>
      </p:pic>
      <p:pic>
        <p:nvPicPr>
          <p:cNvPr id="13" name="Graphic 12" descr="Daily calendar outline">
            <a:extLst>
              <a:ext uri="{FF2B5EF4-FFF2-40B4-BE49-F238E27FC236}">
                <a16:creationId xmlns:a16="http://schemas.microsoft.com/office/drawing/2014/main" id="{23D933C6-203D-4278-A17C-F7E54FB08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3841170"/>
            <a:ext cx="1378527" cy="1378527"/>
          </a:xfrm>
          <a:prstGeom prst="rect">
            <a:avLst/>
          </a:prstGeom>
        </p:spPr>
      </p:pic>
      <p:pic>
        <p:nvPicPr>
          <p:cNvPr id="14" name="Graphic 13" descr="Daily calendar outline">
            <a:extLst>
              <a:ext uri="{FF2B5EF4-FFF2-40B4-BE49-F238E27FC236}">
                <a16:creationId xmlns:a16="http://schemas.microsoft.com/office/drawing/2014/main" id="{FE456F83-416C-47A2-BDDA-CB877A810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3841169"/>
            <a:ext cx="1378527" cy="1378527"/>
          </a:xfrm>
          <a:prstGeom prst="rect">
            <a:avLst/>
          </a:prstGeom>
        </p:spPr>
      </p:pic>
      <p:pic>
        <p:nvPicPr>
          <p:cNvPr id="4" name="Graphic 3" descr="Person in wheelchair outline">
            <a:extLst>
              <a:ext uri="{FF2B5EF4-FFF2-40B4-BE49-F238E27FC236}">
                <a16:creationId xmlns:a16="http://schemas.microsoft.com/office/drawing/2014/main" id="{A0C74F9F-10B0-43F1-97E6-A74610AF0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8469" y="2539944"/>
            <a:ext cx="1371600" cy="1371600"/>
          </a:xfrm>
          <a:prstGeom prst="rect">
            <a:avLst/>
          </a:prstGeom>
        </p:spPr>
      </p:pic>
      <p:sp>
        <p:nvSpPr>
          <p:cNvPr id="2" name="Rectangle 1">
            <a:extLst>
              <a:ext uri="{FF2B5EF4-FFF2-40B4-BE49-F238E27FC236}">
                <a16:creationId xmlns:a16="http://schemas.microsoft.com/office/drawing/2014/main" id="{5E46C3AD-4532-4425-B3AA-5C0601269ECB}"/>
              </a:ext>
            </a:extLst>
          </p:cNvPr>
          <p:cNvSpPr/>
          <p:nvPr/>
        </p:nvSpPr>
        <p:spPr>
          <a:xfrm>
            <a:off x="5652609" y="4151901"/>
            <a:ext cx="886781" cy="923330"/>
          </a:xfrm>
          <a:prstGeom prst="rect">
            <a:avLst/>
          </a:prstGeom>
          <a:noFill/>
        </p:spPr>
        <p:txBody>
          <a:bodyPr wrap="none" lIns="91440" tIns="45720" rIns="91440" bIns="45720">
            <a:spAutoFit/>
          </a:bodyPr>
          <a:lstStyle/>
          <a:p>
            <a:pPr algn="ctr"/>
            <a:r>
              <a:rPr lang="en-US" sz="5400" b="1" cap="none" spc="0" dirty="0">
                <a:ln w="0"/>
                <a:solidFill>
                  <a:schemeClr val="accent3"/>
                </a:solidFill>
                <a:effectLst>
                  <a:outerShdw blurRad="38100" dist="19050" dir="2700000" algn="tl" rotWithShape="0">
                    <a:schemeClr val="dk1">
                      <a:alpha val="40000"/>
                    </a:schemeClr>
                  </a:outerShdw>
                </a:effectLst>
              </a:rPr>
              <a:t>25</a:t>
            </a:r>
          </a:p>
        </p:txBody>
      </p:sp>
    </p:spTree>
    <p:extLst>
      <p:ext uri="{BB962C8B-B14F-4D97-AF65-F5344CB8AC3E}">
        <p14:creationId xmlns:p14="http://schemas.microsoft.com/office/powerpoint/2010/main" val="76904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CD62E-D90F-4F73-8524-8EB544AA6544}"/>
              </a:ext>
            </a:extLst>
          </p:cNvPr>
          <p:cNvSpPr>
            <a:spLocks noGrp="1"/>
          </p:cNvSpPr>
          <p:nvPr>
            <p:ph type="title"/>
          </p:nvPr>
        </p:nvSpPr>
        <p:spPr>
          <a:xfrm>
            <a:off x="930268" y="1060241"/>
            <a:ext cx="10115684" cy="988793"/>
          </a:xfrm>
        </p:spPr>
        <p:txBody>
          <a:bodyPr>
            <a:normAutofit/>
          </a:bodyPr>
          <a:lstStyle/>
          <a:p>
            <a:r>
              <a:rPr lang="en-US" dirty="0">
                <a:latin typeface="Avenir Next LT Pro Demi" panose="020B0704020202020204" pitchFamily="34" charset="0"/>
              </a:rPr>
              <a:t>Special Enrollment Period (SEP)</a:t>
            </a:r>
          </a:p>
        </p:txBody>
      </p:sp>
      <p:sp>
        <p:nvSpPr>
          <p:cNvPr id="5" name="Footer Placeholder 4">
            <a:extLst>
              <a:ext uri="{FF2B5EF4-FFF2-40B4-BE49-F238E27FC236}">
                <a16:creationId xmlns:a16="http://schemas.microsoft.com/office/drawing/2014/main" id="{D4BAFC23-9CFB-4B04-8A3C-73A9048BF717}"/>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CF53F4E7-8AE0-4B4A-B5D6-FF9F4BC440DC}"/>
              </a:ext>
            </a:extLst>
          </p:cNvPr>
          <p:cNvSpPr>
            <a:spLocks noGrp="1"/>
          </p:cNvSpPr>
          <p:nvPr>
            <p:ph type="sldNum" sz="quarter" idx="12"/>
          </p:nvPr>
        </p:nvSpPr>
        <p:spPr/>
        <p:txBody>
          <a:bodyPr/>
          <a:lstStyle/>
          <a:p>
            <a:fld id="{E313472D-BFB5-4CCD-ACA0-2399B44D45C6}" type="slidenum">
              <a:rPr lang="en-US" smtClean="0"/>
              <a:pPr/>
              <a:t>28</a:t>
            </a:fld>
            <a:endParaRPr lang="en-US" sz="800" dirty="0"/>
          </a:p>
        </p:txBody>
      </p:sp>
      <p:pic>
        <p:nvPicPr>
          <p:cNvPr id="7" name="Graphic 6" descr="Daily calendar outline">
            <a:extLst>
              <a:ext uri="{FF2B5EF4-FFF2-40B4-BE49-F238E27FC236}">
                <a16:creationId xmlns:a16="http://schemas.microsoft.com/office/drawing/2014/main" id="{0952A7DA-1F34-459A-96BF-D5C2C7E92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3072252"/>
            <a:ext cx="1378527" cy="1378527"/>
          </a:xfrm>
          <a:prstGeom prst="rect">
            <a:avLst/>
          </a:prstGeom>
        </p:spPr>
      </p:pic>
      <p:pic>
        <p:nvPicPr>
          <p:cNvPr id="8" name="Graphic 7" descr="Daily calendar outline">
            <a:extLst>
              <a:ext uri="{FF2B5EF4-FFF2-40B4-BE49-F238E27FC236}">
                <a16:creationId xmlns:a16="http://schemas.microsoft.com/office/drawing/2014/main" id="{AF22C550-8C53-4289-86E7-ECB34943D2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3072251"/>
            <a:ext cx="1378527" cy="1378527"/>
          </a:xfrm>
          <a:prstGeom prst="rect">
            <a:avLst/>
          </a:prstGeom>
        </p:spPr>
      </p:pic>
      <p:pic>
        <p:nvPicPr>
          <p:cNvPr id="9" name="Graphic 8" descr="Daily calendar outline">
            <a:extLst>
              <a:ext uri="{FF2B5EF4-FFF2-40B4-BE49-F238E27FC236}">
                <a16:creationId xmlns:a16="http://schemas.microsoft.com/office/drawing/2014/main" id="{6CA3441B-DE6E-4C6B-877B-9D694F88B8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3072250"/>
            <a:ext cx="1378527" cy="1378527"/>
          </a:xfrm>
          <a:prstGeom prst="rect">
            <a:avLst/>
          </a:prstGeom>
        </p:spPr>
      </p:pic>
      <p:pic>
        <p:nvPicPr>
          <p:cNvPr id="10" name="Graphic 9" descr="Daily calendar outline">
            <a:extLst>
              <a:ext uri="{FF2B5EF4-FFF2-40B4-BE49-F238E27FC236}">
                <a16:creationId xmlns:a16="http://schemas.microsoft.com/office/drawing/2014/main" id="{5F58F571-8913-48F5-A521-F612C68579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3072249"/>
            <a:ext cx="1378527" cy="1378527"/>
          </a:xfrm>
          <a:prstGeom prst="rect">
            <a:avLst/>
          </a:prstGeom>
        </p:spPr>
      </p:pic>
      <p:pic>
        <p:nvPicPr>
          <p:cNvPr id="11" name="Graphic 10" descr="Daily calendar outline">
            <a:extLst>
              <a:ext uri="{FF2B5EF4-FFF2-40B4-BE49-F238E27FC236}">
                <a16:creationId xmlns:a16="http://schemas.microsoft.com/office/drawing/2014/main" id="{FF6784DE-8A25-4F39-AD7F-4F8A6FC605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3072248"/>
            <a:ext cx="1378527" cy="1378527"/>
          </a:xfrm>
          <a:prstGeom prst="rect">
            <a:avLst/>
          </a:prstGeom>
        </p:spPr>
      </p:pic>
      <p:pic>
        <p:nvPicPr>
          <p:cNvPr id="12" name="Graphic 11" descr="Daily calendar outline">
            <a:extLst>
              <a:ext uri="{FF2B5EF4-FFF2-40B4-BE49-F238E27FC236}">
                <a16:creationId xmlns:a16="http://schemas.microsoft.com/office/drawing/2014/main" id="{2C7B114F-EF1C-44E6-84C0-1347557B6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3072247"/>
            <a:ext cx="1378527" cy="1378527"/>
          </a:xfrm>
          <a:prstGeom prst="rect">
            <a:avLst/>
          </a:prstGeom>
        </p:spPr>
      </p:pic>
      <p:pic>
        <p:nvPicPr>
          <p:cNvPr id="13" name="Graphic 12" descr="Daily calendar outline">
            <a:extLst>
              <a:ext uri="{FF2B5EF4-FFF2-40B4-BE49-F238E27FC236}">
                <a16:creationId xmlns:a16="http://schemas.microsoft.com/office/drawing/2014/main" id="{7B545F9B-3C65-4437-8A2B-CA7361789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3072246"/>
            <a:ext cx="1378527" cy="1378527"/>
          </a:xfrm>
          <a:prstGeom prst="rect">
            <a:avLst/>
          </a:prstGeom>
        </p:spPr>
      </p:pic>
    </p:spTree>
    <p:extLst>
      <p:ext uri="{BB962C8B-B14F-4D97-AF65-F5344CB8AC3E}">
        <p14:creationId xmlns:p14="http://schemas.microsoft.com/office/powerpoint/2010/main" val="2466159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CD62E-D90F-4F73-8524-8EB544AA6544}"/>
              </a:ext>
            </a:extLst>
          </p:cNvPr>
          <p:cNvSpPr>
            <a:spLocks noGrp="1"/>
          </p:cNvSpPr>
          <p:nvPr>
            <p:ph type="title"/>
          </p:nvPr>
        </p:nvSpPr>
        <p:spPr>
          <a:xfrm>
            <a:off x="930267" y="1060241"/>
            <a:ext cx="9568914" cy="988793"/>
          </a:xfrm>
        </p:spPr>
        <p:txBody>
          <a:bodyPr>
            <a:normAutofit/>
          </a:bodyPr>
          <a:lstStyle/>
          <a:p>
            <a:r>
              <a:rPr lang="en-US" dirty="0">
                <a:latin typeface="Avenir Next LT Pro Demi" panose="020B0704020202020204" pitchFamily="34" charset="0"/>
              </a:rPr>
              <a:t>Special Enrollment Period (SEP)</a:t>
            </a:r>
          </a:p>
        </p:txBody>
      </p:sp>
      <p:sp>
        <p:nvSpPr>
          <p:cNvPr id="5" name="Footer Placeholder 4">
            <a:extLst>
              <a:ext uri="{FF2B5EF4-FFF2-40B4-BE49-F238E27FC236}">
                <a16:creationId xmlns:a16="http://schemas.microsoft.com/office/drawing/2014/main" id="{D4BAFC23-9CFB-4B04-8A3C-73A9048BF717}"/>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CF53F4E7-8AE0-4B4A-B5D6-FF9F4BC440DC}"/>
              </a:ext>
            </a:extLst>
          </p:cNvPr>
          <p:cNvSpPr>
            <a:spLocks noGrp="1"/>
          </p:cNvSpPr>
          <p:nvPr>
            <p:ph type="sldNum" sz="quarter" idx="12"/>
          </p:nvPr>
        </p:nvSpPr>
        <p:spPr/>
        <p:txBody>
          <a:bodyPr/>
          <a:lstStyle/>
          <a:p>
            <a:fld id="{E313472D-BFB5-4CCD-ACA0-2399B44D45C6}" type="slidenum">
              <a:rPr lang="en-US" smtClean="0"/>
              <a:pPr/>
              <a:t>29</a:t>
            </a:fld>
            <a:endParaRPr lang="en-US" sz="800" dirty="0"/>
          </a:p>
        </p:txBody>
      </p:sp>
      <p:pic>
        <p:nvPicPr>
          <p:cNvPr id="7" name="Graphic 6" descr="Daily calendar outline">
            <a:extLst>
              <a:ext uri="{FF2B5EF4-FFF2-40B4-BE49-F238E27FC236}">
                <a16:creationId xmlns:a16="http://schemas.microsoft.com/office/drawing/2014/main" id="{0952A7DA-1F34-459A-96BF-D5C2C7E92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0978" y="3072252"/>
            <a:ext cx="1378527" cy="1378527"/>
          </a:xfrm>
          <a:prstGeom prst="rect">
            <a:avLst/>
          </a:prstGeom>
        </p:spPr>
      </p:pic>
      <p:pic>
        <p:nvPicPr>
          <p:cNvPr id="8" name="Graphic 7" descr="Daily calendar outline">
            <a:extLst>
              <a:ext uri="{FF2B5EF4-FFF2-40B4-BE49-F238E27FC236}">
                <a16:creationId xmlns:a16="http://schemas.microsoft.com/office/drawing/2014/main" id="{AF22C550-8C53-4289-86E7-ECB34943D2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2451" y="3072251"/>
            <a:ext cx="1378527" cy="1378527"/>
          </a:xfrm>
          <a:prstGeom prst="rect">
            <a:avLst/>
          </a:prstGeom>
        </p:spPr>
      </p:pic>
      <p:pic>
        <p:nvPicPr>
          <p:cNvPr id="9" name="Graphic 8" descr="Daily calendar outline">
            <a:extLst>
              <a:ext uri="{FF2B5EF4-FFF2-40B4-BE49-F238E27FC236}">
                <a16:creationId xmlns:a16="http://schemas.microsoft.com/office/drawing/2014/main" id="{6CA3441B-DE6E-4C6B-877B-9D694F88B8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3924" y="3072250"/>
            <a:ext cx="1378527" cy="1378527"/>
          </a:xfrm>
          <a:prstGeom prst="rect">
            <a:avLst/>
          </a:prstGeom>
        </p:spPr>
      </p:pic>
      <p:pic>
        <p:nvPicPr>
          <p:cNvPr id="10" name="Graphic 9" descr="Daily calendar outline">
            <a:extLst>
              <a:ext uri="{FF2B5EF4-FFF2-40B4-BE49-F238E27FC236}">
                <a16:creationId xmlns:a16="http://schemas.microsoft.com/office/drawing/2014/main" id="{5F58F571-8913-48F5-A521-F612C68579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5397" y="3072249"/>
            <a:ext cx="1378527" cy="1378527"/>
          </a:xfrm>
          <a:prstGeom prst="rect">
            <a:avLst/>
          </a:prstGeom>
        </p:spPr>
      </p:pic>
      <p:pic>
        <p:nvPicPr>
          <p:cNvPr id="11" name="Graphic 10" descr="Daily calendar outline">
            <a:extLst>
              <a:ext uri="{FF2B5EF4-FFF2-40B4-BE49-F238E27FC236}">
                <a16:creationId xmlns:a16="http://schemas.microsoft.com/office/drawing/2014/main" id="{FF6784DE-8A25-4F39-AD7F-4F8A6FC605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9505" y="3072248"/>
            <a:ext cx="1378527" cy="1378527"/>
          </a:xfrm>
          <a:prstGeom prst="rect">
            <a:avLst/>
          </a:prstGeom>
        </p:spPr>
      </p:pic>
      <p:pic>
        <p:nvPicPr>
          <p:cNvPr id="12" name="Graphic 11" descr="Daily calendar outline">
            <a:extLst>
              <a:ext uri="{FF2B5EF4-FFF2-40B4-BE49-F238E27FC236}">
                <a16:creationId xmlns:a16="http://schemas.microsoft.com/office/drawing/2014/main" id="{2C7B114F-EF1C-44E6-84C0-1347557B6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8032" y="3072247"/>
            <a:ext cx="1378527" cy="1378527"/>
          </a:xfrm>
          <a:prstGeom prst="rect">
            <a:avLst/>
          </a:prstGeom>
        </p:spPr>
      </p:pic>
      <p:pic>
        <p:nvPicPr>
          <p:cNvPr id="13" name="Graphic 12" descr="Daily calendar outline">
            <a:extLst>
              <a:ext uri="{FF2B5EF4-FFF2-40B4-BE49-F238E27FC236}">
                <a16:creationId xmlns:a16="http://schemas.microsoft.com/office/drawing/2014/main" id="{7B545F9B-3C65-4437-8A2B-CA7361789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6559" y="3072246"/>
            <a:ext cx="1378527" cy="1378527"/>
          </a:xfrm>
          <a:prstGeom prst="rect">
            <a:avLst/>
          </a:prstGeom>
        </p:spPr>
      </p:pic>
      <p:pic>
        <p:nvPicPr>
          <p:cNvPr id="14" name="Graphic 13" descr="Daily calendar outline">
            <a:extLst>
              <a:ext uri="{FF2B5EF4-FFF2-40B4-BE49-F238E27FC236}">
                <a16:creationId xmlns:a16="http://schemas.microsoft.com/office/drawing/2014/main" id="{E1663287-509C-4196-BC6C-256B29936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786" y="3072245"/>
            <a:ext cx="1378527" cy="1378527"/>
          </a:xfrm>
          <a:prstGeom prst="rect">
            <a:avLst/>
          </a:prstGeom>
        </p:spPr>
      </p:pic>
    </p:spTree>
    <p:extLst>
      <p:ext uri="{BB962C8B-B14F-4D97-AF65-F5344CB8AC3E}">
        <p14:creationId xmlns:p14="http://schemas.microsoft.com/office/powerpoint/2010/main" val="240770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899F-B7B2-4611-BB2B-34622D883BC7}"/>
              </a:ext>
            </a:extLst>
          </p:cNvPr>
          <p:cNvSpPr>
            <a:spLocks noGrp="1"/>
          </p:cNvSpPr>
          <p:nvPr>
            <p:ph type="title"/>
          </p:nvPr>
        </p:nvSpPr>
        <p:spPr/>
        <p:txBody>
          <a:bodyPr/>
          <a:lstStyle/>
          <a:p>
            <a:r>
              <a:rPr lang="en-US" dirty="0">
                <a:latin typeface="Avenir Next LT Pro Demi" panose="020B0704020202020204" pitchFamily="34" charset="0"/>
              </a:rPr>
              <a:t>It provides coverage for three key groups of people</a:t>
            </a:r>
          </a:p>
        </p:txBody>
      </p:sp>
      <p:sp>
        <p:nvSpPr>
          <p:cNvPr id="6" name="Content Placeholder 5">
            <a:extLst>
              <a:ext uri="{FF2B5EF4-FFF2-40B4-BE49-F238E27FC236}">
                <a16:creationId xmlns:a16="http://schemas.microsoft.com/office/drawing/2014/main" id="{92285587-3CE4-4F56-9272-BA00FB1215C1}"/>
              </a:ext>
            </a:extLst>
          </p:cNvPr>
          <p:cNvSpPr>
            <a:spLocks noGrp="1"/>
          </p:cNvSpPr>
          <p:nvPr>
            <p:ph idx="1"/>
          </p:nvPr>
        </p:nvSpPr>
        <p:spPr/>
        <p:txBody>
          <a:bodyPr/>
          <a:lstStyle/>
          <a:p>
            <a:r>
              <a:rPr lang="en-US" dirty="0">
                <a:latin typeface="Avenir Next LT Pro" panose="020B0504020202020204" pitchFamily="34" charset="0"/>
              </a:rPr>
              <a:t>Individuals 65 and older </a:t>
            </a:r>
          </a:p>
          <a:p>
            <a:r>
              <a:rPr lang="en-US" dirty="0">
                <a:latin typeface="Avenir Next LT Pro" panose="020B0504020202020204" pitchFamily="34" charset="0"/>
              </a:rPr>
              <a:t>Individuals under 65 with certain disabilities </a:t>
            </a:r>
          </a:p>
          <a:p>
            <a:r>
              <a:rPr lang="en-US" dirty="0">
                <a:latin typeface="Avenir Next LT Pro" panose="020B0504020202020204" pitchFamily="34" charset="0"/>
              </a:rPr>
              <a:t>Individuals of any age with End Stage Renal Disease (ESRD) or Lou Gehrig’s Disease (ALS) </a:t>
            </a:r>
          </a:p>
        </p:txBody>
      </p:sp>
      <p:sp>
        <p:nvSpPr>
          <p:cNvPr id="4" name="Footer Placeholder 3">
            <a:extLst>
              <a:ext uri="{FF2B5EF4-FFF2-40B4-BE49-F238E27FC236}">
                <a16:creationId xmlns:a16="http://schemas.microsoft.com/office/drawing/2014/main" id="{B32457E8-80BC-4994-A797-402B7350D9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CAE8D5-1999-4809-B72C-E5B74F003EAD}"/>
              </a:ext>
            </a:extLst>
          </p:cNvPr>
          <p:cNvSpPr>
            <a:spLocks noGrp="1"/>
          </p:cNvSpPr>
          <p:nvPr>
            <p:ph type="sldNum" sz="quarter" idx="12"/>
          </p:nvPr>
        </p:nvSpPr>
        <p:spPr/>
        <p:txBody>
          <a:bodyPr/>
          <a:lstStyle/>
          <a:p>
            <a:fld id="{E313472D-BFB5-4CCD-ACA0-2399B44D45C6}" type="slidenum">
              <a:rPr lang="en-US" smtClean="0"/>
              <a:t>3</a:t>
            </a:fld>
            <a:endParaRPr lang="en-US"/>
          </a:p>
        </p:txBody>
      </p:sp>
    </p:spTree>
    <p:extLst>
      <p:ext uri="{BB962C8B-B14F-4D97-AF65-F5344CB8AC3E}">
        <p14:creationId xmlns:p14="http://schemas.microsoft.com/office/powerpoint/2010/main" val="27097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AF4FC-32B9-4B97-80D5-215398D058C7}"/>
              </a:ext>
            </a:extLst>
          </p:cNvPr>
          <p:cNvSpPr>
            <a:spLocks noGrp="1"/>
          </p:cNvSpPr>
          <p:nvPr>
            <p:ph type="title"/>
          </p:nvPr>
        </p:nvSpPr>
        <p:spPr>
          <a:xfrm>
            <a:off x="930267" y="1163781"/>
            <a:ext cx="9944997" cy="947600"/>
          </a:xfrm>
        </p:spPr>
        <p:txBody>
          <a:bodyPr>
            <a:normAutofit/>
          </a:bodyPr>
          <a:lstStyle/>
          <a:p>
            <a:r>
              <a:rPr lang="en-US" dirty="0">
                <a:latin typeface="Avenir Next LT Pro Demi" panose="020B0704020202020204" pitchFamily="34" charset="0"/>
              </a:rPr>
              <a:t>General Enrollment Period (GEP)</a:t>
            </a:r>
          </a:p>
        </p:txBody>
      </p:sp>
      <p:sp>
        <p:nvSpPr>
          <p:cNvPr id="5" name="Footer Placeholder 4">
            <a:extLst>
              <a:ext uri="{FF2B5EF4-FFF2-40B4-BE49-F238E27FC236}">
                <a16:creationId xmlns:a16="http://schemas.microsoft.com/office/drawing/2014/main" id="{3778D224-13BD-4AB4-80C2-14138F8CBA69}"/>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07A98C9-E36F-42B2-84E2-0B9D947880D7}"/>
              </a:ext>
            </a:extLst>
          </p:cNvPr>
          <p:cNvSpPr>
            <a:spLocks noGrp="1"/>
          </p:cNvSpPr>
          <p:nvPr>
            <p:ph type="sldNum" sz="quarter" idx="12"/>
          </p:nvPr>
        </p:nvSpPr>
        <p:spPr/>
        <p:txBody>
          <a:bodyPr/>
          <a:lstStyle/>
          <a:p>
            <a:fld id="{E313472D-BFB5-4CCD-ACA0-2399B44D45C6}" type="slidenum">
              <a:rPr lang="en-US" smtClean="0"/>
              <a:pPr/>
              <a:t>30</a:t>
            </a:fld>
            <a:endParaRPr lang="en-US" sz="800" dirty="0"/>
          </a:p>
        </p:txBody>
      </p:sp>
      <p:pic>
        <p:nvPicPr>
          <p:cNvPr id="8" name="Graphic 7" descr="Daily calendar outline">
            <a:extLst>
              <a:ext uri="{FF2B5EF4-FFF2-40B4-BE49-F238E27FC236}">
                <a16:creationId xmlns:a16="http://schemas.microsoft.com/office/drawing/2014/main" id="{4E2F33CD-5806-4080-8FBA-B54E3F3ED8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52" y="2811138"/>
            <a:ext cx="1984248" cy="1984248"/>
          </a:xfrm>
          <a:prstGeom prst="rect">
            <a:avLst/>
          </a:prstGeom>
        </p:spPr>
      </p:pic>
      <p:pic>
        <p:nvPicPr>
          <p:cNvPr id="9" name="Graphic 8" descr="Daily calendar outline">
            <a:extLst>
              <a:ext uri="{FF2B5EF4-FFF2-40B4-BE49-F238E27FC236}">
                <a16:creationId xmlns:a16="http://schemas.microsoft.com/office/drawing/2014/main" id="{B11567A8-0C8B-4092-957C-2BF2B36DE7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5576" y="2822674"/>
            <a:ext cx="1984248" cy="1984248"/>
          </a:xfrm>
          <a:prstGeom prst="rect">
            <a:avLst/>
          </a:prstGeom>
        </p:spPr>
      </p:pic>
      <p:pic>
        <p:nvPicPr>
          <p:cNvPr id="10" name="Graphic 9" descr="Daily calendar outline">
            <a:extLst>
              <a:ext uri="{FF2B5EF4-FFF2-40B4-BE49-F238E27FC236}">
                <a16:creationId xmlns:a16="http://schemas.microsoft.com/office/drawing/2014/main" id="{5C7638B8-AB0A-42DA-BDB4-7842813281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6200" y="2822674"/>
            <a:ext cx="1984248" cy="1984248"/>
          </a:xfrm>
          <a:prstGeom prst="rect">
            <a:avLst/>
          </a:prstGeom>
        </p:spPr>
      </p:pic>
      <p:sp>
        <p:nvSpPr>
          <p:cNvPr id="11" name="Rectangle 10">
            <a:extLst>
              <a:ext uri="{FF2B5EF4-FFF2-40B4-BE49-F238E27FC236}">
                <a16:creationId xmlns:a16="http://schemas.microsoft.com/office/drawing/2014/main" id="{0B299836-D56C-4CE0-A1AB-AE04AC35AC03}"/>
              </a:ext>
            </a:extLst>
          </p:cNvPr>
          <p:cNvSpPr/>
          <p:nvPr/>
        </p:nvSpPr>
        <p:spPr>
          <a:xfrm>
            <a:off x="3097952" y="4792792"/>
            <a:ext cx="4106958" cy="584775"/>
          </a:xfrm>
          <a:prstGeom prst="rect">
            <a:avLst/>
          </a:prstGeom>
          <a:noFill/>
        </p:spPr>
        <p:txBody>
          <a:bodyPr wrap="none" lIns="91440" tIns="45720" rIns="91440" bIns="45720">
            <a:spAutoFit/>
          </a:bodyPr>
          <a:lstStyle/>
          <a:p>
            <a:pPr algn="ctr"/>
            <a:r>
              <a:rPr lang="en-US" sz="32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January 1 – March 31</a:t>
            </a:r>
          </a:p>
        </p:txBody>
      </p:sp>
      <p:pic>
        <p:nvPicPr>
          <p:cNvPr id="14" name="Graphic 13" descr="Daily calendar outline">
            <a:extLst>
              <a:ext uri="{FF2B5EF4-FFF2-40B4-BE49-F238E27FC236}">
                <a16:creationId xmlns:a16="http://schemas.microsoft.com/office/drawing/2014/main" id="{B1A117E6-BB51-4F99-972F-FC4369BB4B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6825" y="2809555"/>
            <a:ext cx="1984248" cy="1984248"/>
          </a:xfrm>
          <a:prstGeom prst="rect">
            <a:avLst/>
          </a:prstGeom>
        </p:spPr>
      </p:pic>
      <p:sp>
        <p:nvSpPr>
          <p:cNvPr id="15" name="Rectangle 14">
            <a:extLst>
              <a:ext uri="{FF2B5EF4-FFF2-40B4-BE49-F238E27FC236}">
                <a16:creationId xmlns:a16="http://schemas.microsoft.com/office/drawing/2014/main" id="{BD713353-BC21-4761-BFEB-CF19BB3B0DC8}"/>
              </a:ext>
            </a:extLst>
          </p:cNvPr>
          <p:cNvSpPr/>
          <p:nvPr/>
        </p:nvSpPr>
        <p:spPr>
          <a:xfrm>
            <a:off x="7423771" y="4792792"/>
            <a:ext cx="3670355" cy="1077218"/>
          </a:xfrm>
          <a:prstGeom prst="rect">
            <a:avLst/>
          </a:prstGeom>
          <a:noFill/>
        </p:spPr>
        <p:txBody>
          <a:bodyPr wrap="square" lIns="91440" tIns="45720" rIns="91440" bIns="45720">
            <a:spAutoFit/>
          </a:bodyPr>
          <a:lstStyle/>
          <a:p>
            <a:pPr algn="ctr"/>
            <a:r>
              <a:rPr lang="en-US" sz="32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1</a:t>
            </a:r>
            <a:r>
              <a:rPr lang="en-US" sz="3200" b="0" cap="none" spc="0" baseline="30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st</a:t>
            </a:r>
            <a:r>
              <a:rPr lang="en-US" sz="32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 of the Month After Application</a:t>
            </a:r>
          </a:p>
        </p:txBody>
      </p:sp>
      <p:sp>
        <p:nvSpPr>
          <p:cNvPr id="2" name="Arrow: Curved Down 1">
            <a:extLst>
              <a:ext uri="{FF2B5EF4-FFF2-40B4-BE49-F238E27FC236}">
                <a16:creationId xmlns:a16="http://schemas.microsoft.com/office/drawing/2014/main" id="{C703AF04-14B5-8959-4F3B-C5758D36992D}"/>
              </a:ext>
            </a:extLst>
          </p:cNvPr>
          <p:cNvSpPr/>
          <p:nvPr/>
        </p:nvSpPr>
        <p:spPr>
          <a:xfrm>
            <a:off x="5364938" y="2424966"/>
            <a:ext cx="1554480" cy="584775"/>
          </a:xfrm>
          <a:prstGeom prst="curved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urved Down 3">
            <a:extLst>
              <a:ext uri="{FF2B5EF4-FFF2-40B4-BE49-F238E27FC236}">
                <a16:creationId xmlns:a16="http://schemas.microsoft.com/office/drawing/2014/main" id="{BE4C70C7-423B-9EAC-B51F-20F3A4C9672F}"/>
              </a:ext>
            </a:extLst>
          </p:cNvPr>
          <p:cNvSpPr/>
          <p:nvPr/>
        </p:nvSpPr>
        <p:spPr>
          <a:xfrm>
            <a:off x="3230148" y="2424966"/>
            <a:ext cx="1554480" cy="584775"/>
          </a:xfrm>
          <a:prstGeom prst="curved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34631B4D-4F27-0998-965E-C7926E90956E}"/>
              </a:ext>
            </a:extLst>
          </p:cNvPr>
          <p:cNvSpPr/>
          <p:nvPr/>
        </p:nvSpPr>
        <p:spPr>
          <a:xfrm>
            <a:off x="7489584" y="2424966"/>
            <a:ext cx="1554480" cy="584775"/>
          </a:xfrm>
          <a:prstGeom prst="curved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935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P spid="4"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6BF371-87F9-4C04-9FB2-85886DD9D0E8}"/>
              </a:ext>
            </a:extLst>
          </p:cNvPr>
          <p:cNvSpPr>
            <a:spLocks noGrp="1"/>
          </p:cNvSpPr>
          <p:nvPr>
            <p:ph type="title"/>
          </p:nvPr>
        </p:nvSpPr>
        <p:spPr>
          <a:xfrm>
            <a:off x="833772" y="636803"/>
            <a:ext cx="10097463" cy="821425"/>
          </a:xfrm>
        </p:spPr>
        <p:txBody>
          <a:bodyPr>
            <a:normAutofit/>
          </a:bodyPr>
          <a:lstStyle/>
          <a:p>
            <a:r>
              <a:rPr lang="en-US" dirty="0"/>
              <a:t>Automatic Medicare enrollment</a:t>
            </a:r>
          </a:p>
        </p:txBody>
      </p:sp>
      <p:sp>
        <p:nvSpPr>
          <p:cNvPr id="5" name="Footer Placeholder 4">
            <a:extLst>
              <a:ext uri="{FF2B5EF4-FFF2-40B4-BE49-F238E27FC236}">
                <a16:creationId xmlns:a16="http://schemas.microsoft.com/office/drawing/2014/main" id="{2CAC4333-7859-41AE-8C43-06C31FEA5016}"/>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869E35F-7CD7-4F9C-A1A2-4EE79BA60D9F}"/>
              </a:ext>
            </a:extLst>
          </p:cNvPr>
          <p:cNvSpPr>
            <a:spLocks noGrp="1"/>
          </p:cNvSpPr>
          <p:nvPr>
            <p:ph type="sldNum" sz="quarter" idx="12"/>
          </p:nvPr>
        </p:nvSpPr>
        <p:spPr/>
        <p:txBody>
          <a:bodyPr/>
          <a:lstStyle/>
          <a:p>
            <a:fld id="{E313472D-BFB5-4CCD-ACA0-2399B44D45C6}" type="slidenum">
              <a:rPr lang="en-US" smtClean="0"/>
              <a:pPr/>
              <a:t>31</a:t>
            </a:fld>
            <a:endParaRPr lang="en-US" sz="800" dirty="0"/>
          </a:p>
        </p:txBody>
      </p:sp>
      <p:grpSp>
        <p:nvGrpSpPr>
          <p:cNvPr id="13" name="Group 12">
            <a:extLst>
              <a:ext uri="{FF2B5EF4-FFF2-40B4-BE49-F238E27FC236}">
                <a16:creationId xmlns:a16="http://schemas.microsoft.com/office/drawing/2014/main" id="{C5C5C6EF-156E-45E4-BE0E-C9D811EE3550}"/>
              </a:ext>
            </a:extLst>
          </p:cNvPr>
          <p:cNvGrpSpPr/>
          <p:nvPr/>
        </p:nvGrpSpPr>
        <p:grpSpPr>
          <a:xfrm>
            <a:off x="587827" y="1441899"/>
            <a:ext cx="11038114" cy="2248348"/>
            <a:chOff x="587827" y="1605189"/>
            <a:chExt cx="11038114" cy="2248348"/>
          </a:xfrm>
        </p:grpSpPr>
        <p:sp>
          <p:nvSpPr>
            <p:cNvPr id="7" name="Rectangle: Rounded Corners 6">
              <a:extLst>
                <a:ext uri="{FF2B5EF4-FFF2-40B4-BE49-F238E27FC236}">
                  <a16:creationId xmlns:a16="http://schemas.microsoft.com/office/drawing/2014/main" id="{79B0F4BC-A595-434C-BCBA-076A5A0F8B6F}"/>
                </a:ext>
              </a:extLst>
            </p:cNvPr>
            <p:cNvSpPr/>
            <p:nvPr/>
          </p:nvSpPr>
          <p:spPr>
            <a:xfrm>
              <a:off x="587827" y="1605189"/>
              <a:ext cx="11038114" cy="2248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lipboard Checked outline">
              <a:extLst>
                <a:ext uri="{FF2B5EF4-FFF2-40B4-BE49-F238E27FC236}">
                  <a16:creationId xmlns:a16="http://schemas.microsoft.com/office/drawing/2014/main" id="{1FCA8973-FB5E-4BD0-A178-7E4312C8B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3773" y="2089283"/>
              <a:ext cx="1280160" cy="1280160"/>
            </a:xfrm>
            <a:prstGeom prst="rect">
              <a:avLst/>
            </a:prstGeom>
          </p:spPr>
        </p:pic>
        <p:sp>
          <p:nvSpPr>
            <p:cNvPr id="11" name="Rectangle 10">
              <a:extLst>
                <a:ext uri="{FF2B5EF4-FFF2-40B4-BE49-F238E27FC236}">
                  <a16:creationId xmlns:a16="http://schemas.microsoft.com/office/drawing/2014/main" id="{05B90D32-D666-4A72-9838-CF693B676BB4}"/>
                </a:ext>
              </a:extLst>
            </p:cNvPr>
            <p:cNvSpPr/>
            <p:nvPr/>
          </p:nvSpPr>
          <p:spPr>
            <a:xfrm>
              <a:off x="2405903" y="1768031"/>
              <a:ext cx="8795497" cy="1938992"/>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Some people are automatically enrolled in Part A and Part B</a:t>
              </a:r>
            </a:p>
            <a:p>
              <a:pPr marL="342900" indent="-342900">
                <a:buFont typeface="Arial" panose="020B0604020202020204" pitchFamily="34" charset="0"/>
                <a:buChar char="•"/>
              </a:pPr>
              <a:r>
                <a:rPr lang="en-US" sz="2400" dirty="0">
                  <a:ln w="0"/>
                  <a:solidFill>
                    <a:schemeClr val="bg1"/>
                  </a:solidFill>
                  <a:effectLst>
                    <a:outerShdw blurRad="38100" dist="19050" dir="2700000" algn="tl" rotWithShape="0">
                      <a:schemeClr val="dk1">
                        <a:alpha val="40000"/>
                      </a:schemeClr>
                    </a:outerShdw>
                  </a:effectLst>
                </a:rPr>
                <a:t>If you are already receiving social security benefits on the first day of the month in which you turn 65</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You have been receiving social security benefits for 24 months already due to disability</a:t>
              </a:r>
            </a:p>
          </p:txBody>
        </p:sp>
      </p:grpSp>
      <p:grpSp>
        <p:nvGrpSpPr>
          <p:cNvPr id="14" name="Group 13">
            <a:extLst>
              <a:ext uri="{FF2B5EF4-FFF2-40B4-BE49-F238E27FC236}">
                <a16:creationId xmlns:a16="http://schemas.microsoft.com/office/drawing/2014/main" id="{F08936DC-62B9-4206-AD36-B8D2C984490F}"/>
              </a:ext>
            </a:extLst>
          </p:cNvPr>
          <p:cNvGrpSpPr/>
          <p:nvPr/>
        </p:nvGrpSpPr>
        <p:grpSpPr>
          <a:xfrm>
            <a:off x="587827" y="3818668"/>
            <a:ext cx="11038114" cy="2386391"/>
            <a:chOff x="587827" y="3818668"/>
            <a:chExt cx="11038114" cy="2386391"/>
          </a:xfrm>
        </p:grpSpPr>
        <p:sp>
          <p:nvSpPr>
            <p:cNvPr id="8" name="Rectangle: Rounded Corners 7">
              <a:extLst>
                <a:ext uri="{FF2B5EF4-FFF2-40B4-BE49-F238E27FC236}">
                  <a16:creationId xmlns:a16="http://schemas.microsoft.com/office/drawing/2014/main" id="{D6BB7A55-2732-4DD2-9A4F-4E1B3D9C876B}"/>
                </a:ext>
              </a:extLst>
            </p:cNvPr>
            <p:cNvSpPr/>
            <p:nvPr/>
          </p:nvSpPr>
          <p:spPr>
            <a:xfrm>
              <a:off x="587827" y="3818668"/>
              <a:ext cx="11038114" cy="23863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lipboard outline">
              <a:extLst>
                <a:ext uri="{FF2B5EF4-FFF2-40B4-BE49-F238E27FC236}">
                  <a16:creationId xmlns:a16="http://schemas.microsoft.com/office/drawing/2014/main" id="{BC1172CE-B06F-4E44-8219-4988F493C7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3772" y="4371783"/>
              <a:ext cx="1280160" cy="1280160"/>
            </a:xfrm>
            <a:prstGeom prst="rect">
              <a:avLst/>
            </a:prstGeom>
          </p:spPr>
        </p:pic>
        <p:sp>
          <p:nvSpPr>
            <p:cNvPr id="12" name="Rectangle 11">
              <a:extLst>
                <a:ext uri="{FF2B5EF4-FFF2-40B4-BE49-F238E27FC236}">
                  <a16:creationId xmlns:a16="http://schemas.microsoft.com/office/drawing/2014/main" id="{02DBF837-8BF3-462A-B543-02589417E6E4}"/>
                </a:ext>
              </a:extLst>
            </p:cNvPr>
            <p:cNvSpPr/>
            <p:nvPr/>
          </p:nvSpPr>
          <p:spPr>
            <a:xfrm>
              <a:off x="2405903" y="4227033"/>
              <a:ext cx="8795497" cy="1569660"/>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Som</a:t>
              </a:r>
              <a:r>
                <a:rPr lang="en-US" sz="2400" dirty="0">
                  <a:ln w="0"/>
                  <a:solidFill>
                    <a:schemeClr val="bg1"/>
                  </a:solidFill>
                  <a:effectLst>
                    <a:outerShdw blurRad="38100" dist="19050" dir="2700000" algn="tl" rotWithShape="0">
                      <a:schemeClr val="dk1">
                        <a:alpha val="40000"/>
                      </a:schemeClr>
                    </a:outerShdw>
                  </a:effectLst>
                </a:rPr>
                <a:t>e individuals must sign up for Medicare when they want to enroll</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You are not receiving social security benefits, bot otherwise qualify for coverage</a:t>
              </a:r>
            </a:p>
            <a:p>
              <a:pPr marL="342900" indent="-342900">
                <a:buFont typeface="Arial" panose="020B0604020202020204" pitchFamily="34" charset="0"/>
                <a:buChar char="•"/>
              </a:pPr>
              <a:r>
                <a:rPr lang="en-US" sz="2400" dirty="0">
                  <a:ln w="0"/>
                  <a:solidFill>
                    <a:schemeClr val="bg1"/>
                  </a:solidFill>
                  <a:effectLst>
                    <a:outerShdw blurRad="38100" dist="19050" dir="2700000" algn="tl" rotWithShape="0">
                      <a:schemeClr val="dk1">
                        <a:alpha val="40000"/>
                      </a:schemeClr>
                    </a:outerShdw>
                  </a:effectLst>
                </a:rPr>
                <a:t>You have been diagnosed with end stage renal disease</a:t>
              </a:r>
              <a:endParaRPr lang="en-US" sz="2400" b="0" cap="none" spc="0" dirty="0">
                <a:ln w="0"/>
                <a:solidFill>
                  <a:schemeClr val="bg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64176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250" fill="hold"/>
                                        <p:tgtEl>
                                          <p:spTgt spid="14"/>
                                        </p:tgtEl>
                                        <p:attrNameLst>
                                          <p:attrName>ppt_x</p:attrName>
                                        </p:attrNameLst>
                                      </p:cBhvr>
                                      <p:tavLst>
                                        <p:tav tm="0">
                                          <p:val>
                                            <p:strVal val="0-#ppt_w/2"/>
                                          </p:val>
                                        </p:tav>
                                        <p:tav tm="100000">
                                          <p:val>
                                            <p:strVal val="#ppt_x"/>
                                          </p:val>
                                        </p:tav>
                                      </p:tavLst>
                                    </p:anim>
                                    <p:anim calcmode="lin" valueType="num">
                                      <p:cBhvr additive="base">
                                        <p:cTn id="14"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2DDE28-AF85-42F3-A0B8-4DE8581C8EFF}"/>
              </a:ext>
            </a:extLst>
          </p:cNvPr>
          <p:cNvSpPr>
            <a:spLocks noGrp="1"/>
          </p:cNvSpPr>
          <p:nvPr>
            <p:ph type="title"/>
          </p:nvPr>
        </p:nvSpPr>
        <p:spPr>
          <a:xfrm>
            <a:off x="930267" y="1122220"/>
            <a:ext cx="8296857" cy="926818"/>
          </a:xfrm>
        </p:spPr>
        <p:txBody>
          <a:bodyPr/>
          <a:lstStyle/>
          <a:p>
            <a:r>
              <a:rPr lang="en-US" dirty="0"/>
              <a:t>When Will Part A Begin?</a:t>
            </a:r>
          </a:p>
        </p:txBody>
      </p:sp>
      <p:sp>
        <p:nvSpPr>
          <p:cNvPr id="5" name="Footer Placeholder 4">
            <a:extLst>
              <a:ext uri="{FF2B5EF4-FFF2-40B4-BE49-F238E27FC236}">
                <a16:creationId xmlns:a16="http://schemas.microsoft.com/office/drawing/2014/main" id="{BA86BA2A-BA4C-4B1E-98E2-CC19BAF46854}"/>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9669E400-665A-47AC-A71F-31D9460F3D42}"/>
              </a:ext>
            </a:extLst>
          </p:cNvPr>
          <p:cNvSpPr>
            <a:spLocks noGrp="1"/>
          </p:cNvSpPr>
          <p:nvPr>
            <p:ph type="sldNum" sz="quarter" idx="12"/>
          </p:nvPr>
        </p:nvSpPr>
        <p:spPr/>
        <p:txBody>
          <a:bodyPr/>
          <a:lstStyle/>
          <a:p>
            <a:fld id="{E313472D-BFB5-4CCD-ACA0-2399B44D45C6}" type="slidenum">
              <a:rPr lang="en-US" smtClean="0"/>
              <a:pPr/>
              <a:t>32</a:t>
            </a:fld>
            <a:endParaRPr lang="en-US" sz="800" dirty="0"/>
          </a:p>
        </p:txBody>
      </p:sp>
      <p:sp>
        <p:nvSpPr>
          <p:cNvPr id="9" name="Arrow: Left 8">
            <a:extLst>
              <a:ext uri="{FF2B5EF4-FFF2-40B4-BE49-F238E27FC236}">
                <a16:creationId xmlns:a16="http://schemas.microsoft.com/office/drawing/2014/main" id="{CE12A6B7-8C8B-4805-9042-27683BDAD3A0}"/>
              </a:ext>
            </a:extLst>
          </p:cNvPr>
          <p:cNvSpPr/>
          <p:nvPr/>
        </p:nvSpPr>
        <p:spPr>
          <a:xfrm>
            <a:off x="1519085" y="3429000"/>
            <a:ext cx="2685769" cy="1486025"/>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9511176A-2B4E-4F6F-B57E-5AB1BAB08147}"/>
              </a:ext>
            </a:extLst>
          </p:cNvPr>
          <p:cNvSpPr/>
          <p:nvPr/>
        </p:nvSpPr>
        <p:spPr>
          <a:xfrm>
            <a:off x="7884239" y="3429000"/>
            <a:ext cx="2685769" cy="1486025"/>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6F8512C-73D3-4752-A5B1-04625697A5CF}"/>
              </a:ext>
            </a:extLst>
          </p:cNvPr>
          <p:cNvGrpSpPr/>
          <p:nvPr/>
        </p:nvGrpSpPr>
        <p:grpSpPr>
          <a:xfrm>
            <a:off x="4204854" y="2049038"/>
            <a:ext cx="3782291" cy="3782291"/>
            <a:chOff x="4204854" y="2049038"/>
            <a:chExt cx="3782291" cy="3782291"/>
          </a:xfrm>
        </p:grpSpPr>
        <p:pic>
          <p:nvPicPr>
            <p:cNvPr id="8" name="Graphic 7" descr="Daily calendar outline">
              <a:extLst>
                <a:ext uri="{FF2B5EF4-FFF2-40B4-BE49-F238E27FC236}">
                  <a16:creationId xmlns:a16="http://schemas.microsoft.com/office/drawing/2014/main" id="{9CD5AF7A-28EE-4BFE-8DB4-5F28C72F0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4854" y="2049038"/>
              <a:ext cx="3782291" cy="3782291"/>
            </a:xfrm>
            <a:prstGeom prst="rect">
              <a:avLst/>
            </a:prstGeom>
          </p:spPr>
        </p:pic>
        <p:sp>
          <p:nvSpPr>
            <p:cNvPr id="12" name="Rectangle 11">
              <a:extLst>
                <a:ext uri="{FF2B5EF4-FFF2-40B4-BE49-F238E27FC236}">
                  <a16:creationId xmlns:a16="http://schemas.microsoft.com/office/drawing/2014/main" id="{778D605B-3650-4D10-93D3-B7C5B5B69AC0}"/>
                </a:ext>
              </a:extLst>
            </p:cNvPr>
            <p:cNvSpPr/>
            <p:nvPr/>
          </p:nvSpPr>
          <p:spPr>
            <a:xfrm>
              <a:off x="5718331" y="2798442"/>
              <a:ext cx="755335" cy="769441"/>
            </a:xfrm>
            <a:prstGeom prst="rect">
              <a:avLst/>
            </a:prstGeom>
            <a:noFill/>
          </p:spPr>
          <p:txBody>
            <a:bodyPr wrap="none" lIns="91440" tIns="45720" rIns="91440" bIns="45720">
              <a:spAutoFit/>
            </a:bodyPr>
            <a:lstStyle/>
            <a:p>
              <a:pPr algn="ctr"/>
              <a:r>
                <a:rPr lang="en-US" sz="4400" b="1" cap="none" spc="0" dirty="0">
                  <a:ln w="0"/>
                  <a:solidFill>
                    <a:schemeClr val="accent3"/>
                  </a:solidFill>
                  <a:effectLst>
                    <a:outerShdw blurRad="38100" dist="19050" dir="2700000" algn="tl" rotWithShape="0">
                      <a:schemeClr val="dk1">
                        <a:alpha val="40000"/>
                      </a:schemeClr>
                    </a:outerShdw>
                  </a:effectLst>
                </a:rPr>
                <a:t>65</a:t>
              </a:r>
            </a:p>
          </p:txBody>
        </p:sp>
      </p:grpSp>
      <p:sp>
        <p:nvSpPr>
          <p:cNvPr id="15" name="Rectangle 14">
            <a:extLst>
              <a:ext uri="{FF2B5EF4-FFF2-40B4-BE49-F238E27FC236}">
                <a16:creationId xmlns:a16="http://schemas.microsoft.com/office/drawing/2014/main" id="{C9F7FD6A-4725-43CE-B5BB-E2A55BC9460B}"/>
              </a:ext>
            </a:extLst>
          </p:cNvPr>
          <p:cNvSpPr/>
          <p:nvPr/>
        </p:nvSpPr>
        <p:spPr>
          <a:xfrm>
            <a:off x="8517644" y="4911511"/>
            <a:ext cx="2155270" cy="461665"/>
          </a:xfrm>
          <a:prstGeom prst="rect">
            <a:avLst/>
          </a:prstGeom>
          <a:noFill/>
        </p:spPr>
        <p:txBody>
          <a:bodyPr wrap="none" lIns="91440" tIns="45720" rIns="91440" bIns="45720">
            <a:spAutoFit/>
          </a:bodyPr>
          <a:lstStyle/>
          <a:p>
            <a:pPr algn="ctr"/>
            <a:r>
              <a:rPr lang="en-US" sz="2400" b="1" dirty="0">
                <a:ln w="0"/>
                <a:solidFill>
                  <a:schemeClr val="accent3"/>
                </a:solidFill>
                <a:effectLst>
                  <a:outerShdw blurRad="38100" dist="19050" dir="2700000" algn="tl" rotWithShape="0">
                    <a:schemeClr val="dk1">
                      <a:alpha val="40000"/>
                    </a:schemeClr>
                  </a:outerShdw>
                </a:effectLst>
              </a:rPr>
              <a:t>Up to 6 months</a:t>
            </a:r>
            <a:endParaRPr lang="en-US" sz="2400" b="1" cap="none" spc="0" dirty="0">
              <a:ln w="0"/>
              <a:solidFill>
                <a:schemeClr val="accent3"/>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759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53D1-5254-45B0-9DC1-1F403F0F87D0}"/>
              </a:ext>
            </a:extLst>
          </p:cNvPr>
          <p:cNvSpPr>
            <a:spLocks noGrp="1"/>
          </p:cNvSpPr>
          <p:nvPr>
            <p:ph type="title"/>
          </p:nvPr>
        </p:nvSpPr>
        <p:spPr>
          <a:xfrm>
            <a:off x="376186" y="231976"/>
            <a:ext cx="11434011" cy="1093102"/>
          </a:xfrm>
        </p:spPr>
        <p:txBody>
          <a:bodyPr/>
          <a:lstStyle/>
          <a:p>
            <a:r>
              <a:rPr lang="en-US" dirty="0"/>
              <a:t>Part B Enrollment Periods (Prior to 2023) </a:t>
            </a:r>
          </a:p>
        </p:txBody>
      </p:sp>
      <p:sp>
        <p:nvSpPr>
          <p:cNvPr id="4" name="Footer Placeholder 3">
            <a:extLst>
              <a:ext uri="{FF2B5EF4-FFF2-40B4-BE49-F238E27FC236}">
                <a16:creationId xmlns:a16="http://schemas.microsoft.com/office/drawing/2014/main" id="{BE3E637B-2CF1-430E-AEB9-ADB8C592DB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1705406-9923-4542-83E1-4ABDB70FDB3A}"/>
              </a:ext>
            </a:extLst>
          </p:cNvPr>
          <p:cNvSpPr>
            <a:spLocks noGrp="1"/>
          </p:cNvSpPr>
          <p:nvPr>
            <p:ph type="sldNum" sz="quarter" idx="12"/>
          </p:nvPr>
        </p:nvSpPr>
        <p:spPr/>
        <p:txBody>
          <a:bodyPr/>
          <a:lstStyle/>
          <a:p>
            <a:fld id="{E313472D-BFB5-4CCD-ACA0-2399B44D45C6}" type="slidenum">
              <a:rPr lang="en-US" smtClean="0"/>
              <a:t>33</a:t>
            </a:fld>
            <a:endParaRPr lang="en-US"/>
          </a:p>
        </p:txBody>
      </p:sp>
      <p:graphicFrame>
        <p:nvGraphicFramePr>
          <p:cNvPr id="9" name="Table 9">
            <a:extLst>
              <a:ext uri="{FF2B5EF4-FFF2-40B4-BE49-F238E27FC236}">
                <a16:creationId xmlns:a16="http://schemas.microsoft.com/office/drawing/2014/main" id="{0F8CED64-A7A6-408E-924E-1B2F1BFD98AA}"/>
              </a:ext>
            </a:extLst>
          </p:cNvPr>
          <p:cNvGraphicFramePr>
            <a:graphicFrameLocks noGrp="1"/>
          </p:cNvGraphicFramePr>
          <p:nvPr>
            <p:ph idx="1"/>
          </p:nvPr>
        </p:nvGraphicFramePr>
        <p:xfrm>
          <a:off x="376238" y="1447799"/>
          <a:ext cx="11472860" cy="4968240"/>
        </p:xfrm>
        <a:graphic>
          <a:graphicData uri="http://schemas.openxmlformats.org/drawingml/2006/table">
            <a:tbl>
              <a:tblPr firstRow="1" bandRow="1">
                <a:tableStyleId>{5C22544A-7EE6-4342-B048-85BDC9FD1C3A}</a:tableStyleId>
              </a:tblPr>
              <a:tblGrid>
                <a:gridCol w="1147286">
                  <a:extLst>
                    <a:ext uri="{9D8B030D-6E8A-4147-A177-3AD203B41FA5}">
                      <a16:colId xmlns:a16="http://schemas.microsoft.com/office/drawing/2014/main" val="267981593"/>
                    </a:ext>
                  </a:extLst>
                </a:gridCol>
                <a:gridCol w="1147286">
                  <a:extLst>
                    <a:ext uri="{9D8B030D-6E8A-4147-A177-3AD203B41FA5}">
                      <a16:colId xmlns:a16="http://schemas.microsoft.com/office/drawing/2014/main" val="1580358601"/>
                    </a:ext>
                  </a:extLst>
                </a:gridCol>
                <a:gridCol w="1147286">
                  <a:extLst>
                    <a:ext uri="{9D8B030D-6E8A-4147-A177-3AD203B41FA5}">
                      <a16:colId xmlns:a16="http://schemas.microsoft.com/office/drawing/2014/main" val="2135672325"/>
                    </a:ext>
                  </a:extLst>
                </a:gridCol>
                <a:gridCol w="1147286">
                  <a:extLst>
                    <a:ext uri="{9D8B030D-6E8A-4147-A177-3AD203B41FA5}">
                      <a16:colId xmlns:a16="http://schemas.microsoft.com/office/drawing/2014/main" val="2395949421"/>
                    </a:ext>
                  </a:extLst>
                </a:gridCol>
                <a:gridCol w="1147286">
                  <a:extLst>
                    <a:ext uri="{9D8B030D-6E8A-4147-A177-3AD203B41FA5}">
                      <a16:colId xmlns:a16="http://schemas.microsoft.com/office/drawing/2014/main" val="369038797"/>
                    </a:ext>
                  </a:extLst>
                </a:gridCol>
                <a:gridCol w="1147286">
                  <a:extLst>
                    <a:ext uri="{9D8B030D-6E8A-4147-A177-3AD203B41FA5}">
                      <a16:colId xmlns:a16="http://schemas.microsoft.com/office/drawing/2014/main" val="2834100229"/>
                    </a:ext>
                  </a:extLst>
                </a:gridCol>
                <a:gridCol w="1147286">
                  <a:extLst>
                    <a:ext uri="{9D8B030D-6E8A-4147-A177-3AD203B41FA5}">
                      <a16:colId xmlns:a16="http://schemas.microsoft.com/office/drawing/2014/main" val="994058152"/>
                    </a:ext>
                  </a:extLst>
                </a:gridCol>
                <a:gridCol w="1147286">
                  <a:extLst>
                    <a:ext uri="{9D8B030D-6E8A-4147-A177-3AD203B41FA5}">
                      <a16:colId xmlns:a16="http://schemas.microsoft.com/office/drawing/2014/main" val="1151510556"/>
                    </a:ext>
                  </a:extLst>
                </a:gridCol>
                <a:gridCol w="1147286">
                  <a:extLst>
                    <a:ext uri="{9D8B030D-6E8A-4147-A177-3AD203B41FA5}">
                      <a16:colId xmlns:a16="http://schemas.microsoft.com/office/drawing/2014/main" val="3721605028"/>
                    </a:ext>
                  </a:extLst>
                </a:gridCol>
                <a:gridCol w="1147286">
                  <a:extLst>
                    <a:ext uri="{9D8B030D-6E8A-4147-A177-3AD203B41FA5}">
                      <a16:colId xmlns:a16="http://schemas.microsoft.com/office/drawing/2014/main" val="4220777656"/>
                    </a:ext>
                  </a:extLst>
                </a:gridCol>
              </a:tblGrid>
              <a:tr h="772887">
                <a:tc>
                  <a:txBody>
                    <a:bodyPr/>
                    <a:lstStyle/>
                    <a:p>
                      <a:r>
                        <a:rPr lang="en-US" dirty="0"/>
                        <a:t>Three months before</a:t>
                      </a:r>
                    </a:p>
                  </a:txBody>
                  <a:tcPr>
                    <a:lnB w="12700" cap="flat" cmpd="sng" algn="ctr">
                      <a:solidFill>
                        <a:schemeClr val="tx1"/>
                      </a:solidFill>
                      <a:prstDash val="solid"/>
                      <a:round/>
                      <a:headEnd type="none" w="med" len="med"/>
                      <a:tailEnd type="none" w="med" len="med"/>
                    </a:lnB>
                  </a:tcPr>
                </a:tc>
                <a:tc>
                  <a:txBody>
                    <a:bodyPr/>
                    <a:lstStyle/>
                    <a:p>
                      <a:r>
                        <a:rPr lang="en-US" dirty="0"/>
                        <a:t>Two months before</a:t>
                      </a:r>
                    </a:p>
                  </a:txBody>
                  <a:tcPr>
                    <a:lnB w="12700" cap="flat" cmpd="sng" algn="ctr">
                      <a:solidFill>
                        <a:schemeClr val="tx1"/>
                      </a:solidFill>
                      <a:prstDash val="solid"/>
                      <a:round/>
                      <a:headEnd type="none" w="med" len="med"/>
                      <a:tailEnd type="none" w="med" len="med"/>
                    </a:lnB>
                  </a:tcPr>
                </a:tc>
                <a:tc>
                  <a:txBody>
                    <a:bodyPr/>
                    <a:lstStyle/>
                    <a:p>
                      <a:r>
                        <a:rPr lang="en-US" dirty="0"/>
                        <a:t>One month before</a:t>
                      </a:r>
                    </a:p>
                  </a:txBody>
                  <a:tcPr>
                    <a:lnB w="12700" cap="flat" cmpd="sng" algn="ctr">
                      <a:solidFill>
                        <a:schemeClr val="tx1"/>
                      </a:solidFill>
                      <a:prstDash val="solid"/>
                      <a:round/>
                      <a:headEnd type="none" w="med" len="med"/>
                      <a:tailEnd type="none" w="med" len="med"/>
                    </a:lnB>
                  </a:tcPr>
                </a:tc>
                <a:tc>
                  <a:txBody>
                    <a:bodyPr/>
                    <a:lstStyle/>
                    <a:p>
                      <a:r>
                        <a:rPr lang="en-US" dirty="0"/>
                        <a:t>Month turn age 65</a:t>
                      </a:r>
                    </a:p>
                  </a:txBody>
                  <a:tcPr>
                    <a:lnB w="12700" cap="flat" cmpd="sng" algn="ctr">
                      <a:solidFill>
                        <a:schemeClr val="tx1"/>
                      </a:solidFill>
                      <a:prstDash val="solid"/>
                      <a:round/>
                      <a:headEnd type="none" w="med" len="med"/>
                      <a:tailEnd type="none" w="med" len="med"/>
                    </a:lnB>
                  </a:tcPr>
                </a:tc>
                <a:tc>
                  <a:txBody>
                    <a:bodyPr/>
                    <a:lstStyle/>
                    <a:p>
                      <a:r>
                        <a:rPr lang="en-US" dirty="0"/>
                        <a:t>One month after</a:t>
                      </a:r>
                    </a:p>
                  </a:txBody>
                  <a:tcPr>
                    <a:lnB w="12700" cap="flat" cmpd="sng" algn="ctr">
                      <a:solidFill>
                        <a:schemeClr val="tx1"/>
                      </a:solidFill>
                      <a:prstDash val="solid"/>
                      <a:round/>
                      <a:headEnd type="none" w="med" len="med"/>
                      <a:tailEnd type="none" w="med" len="med"/>
                    </a:lnB>
                  </a:tcPr>
                </a:tc>
                <a:tc>
                  <a:txBody>
                    <a:bodyPr/>
                    <a:lstStyle/>
                    <a:p>
                      <a:r>
                        <a:rPr lang="en-US" dirty="0"/>
                        <a:t>Two months after</a:t>
                      </a:r>
                    </a:p>
                  </a:txBody>
                  <a:tcPr>
                    <a:lnB w="12700" cap="flat" cmpd="sng" algn="ctr">
                      <a:solidFill>
                        <a:schemeClr val="tx1"/>
                      </a:solidFill>
                      <a:prstDash val="solid"/>
                      <a:round/>
                      <a:headEnd type="none" w="med" len="med"/>
                      <a:tailEnd type="none" w="med" len="med"/>
                    </a:lnB>
                  </a:tcPr>
                </a:tc>
                <a:tc>
                  <a:txBody>
                    <a:bodyPr/>
                    <a:lstStyle/>
                    <a:p>
                      <a:r>
                        <a:rPr lang="en-US" dirty="0"/>
                        <a:t>Three months after</a:t>
                      </a:r>
                    </a:p>
                  </a:txBody>
                  <a:tcPr>
                    <a:lnB w="12700" cap="flat" cmpd="sng" algn="ctr">
                      <a:solidFill>
                        <a:schemeClr val="tx1"/>
                      </a:solidFill>
                      <a:prstDash val="solid"/>
                      <a:round/>
                      <a:headEnd type="none" w="med" len="med"/>
                      <a:tailEnd type="none" w="med" len="med"/>
                    </a:lnB>
                  </a:tcPr>
                </a:tc>
                <a:tc>
                  <a:txBody>
                    <a:bodyPr/>
                    <a:lstStyle/>
                    <a:p>
                      <a:r>
                        <a:rPr lang="en-US" dirty="0"/>
                        <a:t>Four months after</a:t>
                      </a:r>
                    </a:p>
                  </a:txBody>
                  <a:tcPr>
                    <a:lnB w="12700" cap="flat" cmpd="sng" algn="ctr">
                      <a:solidFill>
                        <a:schemeClr val="tx1"/>
                      </a:solidFill>
                      <a:prstDash val="solid"/>
                      <a:round/>
                      <a:headEnd type="none" w="med" len="med"/>
                      <a:tailEnd type="none" w="med" len="med"/>
                    </a:lnB>
                  </a:tcPr>
                </a:tc>
                <a:tc>
                  <a:txBody>
                    <a:bodyPr/>
                    <a:lstStyle/>
                    <a:p>
                      <a:r>
                        <a:rPr lang="en-US" dirty="0"/>
                        <a:t>Five months after</a:t>
                      </a:r>
                    </a:p>
                  </a:txBody>
                  <a:tcPr>
                    <a:lnB w="12700" cap="flat" cmpd="sng" algn="ctr">
                      <a:solidFill>
                        <a:schemeClr val="tx1"/>
                      </a:solidFill>
                      <a:prstDash val="solid"/>
                      <a:round/>
                      <a:headEnd type="none" w="med" len="med"/>
                      <a:tailEnd type="none" w="med" len="med"/>
                    </a:lnB>
                  </a:tcPr>
                </a:tc>
                <a:tc>
                  <a:txBody>
                    <a:bodyPr/>
                    <a:lstStyle/>
                    <a:p>
                      <a:r>
                        <a:rPr lang="en-US" dirty="0"/>
                        <a:t>Six months after</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260211"/>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846408"/>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7566118"/>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808950"/>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3886971"/>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9855804"/>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 (SEP)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can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714462"/>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 (SEP)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can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562466"/>
                  </a:ext>
                </a:extLst>
              </a:tr>
            </a:tbl>
          </a:graphicData>
        </a:graphic>
      </p:graphicFrame>
      <p:sp>
        <p:nvSpPr>
          <p:cNvPr id="10" name="TextBox 9">
            <a:extLst>
              <a:ext uri="{FF2B5EF4-FFF2-40B4-BE49-F238E27FC236}">
                <a16:creationId xmlns:a16="http://schemas.microsoft.com/office/drawing/2014/main" id="{CCB914F0-D7F7-42DB-B765-0DCD428B43E3}"/>
              </a:ext>
            </a:extLst>
          </p:cNvPr>
          <p:cNvSpPr txBox="1"/>
          <p:nvPr/>
        </p:nvSpPr>
        <p:spPr>
          <a:xfrm>
            <a:off x="1638928" y="338236"/>
            <a:ext cx="3412043" cy="369332"/>
          </a:xfrm>
          <a:prstGeom prst="rect">
            <a:avLst/>
          </a:prstGeom>
          <a:solidFill>
            <a:schemeClr val="bg1"/>
          </a:solidFill>
        </p:spPr>
        <p:txBody>
          <a:bodyPr wrap="square" rtlCol="0">
            <a:spAutoFit/>
          </a:bodyPr>
          <a:lstStyle/>
          <a:p>
            <a:endParaRPr lang="en-US" dirty="0"/>
          </a:p>
        </p:txBody>
      </p:sp>
      <p:sp>
        <p:nvSpPr>
          <p:cNvPr id="11" name="Rectangle 10">
            <a:extLst>
              <a:ext uri="{FF2B5EF4-FFF2-40B4-BE49-F238E27FC236}">
                <a16:creationId xmlns:a16="http://schemas.microsoft.com/office/drawing/2014/main" id="{950C285C-7D27-4F8A-9A36-ABB341F6C3EC}"/>
              </a:ext>
            </a:extLst>
          </p:cNvPr>
          <p:cNvSpPr/>
          <p:nvPr/>
        </p:nvSpPr>
        <p:spPr>
          <a:xfrm>
            <a:off x="376186" y="2385018"/>
            <a:ext cx="1561419" cy="556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Enroll in any of these months </a:t>
            </a:r>
          </a:p>
        </p:txBody>
      </p:sp>
      <p:cxnSp>
        <p:nvCxnSpPr>
          <p:cNvPr id="13" name="Straight Arrow Connector 12">
            <a:extLst>
              <a:ext uri="{FF2B5EF4-FFF2-40B4-BE49-F238E27FC236}">
                <a16:creationId xmlns:a16="http://schemas.microsoft.com/office/drawing/2014/main" id="{CDAF24C2-065A-4A61-80D9-B38174D16BFB}"/>
              </a:ext>
            </a:extLst>
          </p:cNvPr>
          <p:cNvCxnSpPr/>
          <p:nvPr/>
        </p:nvCxnSpPr>
        <p:spPr>
          <a:xfrm>
            <a:off x="1251856" y="2739581"/>
            <a:ext cx="25146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146F3F-9B94-405E-B216-B2475503B9AC}"/>
              </a:ext>
            </a:extLst>
          </p:cNvPr>
          <p:cNvCxnSpPr>
            <a:cxnSpLocks/>
          </p:cNvCxnSpPr>
          <p:nvPr/>
        </p:nvCxnSpPr>
        <p:spPr>
          <a:xfrm>
            <a:off x="3970564" y="3331028"/>
            <a:ext cx="9416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C5AB84-A3EB-4D7D-AD3D-8409BEF11924}"/>
              </a:ext>
            </a:extLst>
          </p:cNvPr>
          <p:cNvCxnSpPr>
            <a:cxnSpLocks/>
          </p:cNvCxnSpPr>
          <p:nvPr/>
        </p:nvCxnSpPr>
        <p:spPr>
          <a:xfrm>
            <a:off x="5243035" y="3931919"/>
            <a:ext cx="195942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D1B2B4-6A84-49CB-9209-09FFEC3719F1}"/>
              </a:ext>
            </a:extLst>
          </p:cNvPr>
          <p:cNvCxnSpPr>
            <a:cxnSpLocks/>
          </p:cNvCxnSpPr>
          <p:nvPr/>
        </p:nvCxnSpPr>
        <p:spPr>
          <a:xfrm>
            <a:off x="6222749" y="4474031"/>
            <a:ext cx="327911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59E23F-113D-489D-8ECB-9181BD4E962B}"/>
              </a:ext>
            </a:extLst>
          </p:cNvPr>
          <p:cNvCxnSpPr>
            <a:cxnSpLocks/>
          </p:cNvCxnSpPr>
          <p:nvPr/>
        </p:nvCxnSpPr>
        <p:spPr>
          <a:xfrm>
            <a:off x="7391602" y="5083632"/>
            <a:ext cx="327911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1647C91-2CE9-4EBA-BE0E-B7283794E1BA}"/>
              </a:ext>
            </a:extLst>
          </p:cNvPr>
          <p:cNvCxnSpPr>
            <a:cxnSpLocks/>
          </p:cNvCxnSpPr>
          <p:nvPr/>
        </p:nvCxnSpPr>
        <p:spPr>
          <a:xfrm>
            <a:off x="8569779" y="5627914"/>
            <a:ext cx="9416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E64A96A-407D-4B12-880D-854339A6E9BA}"/>
              </a:ext>
            </a:extLst>
          </p:cNvPr>
          <p:cNvCxnSpPr>
            <a:cxnSpLocks/>
          </p:cNvCxnSpPr>
          <p:nvPr/>
        </p:nvCxnSpPr>
        <p:spPr>
          <a:xfrm>
            <a:off x="9682297" y="6226084"/>
            <a:ext cx="9416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7AAC2EA-3FAF-455A-B2B1-46B5EED5609A}"/>
              </a:ext>
            </a:extLst>
          </p:cNvPr>
          <p:cNvSpPr/>
          <p:nvPr/>
        </p:nvSpPr>
        <p:spPr>
          <a:xfrm>
            <a:off x="395236" y="2354511"/>
            <a:ext cx="3390270" cy="58722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06202A2F-629E-60B1-E410-7E2080549F66}"/>
              </a:ext>
            </a:extLst>
          </p:cNvPr>
          <p:cNvSpPr/>
          <p:nvPr/>
        </p:nvSpPr>
        <p:spPr>
          <a:xfrm rot="10800000">
            <a:off x="4912176" y="3526969"/>
            <a:ext cx="3524687" cy="1788731"/>
          </a:xfrm>
          <a:prstGeom prst="rtTriangle">
            <a:avLst/>
          </a:prstGeom>
          <a:solidFill>
            <a:schemeClr val="accent4">
              <a:alpha val="27059"/>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359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53D1-5254-45B0-9DC1-1F403F0F87D0}"/>
              </a:ext>
            </a:extLst>
          </p:cNvPr>
          <p:cNvSpPr>
            <a:spLocks noGrp="1"/>
          </p:cNvSpPr>
          <p:nvPr>
            <p:ph type="title"/>
          </p:nvPr>
        </p:nvSpPr>
        <p:spPr/>
        <p:txBody>
          <a:bodyPr/>
          <a:lstStyle/>
          <a:p>
            <a:r>
              <a:rPr lang="en-US" dirty="0"/>
              <a:t>Part B Enrollment Periods (Starting 1/1/23) </a:t>
            </a:r>
          </a:p>
        </p:txBody>
      </p:sp>
      <p:sp>
        <p:nvSpPr>
          <p:cNvPr id="4" name="Footer Placeholder 3">
            <a:extLst>
              <a:ext uri="{FF2B5EF4-FFF2-40B4-BE49-F238E27FC236}">
                <a16:creationId xmlns:a16="http://schemas.microsoft.com/office/drawing/2014/main" id="{BE3E637B-2CF1-430E-AEB9-ADB8C592DB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1705406-9923-4542-83E1-4ABDB70FDB3A}"/>
              </a:ext>
            </a:extLst>
          </p:cNvPr>
          <p:cNvSpPr>
            <a:spLocks noGrp="1"/>
          </p:cNvSpPr>
          <p:nvPr>
            <p:ph type="sldNum" sz="quarter" idx="12"/>
          </p:nvPr>
        </p:nvSpPr>
        <p:spPr/>
        <p:txBody>
          <a:bodyPr/>
          <a:lstStyle/>
          <a:p>
            <a:fld id="{E313472D-BFB5-4CCD-ACA0-2399B44D45C6}" type="slidenum">
              <a:rPr lang="en-US" smtClean="0"/>
              <a:t>34</a:t>
            </a:fld>
            <a:endParaRPr lang="en-US"/>
          </a:p>
        </p:txBody>
      </p:sp>
      <p:graphicFrame>
        <p:nvGraphicFramePr>
          <p:cNvPr id="9" name="Table 9">
            <a:extLst>
              <a:ext uri="{FF2B5EF4-FFF2-40B4-BE49-F238E27FC236}">
                <a16:creationId xmlns:a16="http://schemas.microsoft.com/office/drawing/2014/main" id="{0F8CED64-A7A6-408E-924E-1B2F1BFD98AA}"/>
              </a:ext>
            </a:extLst>
          </p:cNvPr>
          <p:cNvGraphicFramePr>
            <a:graphicFrameLocks noGrp="1"/>
          </p:cNvGraphicFramePr>
          <p:nvPr>
            <p:ph idx="1"/>
            <p:extLst>
              <p:ext uri="{D42A27DB-BD31-4B8C-83A1-F6EECF244321}">
                <p14:modId xmlns:p14="http://schemas.microsoft.com/office/powerpoint/2010/main" val="3675211312"/>
              </p:ext>
            </p:extLst>
          </p:nvPr>
        </p:nvGraphicFramePr>
        <p:xfrm>
          <a:off x="376238" y="1447799"/>
          <a:ext cx="11472860" cy="4968240"/>
        </p:xfrm>
        <a:graphic>
          <a:graphicData uri="http://schemas.openxmlformats.org/drawingml/2006/table">
            <a:tbl>
              <a:tblPr firstRow="1" bandRow="1">
                <a:tableStyleId>{5C22544A-7EE6-4342-B048-85BDC9FD1C3A}</a:tableStyleId>
              </a:tblPr>
              <a:tblGrid>
                <a:gridCol w="1147286">
                  <a:extLst>
                    <a:ext uri="{9D8B030D-6E8A-4147-A177-3AD203B41FA5}">
                      <a16:colId xmlns:a16="http://schemas.microsoft.com/office/drawing/2014/main" val="267981593"/>
                    </a:ext>
                  </a:extLst>
                </a:gridCol>
                <a:gridCol w="1147286">
                  <a:extLst>
                    <a:ext uri="{9D8B030D-6E8A-4147-A177-3AD203B41FA5}">
                      <a16:colId xmlns:a16="http://schemas.microsoft.com/office/drawing/2014/main" val="1580358601"/>
                    </a:ext>
                  </a:extLst>
                </a:gridCol>
                <a:gridCol w="1147286">
                  <a:extLst>
                    <a:ext uri="{9D8B030D-6E8A-4147-A177-3AD203B41FA5}">
                      <a16:colId xmlns:a16="http://schemas.microsoft.com/office/drawing/2014/main" val="2135672325"/>
                    </a:ext>
                  </a:extLst>
                </a:gridCol>
                <a:gridCol w="1147286">
                  <a:extLst>
                    <a:ext uri="{9D8B030D-6E8A-4147-A177-3AD203B41FA5}">
                      <a16:colId xmlns:a16="http://schemas.microsoft.com/office/drawing/2014/main" val="2395949421"/>
                    </a:ext>
                  </a:extLst>
                </a:gridCol>
                <a:gridCol w="1147286">
                  <a:extLst>
                    <a:ext uri="{9D8B030D-6E8A-4147-A177-3AD203B41FA5}">
                      <a16:colId xmlns:a16="http://schemas.microsoft.com/office/drawing/2014/main" val="369038797"/>
                    </a:ext>
                  </a:extLst>
                </a:gridCol>
                <a:gridCol w="1147286">
                  <a:extLst>
                    <a:ext uri="{9D8B030D-6E8A-4147-A177-3AD203B41FA5}">
                      <a16:colId xmlns:a16="http://schemas.microsoft.com/office/drawing/2014/main" val="2834100229"/>
                    </a:ext>
                  </a:extLst>
                </a:gridCol>
                <a:gridCol w="1147286">
                  <a:extLst>
                    <a:ext uri="{9D8B030D-6E8A-4147-A177-3AD203B41FA5}">
                      <a16:colId xmlns:a16="http://schemas.microsoft.com/office/drawing/2014/main" val="994058152"/>
                    </a:ext>
                  </a:extLst>
                </a:gridCol>
                <a:gridCol w="1147286">
                  <a:extLst>
                    <a:ext uri="{9D8B030D-6E8A-4147-A177-3AD203B41FA5}">
                      <a16:colId xmlns:a16="http://schemas.microsoft.com/office/drawing/2014/main" val="1151510556"/>
                    </a:ext>
                  </a:extLst>
                </a:gridCol>
                <a:gridCol w="1147286">
                  <a:extLst>
                    <a:ext uri="{9D8B030D-6E8A-4147-A177-3AD203B41FA5}">
                      <a16:colId xmlns:a16="http://schemas.microsoft.com/office/drawing/2014/main" val="3721605028"/>
                    </a:ext>
                  </a:extLst>
                </a:gridCol>
                <a:gridCol w="1147286">
                  <a:extLst>
                    <a:ext uri="{9D8B030D-6E8A-4147-A177-3AD203B41FA5}">
                      <a16:colId xmlns:a16="http://schemas.microsoft.com/office/drawing/2014/main" val="4220777656"/>
                    </a:ext>
                  </a:extLst>
                </a:gridCol>
              </a:tblGrid>
              <a:tr h="772887">
                <a:tc>
                  <a:txBody>
                    <a:bodyPr/>
                    <a:lstStyle/>
                    <a:p>
                      <a:r>
                        <a:rPr lang="en-US" dirty="0"/>
                        <a:t>Three months before</a:t>
                      </a:r>
                    </a:p>
                  </a:txBody>
                  <a:tcPr>
                    <a:lnB w="12700" cap="flat" cmpd="sng" algn="ctr">
                      <a:solidFill>
                        <a:schemeClr val="tx1"/>
                      </a:solidFill>
                      <a:prstDash val="solid"/>
                      <a:round/>
                      <a:headEnd type="none" w="med" len="med"/>
                      <a:tailEnd type="none" w="med" len="med"/>
                    </a:lnB>
                  </a:tcPr>
                </a:tc>
                <a:tc>
                  <a:txBody>
                    <a:bodyPr/>
                    <a:lstStyle/>
                    <a:p>
                      <a:r>
                        <a:rPr lang="en-US" dirty="0"/>
                        <a:t>Two months before</a:t>
                      </a:r>
                    </a:p>
                  </a:txBody>
                  <a:tcPr>
                    <a:lnB w="12700" cap="flat" cmpd="sng" algn="ctr">
                      <a:solidFill>
                        <a:schemeClr val="tx1"/>
                      </a:solidFill>
                      <a:prstDash val="solid"/>
                      <a:round/>
                      <a:headEnd type="none" w="med" len="med"/>
                      <a:tailEnd type="none" w="med" len="med"/>
                    </a:lnB>
                  </a:tcPr>
                </a:tc>
                <a:tc>
                  <a:txBody>
                    <a:bodyPr/>
                    <a:lstStyle/>
                    <a:p>
                      <a:r>
                        <a:rPr lang="en-US" dirty="0"/>
                        <a:t>One month before</a:t>
                      </a:r>
                    </a:p>
                  </a:txBody>
                  <a:tcPr>
                    <a:lnB w="12700" cap="flat" cmpd="sng" algn="ctr">
                      <a:solidFill>
                        <a:schemeClr val="tx1"/>
                      </a:solidFill>
                      <a:prstDash val="solid"/>
                      <a:round/>
                      <a:headEnd type="none" w="med" len="med"/>
                      <a:tailEnd type="none" w="med" len="med"/>
                    </a:lnB>
                  </a:tcPr>
                </a:tc>
                <a:tc>
                  <a:txBody>
                    <a:bodyPr/>
                    <a:lstStyle/>
                    <a:p>
                      <a:r>
                        <a:rPr lang="en-US" dirty="0"/>
                        <a:t>Month turn age 65</a:t>
                      </a:r>
                    </a:p>
                  </a:txBody>
                  <a:tcPr>
                    <a:lnB w="12700" cap="flat" cmpd="sng" algn="ctr">
                      <a:solidFill>
                        <a:schemeClr val="tx1"/>
                      </a:solidFill>
                      <a:prstDash val="solid"/>
                      <a:round/>
                      <a:headEnd type="none" w="med" len="med"/>
                      <a:tailEnd type="none" w="med" len="med"/>
                    </a:lnB>
                  </a:tcPr>
                </a:tc>
                <a:tc>
                  <a:txBody>
                    <a:bodyPr/>
                    <a:lstStyle/>
                    <a:p>
                      <a:r>
                        <a:rPr lang="en-US" dirty="0"/>
                        <a:t>One month after</a:t>
                      </a:r>
                    </a:p>
                  </a:txBody>
                  <a:tcPr>
                    <a:lnB w="12700" cap="flat" cmpd="sng" algn="ctr">
                      <a:solidFill>
                        <a:schemeClr val="tx1"/>
                      </a:solidFill>
                      <a:prstDash val="solid"/>
                      <a:round/>
                      <a:headEnd type="none" w="med" len="med"/>
                      <a:tailEnd type="none" w="med" len="med"/>
                    </a:lnB>
                  </a:tcPr>
                </a:tc>
                <a:tc>
                  <a:txBody>
                    <a:bodyPr/>
                    <a:lstStyle/>
                    <a:p>
                      <a:r>
                        <a:rPr lang="en-US" dirty="0"/>
                        <a:t>Two months after</a:t>
                      </a:r>
                    </a:p>
                  </a:txBody>
                  <a:tcPr>
                    <a:lnB w="12700" cap="flat" cmpd="sng" algn="ctr">
                      <a:solidFill>
                        <a:schemeClr val="tx1"/>
                      </a:solidFill>
                      <a:prstDash val="solid"/>
                      <a:round/>
                      <a:headEnd type="none" w="med" len="med"/>
                      <a:tailEnd type="none" w="med" len="med"/>
                    </a:lnB>
                  </a:tcPr>
                </a:tc>
                <a:tc>
                  <a:txBody>
                    <a:bodyPr/>
                    <a:lstStyle/>
                    <a:p>
                      <a:r>
                        <a:rPr lang="en-US" dirty="0"/>
                        <a:t>Three months after</a:t>
                      </a:r>
                    </a:p>
                  </a:txBody>
                  <a:tcPr>
                    <a:lnB w="12700" cap="flat" cmpd="sng" algn="ctr">
                      <a:solidFill>
                        <a:schemeClr val="tx1"/>
                      </a:solidFill>
                      <a:prstDash val="solid"/>
                      <a:round/>
                      <a:headEnd type="none" w="med" len="med"/>
                      <a:tailEnd type="none" w="med" len="med"/>
                    </a:lnB>
                  </a:tcPr>
                </a:tc>
                <a:tc>
                  <a:txBody>
                    <a:bodyPr/>
                    <a:lstStyle/>
                    <a:p>
                      <a:r>
                        <a:rPr lang="en-US" dirty="0"/>
                        <a:t>Four months after</a:t>
                      </a:r>
                    </a:p>
                  </a:txBody>
                  <a:tcPr>
                    <a:lnB w="12700" cap="flat" cmpd="sng" algn="ctr">
                      <a:solidFill>
                        <a:schemeClr val="tx1"/>
                      </a:solidFill>
                      <a:prstDash val="solid"/>
                      <a:round/>
                      <a:headEnd type="none" w="med" len="med"/>
                      <a:tailEnd type="none" w="med" len="med"/>
                    </a:lnB>
                  </a:tcPr>
                </a:tc>
                <a:tc>
                  <a:txBody>
                    <a:bodyPr/>
                    <a:lstStyle/>
                    <a:p>
                      <a:r>
                        <a:rPr lang="en-US" dirty="0"/>
                        <a:t>Five months after</a:t>
                      </a:r>
                    </a:p>
                  </a:txBody>
                  <a:tcPr>
                    <a:lnB w="12700" cap="flat" cmpd="sng" algn="ctr">
                      <a:solidFill>
                        <a:schemeClr val="tx1"/>
                      </a:solidFill>
                      <a:prstDash val="solid"/>
                      <a:round/>
                      <a:headEnd type="none" w="med" len="med"/>
                      <a:tailEnd type="none" w="med" len="med"/>
                    </a:lnB>
                  </a:tcPr>
                </a:tc>
                <a:tc>
                  <a:txBody>
                    <a:bodyPr/>
                    <a:lstStyle/>
                    <a:p>
                      <a:r>
                        <a:rPr lang="en-US" dirty="0"/>
                        <a:t>Six months after</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260211"/>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846408"/>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7566118"/>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808950"/>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3886971"/>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9855804"/>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 (SEP)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can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714462"/>
                  </a:ext>
                </a:extLst>
              </a:tr>
              <a:tr h="496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 (SEP)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can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562466"/>
                  </a:ext>
                </a:extLst>
              </a:tr>
            </a:tbl>
          </a:graphicData>
        </a:graphic>
      </p:graphicFrame>
      <p:sp>
        <p:nvSpPr>
          <p:cNvPr id="10" name="TextBox 9">
            <a:extLst>
              <a:ext uri="{FF2B5EF4-FFF2-40B4-BE49-F238E27FC236}">
                <a16:creationId xmlns:a16="http://schemas.microsoft.com/office/drawing/2014/main" id="{CCB914F0-D7F7-42DB-B765-0DCD428B43E3}"/>
              </a:ext>
            </a:extLst>
          </p:cNvPr>
          <p:cNvSpPr txBox="1"/>
          <p:nvPr/>
        </p:nvSpPr>
        <p:spPr>
          <a:xfrm>
            <a:off x="1638928" y="338236"/>
            <a:ext cx="3412043" cy="369332"/>
          </a:xfrm>
          <a:prstGeom prst="rect">
            <a:avLst/>
          </a:prstGeom>
          <a:solidFill>
            <a:schemeClr val="bg1"/>
          </a:solidFill>
        </p:spPr>
        <p:txBody>
          <a:bodyPr wrap="square" rtlCol="0">
            <a:spAutoFit/>
          </a:bodyPr>
          <a:lstStyle/>
          <a:p>
            <a:endParaRPr lang="en-US" dirty="0"/>
          </a:p>
        </p:txBody>
      </p:sp>
      <p:sp>
        <p:nvSpPr>
          <p:cNvPr id="11" name="Rectangle 10">
            <a:extLst>
              <a:ext uri="{FF2B5EF4-FFF2-40B4-BE49-F238E27FC236}">
                <a16:creationId xmlns:a16="http://schemas.microsoft.com/office/drawing/2014/main" id="{950C285C-7D27-4F8A-9A36-ABB341F6C3EC}"/>
              </a:ext>
            </a:extLst>
          </p:cNvPr>
          <p:cNvSpPr/>
          <p:nvPr/>
        </p:nvSpPr>
        <p:spPr>
          <a:xfrm>
            <a:off x="376186" y="2385018"/>
            <a:ext cx="1561419" cy="556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Enroll in any of these months </a:t>
            </a:r>
          </a:p>
        </p:txBody>
      </p:sp>
      <p:cxnSp>
        <p:nvCxnSpPr>
          <p:cNvPr id="13" name="Straight Arrow Connector 12">
            <a:extLst>
              <a:ext uri="{FF2B5EF4-FFF2-40B4-BE49-F238E27FC236}">
                <a16:creationId xmlns:a16="http://schemas.microsoft.com/office/drawing/2014/main" id="{CDAF24C2-065A-4A61-80D9-B38174D16BFB}"/>
              </a:ext>
            </a:extLst>
          </p:cNvPr>
          <p:cNvCxnSpPr/>
          <p:nvPr/>
        </p:nvCxnSpPr>
        <p:spPr>
          <a:xfrm>
            <a:off x="1251856" y="2739581"/>
            <a:ext cx="25146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146F3F-9B94-405E-B216-B2475503B9AC}"/>
              </a:ext>
            </a:extLst>
          </p:cNvPr>
          <p:cNvCxnSpPr>
            <a:cxnSpLocks/>
          </p:cNvCxnSpPr>
          <p:nvPr/>
        </p:nvCxnSpPr>
        <p:spPr>
          <a:xfrm>
            <a:off x="3970564" y="3331028"/>
            <a:ext cx="9416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C5AB84-A3EB-4D7D-AD3D-8409BEF11924}"/>
              </a:ext>
            </a:extLst>
          </p:cNvPr>
          <p:cNvCxnSpPr>
            <a:cxnSpLocks/>
          </p:cNvCxnSpPr>
          <p:nvPr/>
        </p:nvCxnSpPr>
        <p:spPr>
          <a:xfrm>
            <a:off x="5233510" y="3931919"/>
            <a:ext cx="86249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D1B2B4-6A84-49CB-9209-09FFEC3719F1}"/>
              </a:ext>
            </a:extLst>
          </p:cNvPr>
          <p:cNvCxnSpPr>
            <a:cxnSpLocks/>
          </p:cNvCxnSpPr>
          <p:nvPr/>
        </p:nvCxnSpPr>
        <p:spPr>
          <a:xfrm>
            <a:off x="6213224" y="4474031"/>
            <a:ext cx="100444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59E23F-113D-489D-8ECB-9181BD4E962B}"/>
              </a:ext>
            </a:extLst>
          </p:cNvPr>
          <p:cNvCxnSpPr>
            <a:cxnSpLocks/>
          </p:cNvCxnSpPr>
          <p:nvPr/>
        </p:nvCxnSpPr>
        <p:spPr>
          <a:xfrm>
            <a:off x="7410652" y="5083632"/>
            <a:ext cx="94086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1647C91-2CE9-4EBA-BE0E-B7283794E1BA}"/>
              </a:ext>
            </a:extLst>
          </p:cNvPr>
          <p:cNvCxnSpPr>
            <a:cxnSpLocks/>
          </p:cNvCxnSpPr>
          <p:nvPr/>
        </p:nvCxnSpPr>
        <p:spPr>
          <a:xfrm>
            <a:off x="8550729" y="5627914"/>
            <a:ext cx="9416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E64A96A-407D-4B12-880D-854339A6E9BA}"/>
              </a:ext>
            </a:extLst>
          </p:cNvPr>
          <p:cNvCxnSpPr>
            <a:cxnSpLocks/>
          </p:cNvCxnSpPr>
          <p:nvPr/>
        </p:nvCxnSpPr>
        <p:spPr>
          <a:xfrm>
            <a:off x="9682297" y="6226084"/>
            <a:ext cx="9416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Right Triangle 24">
            <a:extLst>
              <a:ext uri="{FF2B5EF4-FFF2-40B4-BE49-F238E27FC236}">
                <a16:creationId xmlns:a16="http://schemas.microsoft.com/office/drawing/2014/main" id="{73C1F5D9-FBC8-4CEF-A77A-00AD0CEC8EA3}"/>
              </a:ext>
            </a:extLst>
          </p:cNvPr>
          <p:cNvSpPr/>
          <p:nvPr/>
        </p:nvSpPr>
        <p:spPr>
          <a:xfrm rot="10800000">
            <a:off x="4912176" y="3526969"/>
            <a:ext cx="3524687" cy="1788731"/>
          </a:xfrm>
          <a:prstGeom prst="rtTriangle">
            <a:avLst/>
          </a:prstGeom>
          <a:solidFill>
            <a:schemeClr val="accent4">
              <a:alpha val="27059"/>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A65428E-CC6D-3B88-3AB2-9CFDFCDCCACF}"/>
              </a:ext>
            </a:extLst>
          </p:cNvPr>
          <p:cNvSpPr/>
          <p:nvPr/>
        </p:nvSpPr>
        <p:spPr>
          <a:xfrm>
            <a:off x="395236" y="2354511"/>
            <a:ext cx="3390270" cy="58722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0436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EB6C53-1D69-46F7-B004-ABF7579CE0D1}"/>
              </a:ext>
            </a:extLst>
          </p:cNvPr>
          <p:cNvSpPr>
            <a:spLocks noGrp="1"/>
          </p:cNvSpPr>
          <p:nvPr>
            <p:ph type="title"/>
          </p:nvPr>
        </p:nvSpPr>
        <p:spPr>
          <a:xfrm>
            <a:off x="930268" y="1039460"/>
            <a:ext cx="8789730" cy="988793"/>
          </a:xfrm>
        </p:spPr>
        <p:txBody>
          <a:bodyPr>
            <a:normAutofit/>
          </a:bodyPr>
          <a:lstStyle/>
          <a:p>
            <a:r>
              <a:rPr lang="en-US" sz="4400" dirty="0">
                <a:latin typeface="Avenir Next LT Pro Demi" panose="020B0704020202020204" pitchFamily="34" charset="0"/>
              </a:rPr>
              <a:t>Delaying Enrollment</a:t>
            </a:r>
          </a:p>
        </p:txBody>
      </p:sp>
      <p:sp>
        <p:nvSpPr>
          <p:cNvPr id="5" name="Footer Placeholder 4">
            <a:extLst>
              <a:ext uri="{FF2B5EF4-FFF2-40B4-BE49-F238E27FC236}">
                <a16:creationId xmlns:a16="http://schemas.microsoft.com/office/drawing/2014/main" id="{AB6B08A6-EDD0-48AC-8C66-25935177586B}"/>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3B31ADC5-2E48-4D20-B289-A903F05A4872}"/>
              </a:ext>
            </a:extLst>
          </p:cNvPr>
          <p:cNvSpPr>
            <a:spLocks noGrp="1"/>
          </p:cNvSpPr>
          <p:nvPr>
            <p:ph type="sldNum" sz="quarter" idx="12"/>
          </p:nvPr>
        </p:nvSpPr>
        <p:spPr/>
        <p:txBody>
          <a:bodyPr/>
          <a:lstStyle/>
          <a:p>
            <a:fld id="{E313472D-BFB5-4CCD-ACA0-2399B44D45C6}" type="slidenum">
              <a:rPr lang="en-US" smtClean="0"/>
              <a:pPr/>
              <a:t>35</a:t>
            </a:fld>
            <a:endParaRPr lang="en-US" sz="800" dirty="0"/>
          </a:p>
        </p:txBody>
      </p:sp>
      <p:pic>
        <p:nvPicPr>
          <p:cNvPr id="8" name="Graphic 7" descr="Daily calendar outline">
            <a:extLst>
              <a:ext uri="{FF2B5EF4-FFF2-40B4-BE49-F238E27FC236}">
                <a16:creationId xmlns:a16="http://schemas.microsoft.com/office/drawing/2014/main" id="{8CA5FAA2-2022-401E-9192-36B88AD20A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523" y="1521272"/>
            <a:ext cx="4999477" cy="4999477"/>
          </a:xfrm>
          <a:prstGeom prst="rect">
            <a:avLst/>
          </a:prstGeom>
        </p:spPr>
      </p:pic>
    </p:spTree>
    <p:extLst>
      <p:ext uri="{BB962C8B-B14F-4D97-AF65-F5344CB8AC3E}">
        <p14:creationId xmlns:p14="http://schemas.microsoft.com/office/powerpoint/2010/main" val="1550925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EB6C53-1D69-46F7-B004-ABF7579CE0D1}"/>
              </a:ext>
            </a:extLst>
          </p:cNvPr>
          <p:cNvSpPr>
            <a:spLocks noGrp="1"/>
          </p:cNvSpPr>
          <p:nvPr>
            <p:ph type="title"/>
          </p:nvPr>
        </p:nvSpPr>
        <p:spPr>
          <a:xfrm>
            <a:off x="930268" y="2930605"/>
            <a:ext cx="8789730" cy="988793"/>
          </a:xfrm>
        </p:spPr>
        <p:txBody>
          <a:bodyPr>
            <a:normAutofit/>
          </a:bodyPr>
          <a:lstStyle/>
          <a:p>
            <a:r>
              <a:rPr lang="en-US" sz="4400" dirty="0">
                <a:latin typeface="Avenir Next LT Pro Demi" panose="020B0704020202020204" pitchFamily="34" charset="0"/>
              </a:rPr>
              <a:t>Delaying Enrollment</a:t>
            </a:r>
          </a:p>
        </p:txBody>
      </p:sp>
      <p:sp>
        <p:nvSpPr>
          <p:cNvPr id="5" name="Footer Placeholder 4">
            <a:extLst>
              <a:ext uri="{FF2B5EF4-FFF2-40B4-BE49-F238E27FC236}">
                <a16:creationId xmlns:a16="http://schemas.microsoft.com/office/drawing/2014/main" id="{AB6B08A6-EDD0-48AC-8C66-25935177586B}"/>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3B31ADC5-2E48-4D20-B289-A903F05A4872}"/>
              </a:ext>
            </a:extLst>
          </p:cNvPr>
          <p:cNvSpPr>
            <a:spLocks noGrp="1"/>
          </p:cNvSpPr>
          <p:nvPr>
            <p:ph type="sldNum" sz="quarter" idx="12"/>
          </p:nvPr>
        </p:nvSpPr>
        <p:spPr/>
        <p:txBody>
          <a:bodyPr/>
          <a:lstStyle/>
          <a:p>
            <a:fld id="{E313472D-BFB5-4CCD-ACA0-2399B44D45C6}" type="slidenum">
              <a:rPr lang="en-US" smtClean="0"/>
              <a:pPr/>
              <a:t>36</a:t>
            </a:fld>
            <a:endParaRPr lang="en-US" sz="800" dirty="0"/>
          </a:p>
        </p:txBody>
      </p:sp>
      <p:pic>
        <p:nvPicPr>
          <p:cNvPr id="8" name="Graphic 7" descr="Daily calendar outline">
            <a:extLst>
              <a:ext uri="{FF2B5EF4-FFF2-40B4-BE49-F238E27FC236}">
                <a16:creationId xmlns:a16="http://schemas.microsoft.com/office/drawing/2014/main" id="{8CA5FAA2-2022-401E-9192-36B88AD20A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4688" y="1727262"/>
            <a:ext cx="3403476" cy="3403476"/>
          </a:xfrm>
          <a:prstGeom prst="rect">
            <a:avLst/>
          </a:prstGeom>
        </p:spPr>
      </p:pic>
    </p:spTree>
    <p:extLst>
      <p:ext uri="{BB962C8B-B14F-4D97-AF65-F5344CB8AC3E}">
        <p14:creationId xmlns:p14="http://schemas.microsoft.com/office/powerpoint/2010/main" val="825662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oan outline">
            <a:extLst>
              <a:ext uri="{FF2B5EF4-FFF2-40B4-BE49-F238E27FC236}">
                <a16:creationId xmlns:a16="http://schemas.microsoft.com/office/drawing/2014/main" id="{C02BF256-9599-4462-8A4D-30A4F52EC417}"/>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6022" y="1252168"/>
            <a:ext cx="4461627" cy="4461627"/>
          </a:xfrm>
        </p:spPr>
      </p:pic>
      <p:sp>
        <p:nvSpPr>
          <p:cNvPr id="3" name="Title 2">
            <a:extLst>
              <a:ext uri="{FF2B5EF4-FFF2-40B4-BE49-F238E27FC236}">
                <a16:creationId xmlns:a16="http://schemas.microsoft.com/office/drawing/2014/main" id="{2EE7F914-10AB-4476-92AB-156EA858E919}"/>
              </a:ext>
            </a:extLst>
          </p:cNvPr>
          <p:cNvSpPr>
            <a:spLocks noGrp="1"/>
          </p:cNvSpPr>
          <p:nvPr>
            <p:ph type="title"/>
          </p:nvPr>
        </p:nvSpPr>
        <p:spPr/>
        <p:txBody>
          <a:bodyPr>
            <a:normAutofit/>
          </a:bodyPr>
          <a:lstStyle/>
          <a:p>
            <a:r>
              <a:rPr lang="en-US" sz="4400" dirty="0">
                <a:latin typeface="Avenir Next LT Pro Demi" panose="020B0704020202020204" pitchFamily="34" charset="0"/>
              </a:rPr>
              <a:t>Who Pays First?</a:t>
            </a:r>
          </a:p>
        </p:txBody>
      </p:sp>
      <p:sp>
        <p:nvSpPr>
          <p:cNvPr id="4" name="Text Placeholder 3">
            <a:extLst>
              <a:ext uri="{FF2B5EF4-FFF2-40B4-BE49-F238E27FC236}">
                <a16:creationId xmlns:a16="http://schemas.microsoft.com/office/drawing/2014/main" id="{61B03BAE-B30B-4242-B2BA-3FD5D17D85F6}"/>
              </a:ext>
            </a:extLst>
          </p:cNvPr>
          <p:cNvSpPr>
            <a:spLocks noGrp="1"/>
          </p:cNvSpPr>
          <p:nvPr>
            <p:ph type="body" idx="1"/>
          </p:nvPr>
        </p:nvSpPr>
        <p:spPr/>
        <p:txBody>
          <a:bodyPr>
            <a:normAutofit/>
          </a:bodyPr>
          <a:lstStyle/>
          <a:p>
            <a:r>
              <a:rPr lang="en-US" sz="2000" dirty="0">
                <a:latin typeface="Avenir Next LT Pro" panose="020B0504020202020204" pitchFamily="34" charset="0"/>
              </a:rPr>
              <a:t>When it comes to Medicare</a:t>
            </a:r>
          </a:p>
        </p:txBody>
      </p:sp>
      <p:sp>
        <p:nvSpPr>
          <p:cNvPr id="5" name="Footer Placeholder 4">
            <a:extLst>
              <a:ext uri="{FF2B5EF4-FFF2-40B4-BE49-F238E27FC236}">
                <a16:creationId xmlns:a16="http://schemas.microsoft.com/office/drawing/2014/main" id="{475A9BA4-8EC7-4B81-B955-DE02B7AE04F1}"/>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A0018FD2-0D72-4E55-BEB6-86D32509BDBA}"/>
              </a:ext>
            </a:extLst>
          </p:cNvPr>
          <p:cNvSpPr>
            <a:spLocks noGrp="1"/>
          </p:cNvSpPr>
          <p:nvPr>
            <p:ph type="sldNum" sz="quarter" idx="12"/>
          </p:nvPr>
        </p:nvSpPr>
        <p:spPr/>
        <p:txBody>
          <a:bodyPr/>
          <a:lstStyle/>
          <a:p>
            <a:fld id="{E313472D-BFB5-4CCD-ACA0-2399B44D45C6}" type="slidenum">
              <a:rPr lang="en-US" smtClean="0"/>
              <a:pPr/>
              <a:t>37</a:t>
            </a:fld>
            <a:endParaRPr lang="en-US" sz="800" dirty="0"/>
          </a:p>
        </p:txBody>
      </p:sp>
    </p:spTree>
    <p:extLst>
      <p:ext uri="{BB962C8B-B14F-4D97-AF65-F5344CB8AC3E}">
        <p14:creationId xmlns:p14="http://schemas.microsoft.com/office/powerpoint/2010/main" val="8411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anim calcmode="lin" valueType="num">
                                      <p:cBhvr>
                                        <p:cTn id="17"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4">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805780-3868-4888-8CAE-F8F1A4173FD1}"/>
              </a:ext>
            </a:extLst>
          </p:cNvPr>
          <p:cNvSpPr>
            <a:spLocks noGrp="1"/>
          </p:cNvSpPr>
          <p:nvPr>
            <p:ph type="title"/>
          </p:nvPr>
        </p:nvSpPr>
        <p:spPr>
          <a:xfrm>
            <a:off x="378994" y="121451"/>
            <a:ext cx="11434011" cy="699488"/>
          </a:xfrm>
        </p:spPr>
        <p:txBody>
          <a:bodyPr anchor="b">
            <a:normAutofit/>
          </a:bodyPr>
          <a:lstStyle/>
          <a:p>
            <a:r>
              <a:rPr lang="en-US" dirty="0">
                <a:latin typeface="Avenir Next LT Pro Demi" panose="020B0704020202020204" pitchFamily="34" charset="0"/>
              </a:rPr>
              <a:t>Medicare: who pays first</a:t>
            </a:r>
          </a:p>
        </p:txBody>
      </p:sp>
      <p:sp>
        <p:nvSpPr>
          <p:cNvPr id="12" name="Footer Placeholder 3">
            <a:extLst>
              <a:ext uri="{FF2B5EF4-FFF2-40B4-BE49-F238E27FC236}">
                <a16:creationId xmlns:a16="http://schemas.microsoft.com/office/drawing/2014/main" id="{CDF07F00-551E-4BAB-9161-3BB4DF819E57}"/>
              </a:ext>
            </a:extLst>
          </p:cNvPr>
          <p:cNvSpPr>
            <a:spLocks noGrp="1"/>
          </p:cNvSpPr>
          <p:nvPr>
            <p:ph type="ftr" sz="quarter" idx="11"/>
          </p:nvPr>
        </p:nvSpPr>
        <p:spPr>
          <a:xfrm>
            <a:off x="2394720" y="6520927"/>
            <a:ext cx="7637008" cy="215622"/>
          </a:xfrm>
        </p:spPr>
        <p:txBody>
          <a:bodyPr/>
          <a:lstStyle/>
          <a:p>
            <a:endParaRPr lang="en-US" dirty="0"/>
          </a:p>
        </p:txBody>
      </p:sp>
      <p:sp>
        <p:nvSpPr>
          <p:cNvPr id="6" name="Slide Number Placeholder 5">
            <a:extLst>
              <a:ext uri="{FF2B5EF4-FFF2-40B4-BE49-F238E27FC236}">
                <a16:creationId xmlns:a16="http://schemas.microsoft.com/office/drawing/2014/main" id="{E2A27483-2DFB-4E24-954B-CC89953D09D4}"/>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38</a:t>
            </a:fld>
            <a:endParaRPr lang="en-US" dirty="0"/>
          </a:p>
        </p:txBody>
      </p:sp>
      <p:graphicFrame>
        <p:nvGraphicFramePr>
          <p:cNvPr id="2" name="Table 2">
            <a:extLst>
              <a:ext uri="{FF2B5EF4-FFF2-40B4-BE49-F238E27FC236}">
                <a16:creationId xmlns:a16="http://schemas.microsoft.com/office/drawing/2014/main" id="{8299D0B7-9404-4503-9FF4-CA31E4EB9659}"/>
              </a:ext>
            </a:extLst>
          </p:cNvPr>
          <p:cNvGraphicFramePr>
            <a:graphicFrameLocks noGrp="1"/>
          </p:cNvGraphicFramePr>
          <p:nvPr>
            <p:extLst>
              <p:ext uri="{D42A27DB-BD31-4B8C-83A1-F6EECF244321}">
                <p14:modId xmlns:p14="http://schemas.microsoft.com/office/powerpoint/2010/main" val="4082060224"/>
              </p:ext>
            </p:extLst>
          </p:nvPr>
        </p:nvGraphicFramePr>
        <p:xfrm>
          <a:off x="170686" y="800404"/>
          <a:ext cx="11850625" cy="5577938"/>
        </p:xfrm>
        <a:graphic>
          <a:graphicData uri="http://schemas.openxmlformats.org/drawingml/2006/table">
            <a:tbl>
              <a:tblPr firstRow="1" bandRow="1">
                <a:tableStyleId>{5C22544A-7EE6-4342-B048-85BDC9FD1C3A}</a:tableStyleId>
              </a:tblPr>
              <a:tblGrid>
                <a:gridCol w="2985535">
                  <a:extLst>
                    <a:ext uri="{9D8B030D-6E8A-4147-A177-3AD203B41FA5}">
                      <a16:colId xmlns:a16="http://schemas.microsoft.com/office/drawing/2014/main" val="2667822587"/>
                    </a:ext>
                  </a:extLst>
                </a:gridCol>
                <a:gridCol w="2927511">
                  <a:extLst>
                    <a:ext uri="{9D8B030D-6E8A-4147-A177-3AD203B41FA5}">
                      <a16:colId xmlns:a16="http://schemas.microsoft.com/office/drawing/2014/main" val="2623360742"/>
                    </a:ext>
                  </a:extLst>
                </a:gridCol>
                <a:gridCol w="2836562">
                  <a:extLst>
                    <a:ext uri="{9D8B030D-6E8A-4147-A177-3AD203B41FA5}">
                      <a16:colId xmlns:a16="http://schemas.microsoft.com/office/drawing/2014/main" val="3960795336"/>
                    </a:ext>
                  </a:extLst>
                </a:gridCol>
                <a:gridCol w="3101017">
                  <a:extLst>
                    <a:ext uri="{9D8B030D-6E8A-4147-A177-3AD203B41FA5}">
                      <a16:colId xmlns:a16="http://schemas.microsoft.com/office/drawing/2014/main" val="4101242883"/>
                    </a:ext>
                  </a:extLst>
                </a:gridCol>
              </a:tblGrid>
              <a:tr h="406818">
                <a:tc>
                  <a:txBody>
                    <a:bodyPr/>
                    <a:lstStyle/>
                    <a:p>
                      <a:r>
                        <a:rPr lang="en-US" sz="1800" dirty="0">
                          <a:latin typeface="Avenir Next LT Pro" panose="020B0504020202020204" pitchFamily="34" charset="0"/>
                        </a:rPr>
                        <a:t>Reason</a:t>
                      </a:r>
                    </a:p>
                  </a:txBody>
                  <a:tcPr marL="90531" marR="90531" marT="45266" marB="45266"/>
                </a:tc>
                <a:tc>
                  <a:txBody>
                    <a:bodyPr/>
                    <a:lstStyle/>
                    <a:p>
                      <a:r>
                        <a:rPr lang="en-US" sz="1800" dirty="0">
                          <a:latin typeface="Avenir Next LT Pro" panose="020B0504020202020204" pitchFamily="34" charset="0"/>
                        </a:rPr>
                        <a:t>Group size</a:t>
                      </a:r>
                    </a:p>
                  </a:txBody>
                  <a:tcPr marL="90531" marR="90531" marT="45266" marB="45266"/>
                </a:tc>
                <a:tc>
                  <a:txBody>
                    <a:bodyPr/>
                    <a:lstStyle/>
                    <a:p>
                      <a:r>
                        <a:rPr lang="en-US" sz="1800" dirty="0">
                          <a:latin typeface="Avenir Next LT Pro" panose="020B0504020202020204" pitchFamily="34" charset="0"/>
                        </a:rPr>
                        <a:t>Primary</a:t>
                      </a:r>
                    </a:p>
                  </a:txBody>
                  <a:tcPr marL="90531" marR="90531" marT="45266" marB="45266"/>
                </a:tc>
                <a:tc>
                  <a:txBody>
                    <a:bodyPr/>
                    <a:lstStyle/>
                    <a:p>
                      <a:r>
                        <a:rPr lang="en-US" sz="1800" dirty="0">
                          <a:latin typeface="Avenir Next LT Pro" panose="020B0504020202020204" pitchFamily="34" charset="0"/>
                        </a:rPr>
                        <a:t>Secondary</a:t>
                      </a:r>
                    </a:p>
                  </a:txBody>
                  <a:tcPr marL="90531" marR="90531" marT="45266" marB="45266"/>
                </a:tc>
                <a:extLst>
                  <a:ext uri="{0D108BD9-81ED-4DB2-BD59-A6C34878D82A}">
                    <a16:rowId xmlns:a16="http://schemas.microsoft.com/office/drawing/2014/main" val="794771717"/>
                  </a:ext>
                </a:extLst>
              </a:tr>
              <a:tr h="560914">
                <a:tc>
                  <a:txBody>
                    <a:bodyPr/>
                    <a:lstStyle/>
                    <a:p>
                      <a:r>
                        <a:rPr lang="en-US" sz="1600" dirty="0">
                          <a:latin typeface="Avenir Next LT Pro" panose="020B0504020202020204" pitchFamily="34" charset="0"/>
                        </a:rPr>
                        <a:t>Age 65 or over and actively working</a:t>
                      </a:r>
                    </a:p>
                  </a:txBody>
                  <a:tcPr marL="90531" marR="90531" marT="45266" marB="45266"/>
                </a:tc>
                <a:tc>
                  <a:txBody>
                    <a:bodyPr/>
                    <a:lstStyle/>
                    <a:p>
                      <a:r>
                        <a:rPr lang="en-US" sz="1600" dirty="0">
                          <a:latin typeface="Avenir Next LT Pro" panose="020B0504020202020204" pitchFamily="34" charset="0"/>
                        </a:rPr>
                        <a:t>Less than 20 employees</a:t>
                      </a:r>
                    </a:p>
                  </a:txBody>
                  <a:tcPr marL="90531" marR="90531" marT="45266" marB="45266"/>
                </a:tc>
                <a:tc>
                  <a:txBody>
                    <a:bodyPr/>
                    <a:lstStyle/>
                    <a:p>
                      <a:r>
                        <a:rPr lang="en-US" sz="1600" dirty="0">
                          <a:latin typeface="Avenir Next LT Pro" panose="020B0504020202020204" pitchFamily="34" charset="0"/>
                        </a:rPr>
                        <a:t>Medicare</a:t>
                      </a:r>
                    </a:p>
                  </a:txBody>
                  <a:tcPr marL="90531" marR="90531" marT="45266" marB="45266"/>
                </a:tc>
                <a:tc>
                  <a:txBody>
                    <a:bodyPr/>
                    <a:lstStyle/>
                    <a:p>
                      <a:r>
                        <a:rPr lang="en-US" sz="1600" dirty="0">
                          <a:latin typeface="Avenir Next LT Pro" panose="020B0504020202020204" pitchFamily="34" charset="0"/>
                        </a:rPr>
                        <a:t>Group Health Plan (unless using an ICHRA plan)</a:t>
                      </a:r>
                    </a:p>
                  </a:txBody>
                  <a:tcPr marL="90531" marR="90531" marT="45266" marB="45266"/>
                </a:tc>
                <a:extLst>
                  <a:ext uri="{0D108BD9-81ED-4DB2-BD59-A6C34878D82A}">
                    <a16:rowId xmlns:a16="http://schemas.microsoft.com/office/drawing/2014/main" val="518269843"/>
                  </a:ext>
                </a:extLst>
              </a:tr>
              <a:tr h="560914">
                <a:tc>
                  <a:txBody>
                    <a:bodyPr/>
                    <a:lstStyle/>
                    <a:p>
                      <a:r>
                        <a:rPr lang="en-US" sz="1600" dirty="0">
                          <a:latin typeface="Avenir Next LT Pro" panose="020B0504020202020204" pitchFamily="34" charset="0"/>
                        </a:rPr>
                        <a:t>Age 65 or over and actively working</a:t>
                      </a:r>
                    </a:p>
                  </a:txBody>
                  <a:tcPr marL="90531" marR="90531" marT="45266" marB="45266"/>
                </a:tc>
                <a:tc>
                  <a:txBody>
                    <a:bodyPr/>
                    <a:lstStyle/>
                    <a:p>
                      <a:r>
                        <a:rPr lang="en-US" sz="1600" dirty="0">
                          <a:latin typeface="Avenir Next LT Pro" panose="020B0504020202020204" pitchFamily="34" charset="0"/>
                        </a:rPr>
                        <a:t>20 or more employees</a:t>
                      </a:r>
                    </a:p>
                  </a:txBody>
                  <a:tcPr marL="90531" marR="90531" marT="45266" marB="45266"/>
                </a:tc>
                <a:tc>
                  <a:txBody>
                    <a:bodyPr/>
                    <a:lstStyle/>
                    <a:p>
                      <a:r>
                        <a:rPr lang="en-US" sz="1600" dirty="0">
                          <a:latin typeface="Avenir Next LT Pro" panose="020B0504020202020204" pitchFamily="34" charset="0"/>
                        </a:rPr>
                        <a:t>Group Health Plan (unless using an ICHRA plan)</a:t>
                      </a:r>
                    </a:p>
                  </a:txBody>
                  <a:tcPr marL="90531" marR="90531" marT="45266" marB="45266"/>
                </a:tc>
                <a:tc>
                  <a:txBody>
                    <a:bodyPr/>
                    <a:lstStyle/>
                    <a:p>
                      <a:r>
                        <a:rPr lang="en-US" sz="1600" dirty="0">
                          <a:latin typeface="Avenir Next LT Pro" panose="020B0504020202020204" pitchFamily="34" charset="0"/>
                        </a:rPr>
                        <a:t>Medicare</a:t>
                      </a:r>
                    </a:p>
                  </a:txBody>
                  <a:tcPr marL="90531" marR="90531" marT="45266" marB="45266"/>
                </a:tc>
                <a:extLst>
                  <a:ext uri="{0D108BD9-81ED-4DB2-BD59-A6C34878D82A}">
                    <a16:rowId xmlns:a16="http://schemas.microsoft.com/office/drawing/2014/main" val="2343414329"/>
                  </a:ext>
                </a:extLst>
              </a:tr>
              <a:tr h="560914">
                <a:tc>
                  <a:txBody>
                    <a:bodyPr/>
                    <a:lstStyle/>
                    <a:p>
                      <a:r>
                        <a:rPr lang="en-US" sz="1600" dirty="0">
                          <a:latin typeface="Avenir Next LT Pro" panose="020B0504020202020204" pitchFamily="34" charset="0"/>
                        </a:rPr>
                        <a:t>Age 65 or over and retired</a:t>
                      </a:r>
                    </a:p>
                  </a:txBody>
                  <a:tcPr marL="90531" marR="90531" marT="45266" marB="45266"/>
                </a:tc>
                <a:tc>
                  <a:txBody>
                    <a:bodyPr/>
                    <a:lstStyle/>
                    <a:p>
                      <a:r>
                        <a:rPr lang="en-US" sz="1600" dirty="0">
                          <a:latin typeface="Avenir Next LT Pro" panose="020B0504020202020204" pitchFamily="34" charset="0"/>
                        </a:rPr>
                        <a:t>All group sizes</a:t>
                      </a:r>
                    </a:p>
                  </a:txBody>
                  <a:tcPr marL="90531" marR="90531" marT="45266" marB="45266"/>
                </a:tc>
                <a:tc>
                  <a:txBody>
                    <a:bodyPr/>
                    <a:lstStyle/>
                    <a:p>
                      <a:r>
                        <a:rPr lang="en-US" sz="1600" dirty="0">
                          <a:latin typeface="Avenir Next LT Pro" panose="020B0504020202020204" pitchFamily="34" charset="0"/>
                        </a:rPr>
                        <a:t>Medicare</a:t>
                      </a:r>
                    </a:p>
                  </a:txBody>
                  <a:tcPr marL="90531" marR="90531" marT="45266" marB="45266"/>
                </a:tc>
                <a:tc>
                  <a:txBody>
                    <a:bodyPr/>
                    <a:lstStyle/>
                    <a:p>
                      <a:r>
                        <a:rPr lang="en-US" sz="1600" dirty="0">
                          <a:latin typeface="Avenir Next LT Pro" panose="020B0504020202020204" pitchFamily="34" charset="0"/>
                        </a:rPr>
                        <a:t>Retiree suffix</a:t>
                      </a:r>
                    </a:p>
                    <a:p>
                      <a:endParaRPr lang="en-US" sz="1600" dirty="0">
                        <a:latin typeface="Avenir Next LT Pro" panose="020B0504020202020204" pitchFamily="34" charset="0"/>
                      </a:endParaRPr>
                    </a:p>
                  </a:txBody>
                  <a:tcPr marL="90531" marR="90531" marT="45266" marB="45266"/>
                </a:tc>
                <a:extLst>
                  <a:ext uri="{0D108BD9-81ED-4DB2-BD59-A6C34878D82A}">
                    <a16:rowId xmlns:a16="http://schemas.microsoft.com/office/drawing/2014/main" val="2513372338"/>
                  </a:ext>
                </a:extLst>
              </a:tr>
              <a:tr h="544983">
                <a:tc>
                  <a:txBody>
                    <a:bodyPr/>
                    <a:lstStyle/>
                    <a:p>
                      <a:r>
                        <a:rPr lang="en-US" sz="1600" dirty="0">
                          <a:latin typeface="Avenir Next LT Pro" panose="020B0504020202020204" pitchFamily="34" charset="0"/>
                        </a:rPr>
                        <a:t>Under age 65 and disabled</a:t>
                      </a:r>
                    </a:p>
                  </a:txBody>
                  <a:tcPr marL="90531" marR="90531" marT="45266" marB="45266"/>
                </a:tc>
                <a:tc>
                  <a:txBody>
                    <a:bodyPr/>
                    <a:lstStyle/>
                    <a:p>
                      <a:r>
                        <a:rPr lang="en-US" sz="1600" dirty="0">
                          <a:latin typeface="Avenir Next LT Pro" panose="020B0504020202020204" pitchFamily="34" charset="0"/>
                        </a:rPr>
                        <a:t>Less than 100 employees</a:t>
                      </a:r>
                    </a:p>
                  </a:txBody>
                  <a:tcPr marL="90531" marR="90531" marT="45266" marB="45266"/>
                </a:tc>
                <a:tc>
                  <a:txBody>
                    <a:bodyPr/>
                    <a:lstStyle/>
                    <a:p>
                      <a:r>
                        <a:rPr lang="en-US" sz="1600" dirty="0">
                          <a:latin typeface="Avenir Next LT Pro" panose="020B0504020202020204" pitchFamily="34" charset="0"/>
                        </a:rPr>
                        <a:t>Medicare</a:t>
                      </a:r>
                    </a:p>
                  </a:txBody>
                  <a:tcPr marL="90531" marR="90531" marT="45266" marB="45266"/>
                </a:tc>
                <a:tc>
                  <a:txBody>
                    <a:bodyPr/>
                    <a:lstStyle/>
                    <a:p>
                      <a:r>
                        <a:rPr lang="en-US" sz="1600" dirty="0">
                          <a:latin typeface="Avenir Next LT Pro" panose="020B0504020202020204" pitchFamily="34" charset="0"/>
                        </a:rPr>
                        <a:t>Group Health Plan (unless using an ICHRA plan)</a:t>
                      </a:r>
                    </a:p>
                  </a:txBody>
                  <a:tcPr marL="90531" marR="90531" marT="45266" marB="45266"/>
                </a:tc>
                <a:extLst>
                  <a:ext uri="{0D108BD9-81ED-4DB2-BD59-A6C34878D82A}">
                    <a16:rowId xmlns:a16="http://schemas.microsoft.com/office/drawing/2014/main" val="1560298616"/>
                  </a:ext>
                </a:extLst>
              </a:tr>
              <a:tr h="609212">
                <a:tc>
                  <a:txBody>
                    <a:bodyPr/>
                    <a:lstStyle/>
                    <a:p>
                      <a:r>
                        <a:rPr lang="en-US" sz="1600" dirty="0">
                          <a:latin typeface="Avenir Next LT Pro" panose="020B0504020202020204" pitchFamily="34" charset="0"/>
                        </a:rPr>
                        <a:t>Under age 65 and disabled</a:t>
                      </a:r>
                    </a:p>
                  </a:txBody>
                  <a:tcPr marL="90531" marR="90531" marT="45266" marB="45266"/>
                </a:tc>
                <a:tc>
                  <a:txBody>
                    <a:bodyPr/>
                    <a:lstStyle/>
                    <a:p>
                      <a:r>
                        <a:rPr lang="en-US" sz="1600" dirty="0">
                          <a:latin typeface="Avenir Next LT Pro" panose="020B0504020202020204" pitchFamily="34" charset="0"/>
                        </a:rPr>
                        <a:t>100 or more employees</a:t>
                      </a:r>
                    </a:p>
                  </a:txBody>
                  <a:tcPr marL="90531" marR="90531" marT="45266" marB="45266"/>
                </a:tc>
                <a:tc>
                  <a:txBody>
                    <a:bodyPr/>
                    <a:lstStyle/>
                    <a:p>
                      <a:r>
                        <a:rPr lang="en-US" sz="1600" dirty="0">
                          <a:latin typeface="Avenir Next LT Pro" panose="020B0504020202020204" pitchFamily="34" charset="0"/>
                        </a:rPr>
                        <a:t>Group Health Plan (unless using an ICHRA plan)</a:t>
                      </a:r>
                    </a:p>
                  </a:txBody>
                  <a:tcPr marL="90531" marR="90531" marT="45266" marB="45266"/>
                </a:tc>
                <a:tc>
                  <a:txBody>
                    <a:bodyPr/>
                    <a:lstStyle/>
                    <a:p>
                      <a:r>
                        <a:rPr lang="en-US" sz="1600" dirty="0">
                          <a:latin typeface="Avenir Next LT Pro" panose="020B0504020202020204" pitchFamily="34" charset="0"/>
                        </a:rPr>
                        <a:t>Medicare</a:t>
                      </a:r>
                    </a:p>
                  </a:txBody>
                  <a:tcPr marL="90531" marR="90531" marT="45266" marB="45266"/>
                </a:tc>
                <a:extLst>
                  <a:ext uri="{0D108BD9-81ED-4DB2-BD59-A6C34878D82A}">
                    <a16:rowId xmlns:a16="http://schemas.microsoft.com/office/drawing/2014/main" val="500900688"/>
                  </a:ext>
                </a:extLst>
              </a:tr>
              <a:tr h="1379951">
                <a:tc>
                  <a:txBody>
                    <a:bodyPr/>
                    <a:lstStyle/>
                    <a:p>
                      <a:r>
                        <a:rPr lang="en-US" sz="1600" dirty="0">
                          <a:latin typeface="Avenir Next LT Pro" panose="020B0504020202020204" pitchFamily="34" charset="0"/>
                        </a:rPr>
                        <a:t>End stage renal disease (ESRD)</a:t>
                      </a:r>
                    </a:p>
                  </a:txBody>
                  <a:tcPr marL="90531" marR="90531" marT="45266" marB="45266"/>
                </a:tc>
                <a:tc>
                  <a:txBody>
                    <a:bodyPr/>
                    <a:lstStyle/>
                    <a:p>
                      <a:r>
                        <a:rPr lang="en-US" sz="1600" dirty="0">
                          <a:latin typeface="Avenir Next LT Pro" panose="020B0504020202020204" pitchFamily="34" charset="0"/>
                        </a:rPr>
                        <a:t>All group sizes</a:t>
                      </a:r>
                    </a:p>
                  </a:txBody>
                  <a:tcPr marL="90531" marR="90531" marT="45266" marB="45266"/>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Next LT Pro" panose="020B0504020202020204" pitchFamily="34" charset="0"/>
                        </a:rPr>
                        <a:t>Group Health Plan (unless using an ICHRA plan)</a:t>
                      </a:r>
                    </a:p>
                    <a:p>
                      <a:r>
                        <a:rPr lang="en-US" sz="1600" dirty="0">
                          <a:latin typeface="Avenir Next LT Pro" panose="020B0504020202020204" pitchFamily="34" charset="0"/>
                        </a:rPr>
                        <a:t>primary for the first 30 months following the Medicare eligibility date due to permanent kidney failure. At the end of the 30-month coordination period, Medicare will become primary.</a:t>
                      </a:r>
                    </a:p>
                  </a:txBody>
                  <a:tcPr marL="90531" marR="90531" marT="45266" marB="45266"/>
                </a:tc>
                <a:tc hMerge="1">
                  <a:txBody>
                    <a:bodyPr/>
                    <a:lstStyle/>
                    <a:p>
                      <a:endParaRPr lang="en-US" sz="1600" dirty="0"/>
                    </a:p>
                  </a:txBody>
                  <a:tcPr/>
                </a:tc>
                <a:extLst>
                  <a:ext uri="{0D108BD9-81ED-4DB2-BD59-A6C34878D82A}">
                    <a16:rowId xmlns:a16="http://schemas.microsoft.com/office/drawing/2014/main" val="260853193"/>
                  </a:ext>
                </a:extLst>
              </a:tr>
              <a:tr h="869109">
                <a:tc>
                  <a:txBody>
                    <a:bodyPr/>
                    <a:lstStyle/>
                    <a:p>
                      <a:r>
                        <a:rPr lang="en-US" sz="1600" dirty="0">
                          <a:latin typeface="Avenir Next LT Pro" panose="020B0504020202020204" pitchFamily="34" charset="0"/>
                        </a:rPr>
                        <a:t>Over age 65 or disabled and covered by Medicare and COBRA</a:t>
                      </a:r>
                    </a:p>
                  </a:txBody>
                  <a:tcPr marL="90531" marR="90531" marT="45266" marB="45266"/>
                </a:tc>
                <a:tc>
                  <a:txBody>
                    <a:bodyPr/>
                    <a:lstStyle/>
                    <a:p>
                      <a:r>
                        <a:rPr lang="en-US" sz="1600" dirty="0">
                          <a:latin typeface="Avenir Next LT Pro" panose="020B0504020202020204" pitchFamily="34" charset="0"/>
                        </a:rPr>
                        <a:t>Not applicable</a:t>
                      </a:r>
                    </a:p>
                  </a:txBody>
                  <a:tcPr marL="90531" marR="90531" marT="45266" marB="45266"/>
                </a:tc>
                <a:tc>
                  <a:txBody>
                    <a:bodyPr/>
                    <a:lstStyle/>
                    <a:p>
                      <a:r>
                        <a:rPr lang="en-US" sz="1600" dirty="0">
                          <a:latin typeface="Avenir Next LT Pro" panose="020B0504020202020204" pitchFamily="34" charset="0"/>
                        </a:rPr>
                        <a:t>Medicare</a:t>
                      </a:r>
                    </a:p>
                  </a:txBody>
                  <a:tcPr marL="90531" marR="90531" marT="45266" marB="45266"/>
                </a:tc>
                <a:tc>
                  <a:txBody>
                    <a:bodyPr/>
                    <a:lstStyle/>
                    <a:p>
                      <a:r>
                        <a:rPr lang="en-US" sz="1600" dirty="0">
                          <a:latin typeface="Avenir Next LT Pro" panose="020B0504020202020204" pitchFamily="34" charset="0"/>
                        </a:rPr>
                        <a:t>COBRA coverage</a:t>
                      </a:r>
                    </a:p>
                  </a:txBody>
                  <a:tcPr marL="90531" marR="90531" marT="45266" marB="45266"/>
                </a:tc>
                <a:extLst>
                  <a:ext uri="{0D108BD9-81ED-4DB2-BD59-A6C34878D82A}">
                    <a16:rowId xmlns:a16="http://schemas.microsoft.com/office/drawing/2014/main" val="1745984203"/>
                  </a:ext>
                </a:extLst>
              </a:tr>
            </a:tbl>
          </a:graphicData>
        </a:graphic>
      </p:graphicFrame>
    </p:spTree>
    <p:extLst>
      <p:ext uri="{BB962C8B-B14F-4D97-AF65-F5344CB8AC3E}">
        <p14:creationId xmlns:p14="http://schemas.microsoft.com/office/powerpoint/2010/main" val="233246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1B2158-48D8-416C-AA93-1A0772EBC9C3}"/>
              </a:ext>
            </a:extLst>
          </p:cNvPr>
          <p:cNvSpPr>
            <a:spLocks noGrp="1"/>
          </p:cNvSpPr>
          <p:nvPr>
            <p:ph type="title"/>
          </p:nvPr>
        </p:nvSpPr>
        <p:spPr>
          <a:xfrm>
            <a:off x="930268" y="1181402"/>
            <a:ext cx="7637008" cy="968382"/>
          </a:xfrm>
        </p:spPr>
        <p:txBody>
          <a:bodyPr/>
          <a:lstStyle/>
          <a:p>
            <a:r>
              <a:rPr lang="en-US" dirty="0">
                <a:latin typeface="Avenir Next LT Pro Demi" panose="020B0704020202020204" pitchFamily="34" charset="0"/>
              </a:rPr>
              <a:t>Late Enrollment Penalties</a:t>
            </a:r>
          </a:p>
        </p:txBody>
      </p:sp>
      <p:sp>
        <p:nvSpPr>
          <p:cNvPr id="5" name="Footer Placeholder 4">
            <a:extLst>
              <a:ext uri="{FF2B5EF4-FFF2-40B4-BE49-F238E27FC236}">
                <a16:creationId xmlns:a16="http://schemas.microsoft.com/office/drawing/2014/main" id="{9CC32D3F-BE25-431C-933D-5AF8D83C9D5E}"/>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F897F688-8E75-4FED-903F-C49DCD2A58EF}"/>
              </a:ext>
            </a:extLst>
          </p:cNvPr>
          <p:cNvSpPr>
            <a:spLocks noGrp="1"/>
          </p:cNvSpPr>
          <p:nvPr>
            <p:ph type="sldNum" sz="quarter" idx="12"/>
          </p:nvPr>
        </p:nvSpPr>
        <p:spPr/>
        <p:txBody>
          <a:bodyPr/>
          <a:lstStyle/>
          <a:p>
            <a:fld id="{E313472D-BFB5-4CCD-ACA0-2399B44D45C6}" type="slidenum">
              <a:rPr lang="en-US" smtClean="0"/>
              <a:pPr/>
              <a:t>39</a:t>
            </a:fld>
            <a:endParaRPr lang="en-US" sz="800" dirty="0"/>
          </a:p>
        </p:txBody>
      </p:sp>
      <p:pic>
        <p:nvPicPr>
          <p:cNvPr id="4" name="Graphic 3" descr="Alarm clock outline">
            <a:extLst>
              <a:ext uri="{FF2B5EF4-FFF2-40B4-BE49-F238E27FC236}">
                <a16:creationId xmlns:a16="http://schemas.microsoft.com/office/drawing/2014/main" id="{3FA48806-C777-4D56-B0EB-F145467853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0614" y="2334985"/>
            <a:ext cx="3450771" cy="3450771"/>
          </a:xfrm>
          <a:prstGeom prst="rect">
            <a:avLst/>
          </a:prstGeom>
        </p:spPr>
      </p:pic>
      <p:pic>
        <p:nvPicPr>
          <p:cNvPr id="9" name="Graphic 8" descr="Dollar outline">
            <a:extLst>
              <a:ext uri="{FF2B5EF4-FFF2-40B4-BE49-F238E27FC236}">
                <a16:creationId xmlns:a16="http://schemas.microsoft.com/office/drawing/2014/main" id="{C9AD7235-0A44-4D70-9846-4CE7E5290A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10329" y="2971800"/>
            <a:ext cx="914400" cy="914400"/>
          </a:xfrm>
          <a:prstGeom prst="rect">
            <a:avLst/>
          </a:prstGeom>
        </p:spPr>
      </p:pic>
      <p:pic>
        <p:nvPicPr>
          <p:cNvPr id="26" name="Graphic 25" descr="Dollar outline">
            <a:extLst>
              <a:ext uri="{FF2B5EF4-FFF2-40B4-BE49-F238E27FC236}">
                <a16:creationId xmlns:a16="http://schemas.microsoft.com/office/drawing/2014/main" id="{1F7D8DD2-D636-40F0-815B-3B10C36C98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9112" y="4891861"/>
            <a:ext cx="1286950" cy="1286950"/>
          </a:xfrm>
          <a:prstGeom prst="rect">
            <a:avLst/>
          </a:prstGeom>
        </p:spPr>
      </p:pic>
      <p:pic>
        <p:nvPicPr>
          <p:cNvPr id="27" name="Graphic 26" descr="Dollar outline">
            <a:extLst>
              <a:ext uri="{FF2B5EF4-FFF2-40B4-BE49-F238E27FC236}">
                <a16:creationId xmlns:a16="http://schemas.microsoft.com/office/drawing/2014/main" id="{CF5CCF0F-0D17-434D-8DAB-2C495AEBC8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5616" y="4154828"/>
            <a:ext cx="1332224" cy="1332224"/>
          </a:xfrm>
          <a:prstGeom prst="rect">
            <a:avLst/>
          </a:prstGeom>
        </p:spPr>
      </p:pic>
      <p:pic>
        <p:nvPicPr>
          <p:cNvPr id="28" name="Graphic 27" descr="Dollar outline">
            <a:extLst>
              <a:ext uri="{FF2B5EF4-FFF2-40B4-BE49-F238E27FC236}">
                <a16:creationId xmlns:a16="http://schemas.microsoft.com/office/drawing/2014/main" id="{CB894AFD-1351-45DC-9D32-E324A74AC5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9100" y="4164171"/>
            <a:ext cx="914400" cy="914400"/>
          </a:xfrm>
          <a:prstGeom prst="rect">
            <a:avLst/>
          </a:prstGeom>
        </p:spPr>
      </p:pic>
      <p:pic>
        <p:nvPicPr>
          <p:cNvPr id="29" name="Graphic 28" descr="Dollar outline">
            <a:extLst>
              <a:ext uri="{FF2B5EF4-FFF2-40B4-BE49-F238E27FC236}">
                <a16:creationId xmlns:a16="http://schemas.microsoft.com/office/drawing/2014/main" id="{AA955D0E-5372-4752-9918-445FFD68A9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770" y="2838898"/>
            <a:ext cx="1286950" cy="1286950"/>
          </a:xfrm>
          <a:prstGeom prst="rect">
            <a:avLst/>
          </a:prstGeom>
        </p:spPr>
      </p:pic>
      <p:pic>
        <p:nvPicPr>
          <p:cNvPr id="30" name="Graphic 29" descr="Dollar outline">
            <a:extLst>
              <a:ext uri="{FF2B5EF4-FFF2-40B4-BE49-F238E27FC236}">
                <a16:creationId xmlns:a16="http://schemas.microsoft.com/office/drawing/2014/main" id="{2E2EF8AF-7AA0-4532-8D26-BF80EC539E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3664" y="3219183"/>
            <a:ext cx="1072243" cy="1072243"/>
          </a:xfrm>
          <a:prstGeom prst="rect">
            <a:avLst/>
          </a:prstGeom>
        </p:spPr>
      </p:pic>
      <p:pic>
        <p:nvPicPr>
          <p:cNvPr id="12" name="Graphic 11" descr="Dollar outline">
            <a:extLst>
              <a:ext uri="{FF2B5EF4-FFF2-40B4-BE49-F238E27FC236}">
                <a16:creationId xmlns:a16="http://schemas.microsoft.com/office/drawing/2014/main" id="{C2B9A0EF-2EFA-4B01-A269-1CE3316F7C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94661" y="2703172"/>
            <a:ext cx="1133565" cy="1133565"/>
          </a:xfrm>
          <a:prstGeom prst="rect">
            <a:avLst/>
          </a:prstGeom>
        </p:spPr>
      </p:pic>
      <p:sp>
        <p:nvSpPr>
          <p:cNvPr id="2" name="TextBox 1">
            <a:extLst>
              <a:ext uri="{FF2B5EF4-FFF2-40B4-BE49-F238E27FC236}">
                <a16:creationId xmlns:a16="http://schemas.microsoft.com/office/drawing/2014/main" id="{8D58AF61-16CA-473A-ACA4-D696A0062C98}"/>
              </a:ext>
            </a:extLst>
          </p:cNvPr>
          <p:cNvSpPr txBox="1"/>
          <p:nvPr/>
        </p:nvSpPr>
        <p:spPr>
          <a:xfrm>
            <a:off x="4655169" y="5568916"/>
            <a:ext cx="3457421" cy="461665"/>
          </a:xfrm>
          <a:prstGeom prst="rect">
            <a:avLst/>
          </a:prstGeom>
          <a:noFill/>
        </p:spPr>
        <p:txBody>
          <a:bodyPr wrap="none" rtlCol="0">
            <a:spAutoFit/>
          </a:bodyPr>
          <a:lstStyle/>
          <a:p>
            <a:r>
              <a:rPr lang="en-US" sz="2400" dirty="0">
                <a:solidFill>
                  <a:schemeClr val="bg1"/>
                </a:solidFill>
                <a:latin typeface="Avenir Next LT Pro" panose="020B0504020202020204" pitchFamily="34" charset="0"/>
              </a:rPr>
              <a:t>Part B LEP = 10 percent</a:t>
            </a:r>
          </a:p>
        </p:txBody>
      </p:sp>
      <p:sp>
        <p:nvSpPr>
          <p:cNvPr id="7" name="TextBox 6">
            <a:extLst>
              <a:ext uri="{FF2B5EF4-FFF2-40B4-BE49-F238E27FC236}">
                <a16:creationId xmlns:a16="http://schemas.microsoft.com/office/drawing/2014/main" id="{2503524E-9C07-4B77-ABA4-A91550B7AC2D}"/>
              </a:ext>
            </a:extLst>
          </p:cNvPr>
          <p:cNvSpPr txBox="1"/>
          <p:nvPr/>
        </p:nvSpPr>
        <p:spPr>
          <a:xfrm>
            <a:off x="4722494" y="5568915"/>
            <a:ext cx="3316357" cy="461665"/>
          </a:xfrm>
          <a:prstGeom prst="rect">
            <a:avLst/>
          </a:prstGeom>
          <a:noFill/>
        </p:spPr>
        <p:txBody>
          <a:bodyPr wrap="none" rtlCol="0">
            <a:spAutoFit/>
          </a:bodyPr>
          <a:lstStyle/>
          <a:p>
            <a:r>
              <a:rPr lang="en-US" sz="2400" dirty="0">
                <a:solidFill>
                  <a:schemeClr val="bg1"/>
                </a:solidFill>
                <a:latin typeface="Avenir Next LT Pro" panose="020B0504020202020204" pitchFamily="34" charset="0"/>
              </a:rPr>
              <a:t>Part D LEP = 1 percent</a:t>
            </a:r>
          </a:p>
        </p:txBody>
      </p:sp>
    </p:spTree>
    <p:extLst>
      <p:ext uri="{BB962C8B-B14F-4D97-AF65-F5344CB8AC3E}">
        <p14:creationId xmlns:p14="http://schemas.microsoft.com/office/powerpoint/2010/main" val="161229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528"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anim calcmode="lin" valueType="num">
                                      <p:cBhvr>
                                        <p:cTn id="25" dur="500" fill="hold"/>
                                        <p:tgtEl>
                                          <p:spTgt spid="26"/>
                                        </p:tgtEl>
                                        <p:attrNameLst>
                                          <p:attrName>ppt_x</p:attrName>
                                        </p:attrNameLst>
                                      </p:cBhvr>
                                      <p:tavLst>
                                        <p:tav tm="0">
                                          <p:val>
                                            <p:fltVal val="0.5"/>
                                          </p:val>
                                        </p:tav>
                                        <p:tav tm="100000">
                                          <p:val>
                                            <p:strVal val="#ppt_x"/>
                                          </p:val>
                                        </p:tav>
                                      </p:tavLst>
                                    </p:anim>
                                    <p:anim calcmode="lin" valueType="num">
                                      <p:cBhvr>
                                        <p:cTn id="26" dur="500" fill="hold"/>
                                        <p:tgtEl>
                                          <p:spTgt spid="26"/>
                                        </p:tgtEl>
                                        <p:attrNameLst>
                                          <p:attrName>ppt_y</p:attrName>
                                        </p:attrNameLst>
                                      </p:cBhvr>
                                      <p:tavLst>
                                        <p:tav tm="0">
                                          <p:val>
                                            <p:fltVal val="0.5"/>
                                          </p:val>
                                        </p:tav>
                                        <p:tav tm="100000">
                                          <p:val>
                                            <p:strVal val="#ppt_y"/>
                                          </p:val>
                                        </p:tav>
                                      </p:tavLst>
                                    </p:anim>
                                  </p:childTnLst>
                                </p:cTn>
                              </p:par>
                            </p:childTnLst>
                          </p:cTn>
                        </p:par>
                        <p:par>
                          <p:cTn id="27" fill="hold">
                            <p:stCondLst>
                              <p:cond delay="1000"/>
                            </p:stCondLst>
                            <p:childTnLst>
                              <p:par>
                                <p:cTn id="28" presetID="53" presetClass="entr" presetSubtype="52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fltVal val="0.5"/>
                                          </p:val>
                                        </p:tav>
                                        <p:tav tm="100000">
                                          <p:val>
                                            <p:strVal val="#ppt_x"/>
                                          </p:val>
                                        </p:tav>
                                      </p:tavLst>
                                    </p:anim>
                                    <p:anim calcmode="lin" valueType="num">
                                      <p:cBhvr>
                                        <p:cTn id="34" dur="500" fill="hold"/>
                                        <p:tgtEl>
                                          <p:spTgt spid="28"/>
                                        </p:tgtEl>
                                        <p:attrNameLst>
                                          <p:attrName>ppt_y</p:attrName>
                                        </p:attrNameLst>
                                      </p:cBhvr>
                                      <p:tavLst>
                                        <p:tav tm="0">
                                          <p:val>
                                            <p:fltVal val="0.5"/>
                                          </p:val>
                                        </p:tav>
                                        <p:tav tm="100000">
                                          <p:val>
                                            <p:strVal val="#ppt_y"/>
                                          </p:val>
                                        </p:tav>
                                      </p:tavLst>
                                    </p:anim>
                                  </p:childTnLst>
                                </p:cTn>
                              </p:par>
                            </p:childTnLst>
                          </p:cTn>
                        </p:par>
                        <p:par>
                          <p:cTn id="35" fill="hold">
                            <p:stCondLst>
                              <p:cond delay="1500"/>
                            </p:stCondLst>
                            <p:childTnLst>
                              <p:par>
                                <p:cTn id="36" presetID="53" presetClass="entr" presetSubtype="52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fltVal val="0.5"/>
                                          </p:val>
                                        </p:tav>
                                        <p:tav tm="100000">
                                          <p:val>
                                            <p:strVal val="#ppt_x"/>
                                          </p:val>
                                        </p:tav>
                                      </p:tavLst>
                                    </p:anim>
                                    <p:anim calcmode="lin" valueType="num">
                                      <p:cBhvr>
                                        <p:cTn id="42" dur="500" fill="hold"/>
                                        <p:tgtEl>
                                          <p:spTgt spid="29"/>
                                        </p:tgtEl>
                                        <p:attrNameLst>
                                          <p:attrName>ppt_y</p:attrName>
                                        </p:attrNameLst>
                                      </p:cBhvr>
                                      <p:tavLst>
                                        <p:tav tm="0">
                                          <p:val>
                                            <p:fltVal val="0.5"/>
                                          </p:val>
                                        </p:tav>
                                        <p:tav tm="100000">
                                          <p:val>
                                            <p:strVal val="#ppt_y"/>
                                          </p:val>
                                        </p:tav>
                                      </p:tavLst>
                                    </p:anim>
                                  </p:childTnLst>
                                </p:cTn>
                              </p:par>
                            </p:childTnLst>
                          </p:cTn>
                        </p:par>
                        <p:par>
                          <p:cTn id="43" fill="hold">
                            <p:stCondLst>
                              <p:cond delay="2000"/>
                            </p:stCondLst>
                            <p:childTnLst>
                              <p:par>
                                <p:cTn id="44" presetID="53" presetClass="entr" presetSubtype="52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fltVal val="0.5"/>
                                          </p:val>
                                        </p:tav>
                                        <p:tav tm="100000">
                                          <p:val>
                                            <p:strVal val="#ppt_y"/>
                                          </p:val>
                                        </p:tav>
                                      </p:tavLst>
                                    </p:anim>
                                  </p:childTnLst>
                                </p:cTn>
                              </p:par>
                            </p:childTnLst>
                          </p:cTn>
                        </p:par>
                        <p:par>
                          <p:cTn id="51" fill="hold">
                            <p:stCondLst>
                              <p:cond delay="2500"/>
                            </p:stCondLst>
                            <p:childTnLst>
                              <p:par>
                                <p:cTn id="52" presetID="53" presetClass="entr" presetSubtype="528"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anim calcmode="lin" valueType="num">
                                      <p:cBhvr>
                                        <p:cTn id="57" dur="500" fill="hold"/>
                                        <p:tgtEl>
                                          <p:spTgt spid="30"/>
                                        </p:tgtEl>
                                        <p:attrNameLst>
                                          <p:attrName>ppt_x</p:attrName>
                                        </p:attrNameLst>
                                      </p:cBhvr>
                                      <p:tavLst>
                                        <p:tav tm="0">
                                          <p:val>
                                            <p:fltVal val="0.5"/>
                                          </p:val>
                                        </p:tav>
                                        <p:tav tm="100000">
                                          <p:val>
                                            <p:strVal val="#ppt_x"/>
                                          </p:val>
                                        </p:tav>
                                      </p:tavLst>
                                    </p:anim>
                                    <p:anim calcmode="lin" valueType="num">
                                      <p:cBhvr>
                                        <p:cTn id="58" dur="500" fill="hold"/>
                                        <p:tgtEl>
                                          <p:spTgt spid="30"/>
                                        </p:tgtEl>
                                        <p:attrNameLst>
                                          <p:attrName>ppt_y</p:attrName>
                                        </p:attrNameLst>
                                      </p:cBhvr>
                                      <p:tavLst>
                                        <p:tav tm="0">
                                          <p:val>
                                            <p:fltVal val="0.5"/>
                                          </p:val>
                                        </p:tav>
                                        <p:tav tm="100000">
                                          <p:val>
                                            <p:strVal val="#ppt_y"/>
                                          </p:val>
                                        </p:tav>
                                      </p:tavLst>
                                    </p:anim>
                                  </p:childTnLst>
                                </p:cTn>
                              </p:par>
                            </p:childTnLst>
                          </p:cTn>
                        </p:par>
                        <p:par>
                          <p:cTn id="59" fill="hold">
                            <p:stCondLst>
                              <p:cond delay="3000"/>
                            </p:stCondLst>
                            <p:childTnLst>
                              <p:par>
                                <p:cTn id="60" presetID="53" presetClass="entr" presetSubtype="528"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anim calcmode="lin" valueType="num">
                                      <p:cBhvr>
                                        <p:cTn id="65" dur="500" fill="hold"/>
                                        <p:tgtEl>
                                          <p:spTgt spid="12"/>
                                        </p:tgtEl>
                                        <p:attrNameLst>
                                          <p:attrName>ppt_x</p:attrName>
                                        </p:attrNameLst>
                                      </p:cBhvr>
                                      <p:tavLst>
                                        <p:tav tm="0">
                                          <p:val>
                                            <p:fltVal val="0.5"/>
                                          </p:val>
                                        </p:tav>
                                        <p:tav tm="100000">
                                          <p:val>
                                            <p:strVal val="#ppt_x"/>
                                          </p:val>
                                        </p:tav>
                                      </p:tavLst>
                                    </p:anim>
                                    <p:anim calcmode="lin" valueType="num">
                                      <p:cBhvr>
                                        <p:cTn id="66"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xit" presetSubtype="0" fill="hold" grpId="1" nodeType="clickEffect">
                                  <p:stCondLst>
                                    <p:cond delay="0"/>
                                  </p:stCondLst>
                                  <p:childTnLst>
                                    <p:animEffect transition="out" filter="fade">
                                      <p:cBhvr>
                                        <p:cTn id="77" dur="1000"/>
                                        <p:tgtEl>
                                          <p:spTgt spid="2"/>
                                        </p:tgtEl>
                                      </p:cBhvr>
                                    </p:animEffect>
                                    <p:anim calcmode="lin" valueType="num">
                                      <p:cBhvr>
                                        <p:cTn id="78" dur="1000"/>
                                        <p:tgtEl>
                                          <p:spTgt spid="2"/>
                                        </p:tgtEl>
                                        <p:attrNameLst>
                                          <p:attrName>ppt_x</p:attrName>
                                        </p:attrNameLst>
                                      </p:cBhvr>
                                      <p:tavLst>
                                        <p:tav tm="0">
                                          <p:val>
                                            <p:strVal val="ppt_x"/>
                                          </p:val>
                                        </p:tav>
                                        <p:tav tm="100000">
                                          <p:val>
                                            <p:strVal val="ppt_x"/>
                                          </p:val>
                                        </p:tav>
                                      </p:tavLst>
                                    </p:anim>
                                    <p:anim calcmode="lin" valueType="num">
                                      <p:cBhvr>
                                        <p:cTn id="79" dur="1000"/>
                                        <p:tgtEl>
                                          <p:spTgt spid="2"/>
                                        </p:tgtEl>
                                        <p:attrNameLst>
                                          <p:attrName>ppt_y</p:attrName>
                                        </p:attrNameLst>
                                      </p:cBhvr>
                                      <p:tavLst>
                                        <p:tav tm="0">
                                          <p:val>
                                            <p:strVal val="ppt_y"/>
                                          </p:val>
                                        </p:tav>
                                        <p:tav tm="100000">
                                          <p:val>
                                            <p:strVal val="ppt_y+.1"/>
                                          </p:val>
                                        </p:tav>
                                      </p:tavLst>
                                    </p:anim>
                                    <p:set>
                                      <p:cBhvr>
                                        <p:cTn id="80" dur="1" fill="hold">
                                          <p:stCondLst>
                                            <p:cond delay="999"/>
                                          </p:stCondLst>
                                        </p:cTn>
                                        <p:tgtEl>
                                          <p:spTgt spid="2"/>
                                        </p:tgtEl>
                                        <p:attrNameLst>
                                          <p:attrName>style.visibility</p:attrName>
                                        </p:attrNameLst>
                                      </p:cBhvr>
                                      <p:to>
                                        <p:strVal val="hidden"/>
                                      </p:to>
                                    </p:set>
                                  </p:childTnLst>
                                </p:cTn>
                              </p:par>
                            </p:childTnLst>
                          </p:cTn>
                        </p:par>
                        <p:par>
                          <p:cTn id="81" fill="hold">
                            <p:stCondLst>
                              <p:cond delay="1000"/>
                            </p:stCondLst>
                            <p:childTnLst>
                              <p:par>
                                <p:cTn id="82" presetID="42" presetClass="entr" presetSubtype="0"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xit" presetSubtype="0" fill="hold" grpId="1" nodeType="clickEffect">
                                  <p:stCondLst>
                                    <p:cond delay="0"/>
                                  </p:stCondLst>
                                  <p:childTnLst>
                                    <p:animEffect transition="out" filter="fade">
                                      <p:cBhvr>
                                        <p:cTn id="90" dur="1000"/>
                                        <p:tgtEl>
                                          <p:spTgt spid="7"/>
                                        </p:tgtEl>
                                      </p:cBhvr>
                                    </p:animEffect>
                                    <p:anim calcmode="lin" valueType="num">
                                      <p:cBhvr>
                                        <p:cTn id="91" dur="1000"/>
                                        <p:tgtEl>
                                          <p:spTgt spid="7"/>
                                        </p:tgtEl>
                                        <p:attrNameLst>
                                          <p:attrName>ppt_x</p:attrName>
                                        </p:attrNameLst>
                                      </p:cBhvr>
                                      <p:tavLst>
                                        <p:tav tm="0">
                                          <p:val>
                                            <p:strVal val="ppt_x"/>
                                          </p:val>
                                        </p:tav>
                                        <p:tav tm="100000">
                                          <p:val>
                                            <p:strVal val="ppt_x"/>
                                          </p:val>
                                        </p:tav>
                                      </p:tavLst>
                                    </p:anim>
                                    <p:anim calcmode="lin" valueType="num">
                                      <p:cBhvr>
                                        <p:cTn id="92" dur="1000"/>
                                        <p:tgtEl>
                                          <p:spTgt spid="7"/>
                                        </p:tgtEl>
                                        <p:attrNameLst>
                                          <p:attrName>ppt_y</p:attrName>
                                        </p:attrNameLst>
                                      </p:cBhvr>
                                      <p:tavLst>
                                        <p:tav tm="0">
                                          <p:val>
                                            <p:strVal val="ppt_y"/>
                                          </p:val>
                                        </p:tav>
                                        <p:tav tm="100000">
                                          <p:val>
                                            <p:strVal val="ppt_y+.1"/>
                                          </p:val>
                                        </p:tav>
                                      </p:tavLst>
                                    </p:anim>
                                    <p:set>
                                      <p:cBhvr>
                                        <p:cTn id="93" dur="1" fill="hold">
                                          <p:stCondLst>
                                            <p:cond delay="999"/>
                                          </p:stCondLst>
                                        </p:cTn>
                                        <p:tgtEl>
                                          <p:spTgt spid="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9"/>
                                        </p:tgtEl>
                                        <p:attrNameLst>
                                          <p:attrName>ppt_x</p:attrName>
                                        </p:attrNameLst>
                                      </p:cBhvr>
                                      <p:tavLst>
                                        <p:tav tm="0">
                                          <p:val>
                                            <p:strVal val="ppt_x"/>
                                          </p:val>
                                        </p:tav>
                                        <p:tav tm="100000">
                                          <p:val>
                                            <p:strVal val="ppt_x"/>
                                          </p:val>
                                        </p:tav>
                                      </p:tavLst>
                                    </p:anim>
                                    <p:anim calcmode="lin" valueType="num">
                                      <p:cBhvr additive="base">
                                        <p:cTn id="98" dur="500"/>
                                        <p:tgtEl>
                                          <p:spTgt spid="9"/>
                                        </p:tgtEl>
                                        <p:attrNameLst>
                                          <p:attrName>ppt_y</p:attrName>
                                        </p:attrNameLst>
                                      </p:cBhvr>
                                      <p:tavLst>
                                        <p:tav tm="0">
                                          <p:val>
                                            <p:strVal val="ppt_y"/>
                                          </p:val>
                                        </p:tav>
                                        <p:tav tm="100000">
                                          <p:val>
                                            <p:strVal val="1+ppt_h/2"/>
                                          </p:val>
                                        </p:tav>
                                      </p:tavLst>
                                    </p:anim>
                                    <p:set>
                                      <p:cBhvr>
                                        <p:cTn id="99" dur="1" fill="hold">
                                          <p:stCondLst>
                                            <p:cond delay="499"/>
                                          </p:stCondLst>
                                        </p:cTn>
                                        <p:tgtEl>
                                          <p:spTgt spid="9"/>
                                        </p:tgtEl>
                                        <p:attrNameLst>
                                          <p:attrName>style.visibility</p:attrName>
                                        </p:attrNameLst>
                                      </p:cBhvr>
                                      <p:to>
                                        <p:strVal val="hidden"/>
                                      </p:to>
                                    </p:set>
                                  </p:childTnLst>
                                </p:cTn>
                              </p:par>
                              <p:par>
                                <p:cTn id="100" presetID="2" presetClass="exit" presetSubtype="4" fill="hold" nodeType="withEffect">
                                  <p:stCondLst>
                                    <p:cond delay="0"/>
                                  </p:stCondLst>
                                  <p:childTnLst>
                                    <p:anim calcmode="lin" valueType="num">
                                      <p:cBhvr additive="base">
                                        <p:cTn id="101" dur="500"/>
                                        <p:tgtEl>
                                          <p:spTgt spid="26"/>
                                        </p:tgtEl>
                                        <p:attrNameLst>
                                          <p:attrName>ppt_x</p:attrName>
                                        </p:attrNameLst>
                                      </p:cBhvr>
                                      <p:tavLst>
                                        <p:tav tm="0">
                                          <p:val>
                                            <p:strVal val="ppt_x"/>
                                          </p:val>
                                        </p:tav>
                                        <p:tav tm="100000">
                                          <p:val>
                                            <p:strVal val="ppt_x"/>
                                          </p:val>
                                        </p:tav>
                                      </p:tavLst>
                                    </p:anim>
                                    <p:anim calcmode="lin" valueType="num">
                                      <p:cBhvr additive="base">
                                        <p:cTn id="102" dur="500"/>
                                        <p:tgtEl>
                                          <p:spTgt spid="26"/>
                                        </p:tgtEl>
                                        <p:attrNameLst>
                                          <p:attrName>ppt_y</p:attrName>
                                        </p:attrNameLst>
                                      </p:cBhvr>
                                      <p:tavLst>
                                        <p:tav tm="0">
                                          <p:val>
                                            <p:strVal val="ppt_y"/>
                                          </p:val>
                                        </p:tav>
                                        <p:tav tm="100000">
                                          <p:val>
                                            <p:strVal val="1+ppt_h/2"/>
                                          </p:val>
                                        </p:tav>
                                      </p:tavLst>
                                    </p:anim>
                                    <p:set>
                                      <p:cBhvr>
                                        <p:cTn id="103" dur="1" fill="hold">
                                          <p:stCondLst>
                                            <p:cond delay="499"/>
                                          </p:stCondLst>
                                        </p:cTn>
                                        <p:tgtEl>
                                          <p:spTgt spid="26"/>
                                        </p:tgtEl>
                                        <p:attrNameLst>
                                          <p:attrName>style.visibility</p:attrName>
                                        </p:attrNameLst>
                                      </p:cBhvr>
                                      <p:to>
                                        <p:strVal val="hidden"/>
                                      </p:to>
                                    </p:set>
                                  </p:childTnLst>
                                </p:cTn>
                              </p:par>
                              <p:par>
                                <p:cTn id="104" presetID="2" presetClass="exit" presetSubtype="4" fill="hold" nodeType="withEffect">
                                  <p:stCondLst>
                                    <p:cond delay="0"/>
                                  </p:stCondLst>
                                  <p:childTnLst>
                                    <p:anim calcmode="lin" valueType="num">
                                      <p:cBhvr additive="base">
                                        <p:cTn id="105" dur="500"/>
                                        <p:tgtEl>
                                          <p:spTgt spid="28"/>
                                        </p:tgtEl>
                                        <p:attrNameLst>
                                          <p:attrName>ppt_x</p:attrName>
                                        </p:attrNameLst>
                                      </p:cBhvr>
                                      <p:tavLst>
                                        <p:tav tm="0">
                                          <p:val>
                                            <p:strVal val="ppt_x"/>
                                          </p:val>
                                        </p:tav>
                                        <p:tav tm="100000">
                                          <p:val>
                                            <p:strVal val="ppt_x"/>
                                          </p:val>
                                        </p:tav>
                                      </p:tavLst>
                                    </p:anim>
                                    <p:anim calcmode="lin" valueType="num">
                                      <p:cBhvr additive="base">
                                        <p:cTn id="106" dur="500"/>
                                        <p:tgtEl>
                                          <p:spTgt spid="28"/>
                                        </p:tgtEl>
                                        <p:attrNameLst>
                                          <p:attrName>ppt_y</p:attrName>
                                        </p:attrNameLst>
                                      </p:cBhvr>
                                      <p:tavLst>
                                        <p:tav tm="0">
                                          <p:val>
                                            <p:strVal val="ppt_y"/>
                                          </p:val>
                                        </p:tav>
                                        <p:tav tm="100000">
                                          <p:val>
                                            <p:strVal val="1+ppt_h/2"/>
                                          </p:val>
                                        </p:tav>
                                      </p:tavLst>
                                    </p:anim>
                                    <p:set>
                                      <p:cBhvr>
                                        <p:cTn id="107" dur="1" fill="hold">
                                          <p:stCondLst>
                                            <p:cond delay="499"/>
                                          </p:stCondLst>
                                        </p:cTn>
                                        <p:tgtEl>
                                          <p:spTgt spid="28"/>
                                        </p:tgtEl>
                                        <p:attrNameLst>
                                          <p:attrName>style.visibility</p:attrName>
                                        </p:attrNameLst>
                                      </p:cBhvr>
                                      <p:to>
                                        <p:strVal val="hidden"/>
                                      </p:to>
                                    </p:set>
                                  </p:childTnLst>
                                </p:cTn>
                              </p:par>
                              <p:par>
                                <p:cTn id="108" presetID="2" presetClass="exit" presetSubtype="4" fill="hold" nodeType="withEffect">
                                  <p:stCondLst>
                                    <p:cond delay="0"/>
                                  </p:stCondLst>
                                  <p:childTnLst>
                                    <p:anim calcmode="lin" valueType="num">
                                      <p:cBhvr additive="base">
                                        <p:cTn id="109" dur="500"/>
                                        <p:tgtEl>
                                          <p:spTgt spid="29"/>
                                        </p:tgtEl>
                                        <p:attrNameLst>
                                          <p:attrName>ppt_x</p:attrName>
                                        </p:attrNameLst>
                                      </p:cBhvr>
                                      <p:tavLst>
                                        <p:tav tm="0">
                                          <p:val>
                                            <p:strVal val="ppt_x"/>
                                          </p:val>
                                        </p:tav>
                                        <p:tav tm="100000">
                                          <p:val>
                                            <p:strVal val="ppt_x"/>
                                          </p:val>
                                        </p:tav>
                                      </p:tavLst>
                                    </p:anim>
                                    <p:anim calcmode="lin" valueType="num">
                                      <p:cBhvr additive="base">
                                        <p:cTn id="110" dur="500"/>
                                        <p:tgtEl>
                                          <p:spTgt spid="29"/>
                                        </p:tgtEl>
                                        <p:attrNameLst>
                                          <p:attrName>ppt_y</p:attrName>
                                        </p:attrNameLst>
                                      </p:cBhvr>
                                      <p:tavLst>
                                        <p:tav tm="0">
                                          <p:val>
                                            <p:strVal val="ppt_y"/>
                                          </p:val>
                                        </p:tav>
                                        <p:tav tm="100000">
                                          <p:val>
                                            <p:strVal val="1+ppt_h/2"/>
                                          </p:val>
                                        </p:tav>
                                      </p:tavLst>
                                    </p:anim>
                                    <p:set>
                                      <p:cBhvr>
                                        <p:cTn id="111" dur="1" fill="hold">
                                          <p:stCondLst>
                                            <p:cond delay="499"/>
                                          </p:stCondLst>
                                        </p:cTn>
                                        <p:tgtEl>
                                          <p:spTgt spid="29"/>
                                        </p:tgtEl>
                                        <p:attrNameLst>
                                          <p:attrName>style.visibility</p:attrName>
                                        </p:attrNameLst>
                                      </p:cBhvr>
                                      <p:to>
                                        <p:strVal val="hidden"/>
                                      </p:to>
                                    </p:set>
                                  </p:childTnLst>
                                </p:cTn>
                              </p:par>
                              <p:par>
                                <p:cTn id="112" presetID="2" presetClass="exit" presetSubtype="4" fill="hold" nodeType="withEffect">
                                  <p:stCondLst>
                                    <p:cond delay="0"/>
                                  </p:stCondLst>
                                  <p:childTnLst>
                                    <p:anim calcmode="lin" valueType="num">
                                      <p:cBhvr additive="base">
                                        <p:cTn id="113" dur="500"/>
                                        <p:tgtEl>
                                          <p:spTgt spid="27"/>
                                        </p:tgtEl>
                                        <p:attrNameLst>
                                          <p:attrName>ppt_x</p:attrName>
                                        </p:attrNameLst>
                                      </p:cBhvr>
                                      <p:tavLst>
                                        <p:tav tm="0">
                                          <p:val>
                                            <p:strVal val="ppt_x"/>
                                          </p:val>
                                        </p:tav>
                                        <p:tav tm="100000">
                                          <p:val>
                                            <p:strVal val="ppt_x"/>
                                          </p:val>
                                        </p:tav>
                                      </p:tavLst>
                                    </p:anim>
                                    <p:anim calcmode="lin" valueType="num">
                                      <p:cBhvr additive="base">
                                        <p:cTn id="114" dur="500"/>
                                        <p:tgtEl>
                                          <p:spTgt spid="27"/>
                                        </p:tgtEl>
                                        <p:attrNameLst>
                                          <p:attrName>ppt_y</p:attrName>
                                        </p:attrNameLst>
                                      </p:cBhvr>
                                      <p:tavLst>
                                        <p:tav tm="0">
                                          <p:val>
                                            <p:strVal val="ppt_y"/>
                                          </p:val>
                                        </p:tav>
                                        <p:tav tm="100000">
                                          <p:val>
                                            <p:strVal val="1+ppt_h/2"/>
                                          </p:val>
                                        </p:tav>
                                      </p:tavLst>
                                    </p:anim>
                                    <p:set>
                                      <p:cBhvr>
                                        <p:cTn id="115" dur="1" fill="hold">
                                          <p:stCondLst>
                                            <p:cond delay="499"/>
                                          </p:stCondLst>
                                        </p:cTn>
                                        <p:tgtEl>
                                          <p:spTgt spid="27"/>
                                        </p:tgtEl>
                                        <p:attrNameLst>
                                          <p:attrName>style.visibility</p:attrName>
                                        </p:attrNameLst>
                                      </p:cBhvr>
                                      <p:to>
                                        <p:strVal val="hidden"/>
                                      </p:to>
                                    </p:set>
                                  </p:childTnLst>
                                </p:cTn>
                              </p:par>
                              <p:par>
                                <p:cTn id="116" presetID="2" presetClass="exit" presetSubtype="4" fill="hold" nodeType="withEffect">
                                  <p:stCondLst>
                                    <p:cond delay="0"/>
                                  </p:stCondLst>
                                  <p:childTnLst>
                                    <p:anim calcmode="lin" valueType="num">
                                      <p:cBhvr additive="base">
                                        <p:cTn id="117" dur="500"/>
                                        <p:tgtEl>
                                          <p:spTgt spid="30"/>
                                        </p:tgtEl>
                                        <p:attrNameLst>
                                          <p:attrName>ppt_x</p:attrName>
                                        </p:attrNameLst>
                                      </p:cBhvr>
                                      <p:tavLst>
                                        <p:tav tm="0">
                                          <p:val>
                                            <p:strVal val="ppt_x"/>
                                          </p:val>
                                        </p:tav>
                                        <p:tav tm="100000">
                                          <p:val>
                                            <p:strVal val="ppt_x"/>
                                          </p:val>
                                        </p:tav>
                                      </p:tavLst>
                                    </p:anim>
                                    <p:anim calcmode="lin" valueType="num">
                                      <p:cBhvr additive="base">
                                        <p:cTn id="118" dur="500"/>
                                        <p:tgtEl>
                                          <p:spTgt spid="30"/>
                                        </p:tgtEl>
                                        <p:attrNameLst>
                                          <p:attrName>ppt_y</p:attrName>
                                        </p:attrNameLst>
                                      </p:cBhvr>
                                      <p:tavLst>
                                        <p:tav tm="0">
                                          <p:val>
                                            <p:strVal val="ppt_y"/>
                                          </p:val>
                                        </p:tav>
                                        <p:tav tm="100000">
                                          <p:val>
                                            <p:strVal val="1+ppt_h/2"/>
                                          </p:val>
                                        </p:tav>
                                      </p:tavLst>
                                    </p:anim>
                                    <p:set>
                                      <p:cBhvr>
                                        <p:cTn id="119" dur="1" fill="hold">
                                          <p:stCondLst>
                                            <p:cond delay="499"/>
                                          </p:stCondLst>
                                        </p:cTn>
                                        <p:tgtEl>
                                          <p:spTgt spid="30"/>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2"/>
                                        </p:tgtEl>
                                        <p:attrNameLst>
                                          <p:attrName>ppt_x</p:attrName>
                                        </p:attrNameLst>
                                      </p:cBhvr>
                                      <p:tavLst>
                                        <p:tav tm="0">
                                          <p:val>
                                            <p:strVal val="ppt_x"/>
                                          </p:val>
                                        </p:tav>
                                        <p:tav tm="100000">
                                          <p:val>
                                            <p:strVal val="ppt_x"/>
                                          </p:val>
                                        </p:tav>
                                      </p:tavLst>
                                    </p:anim>
                                    <p:anim calcmode="lin" valueType="num">
                                      <p:cBhvr additive="base">
                                        <p:cTn id="122" dur="500"/>
                                        <p:tgtEl>
                                          <p:spTgt spid="12"/>
                                        </p:tgtEl>
                                        <p:attrNameLst>
                                          <p:attrName>ppt_y</p:attrName>
                                        </p:attrNameLst>
                                      </p:cBhvr>
                                      <p:tavLst>
                                        <p:tav tm="0">
                                          <p:val>
                                            <p:strVal val="ppt_y"/>
                                          </p:val>
                                        </p:tav>
                                        <p:tav tm="100000">
                                          <p:val>
                                            <p:strVal val="1+ppt_h/2"/>
                                          </p:val>
                                        </p:tav>
                                      </p:tavLst>
                                    </p:anim>
                                    <p:set>
                                      <p:cBhvr>
                                        <p:cTn id="1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First aid kit outline">
            <a:extLst>
              <a:ext uri="{FF2B5EF4-FFF2-40B4-BE49-F238E27FC236}">
                <a16:creationId xmlns:a16="http://schemas.microsoft.com/office/drawing/2014/main" id="{FE9EF354-2132-435B-8331-FCDD36ED5C00}"/>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5663" y="1514475"/>
            <a:ext cx="3511550" cy="3511550"/>
          </a:xfrm>
        </p:spPr>
      </p:pic>
      <p:sp>
        <p:nvSpPr>
          <p:cNvPr id="2" name="Title 1">
            <a:extLst>
              <a:ext uri="{FF2B5EF4-FFF2-40B4-BE49-F238E27FC236}">
                <a16:creationId xmlns:a16="http://schemas.microsoft.com/office/drawing/2014/main" id="{736A5958-22B2-4537-A83F-330D0F0FA592}"/>
              </a:ext>
            </a:extLst>
          </p:cNvPr>
          <p:cNvSpPr>
            <a:spLocks noGrp="1"/>
          </p:cNvSpPr>
          <p:nvPr>
            <p:ph type="title"/>
          </p:nvPr>
        </p:nvSpPr>
        <p:spPr>
          <a:xfrm>
            <a:off x="1241998" y="1785665"/>
            <a:ext cx="4864848" cy="1697317"/>
          </a:xfrm>
        </p:spPr>
        <p:txBody>
          <a:bodyPr anchor="b">
            <a:normAutofit/>
          </a:bodyPr>
          <a:lstStyle/>
          <a:p>
            <a:r>
              <a:rPr lang="en-US" sz="4400" dirty="0">
                <a:latin typeface="Avenir Next LT Pro Demi" panose="020B0704020202020204" pitchFamily="34" charset="0"/>
              </a:rPr>
              <a:t>The Parts of Medicare</a:t>
            </a:r>
          </a:p>
        </p:txBody>
      </p:sp>
      <p:sp>
        <p:nvSpPr>
          <p:cNvPr id="3" name="Text Placeholder 2">
            <a:extLst>
              <a:ext uri="{FF2B5EF4-FFF2-40B4-BE49-F238E27FC236}">
                <a16:creationId xmlns:a16="http://schemas.microsoft.com/office/drawing/2014/main" id="{72C0540C-ECDA-4D34-AECB-602742CC3299}"/>
              </a:ext>
            </a:extLst>
          </p:cNvPr>
          <p:cNvSpPr>
            <a:spLocks noGrp="1"/>
          </p:cNvSpPr>
          <p:nvPr>
            <p:ph type="body" idx="1"/>
          </p:nvPr>
        </p:nvSpPr>
        <p:spPr>
          <a:xfrm>
            <a:off x="1241998" y="3657560"/>
            <a:ext cx="4864847" cy="988793"/>
          </a:xfrm>
        </p:spPr>
        <p:txBody>
          <a:bodyPr>
            <a:normAutofit/>
          </a:bodyPr>
          <a:lstStyle/>
          <a:p>
            <a:r>
              <a:rPr lang="en-US" sz="2000" dirty="0">
                <a:latin typeface="Avenir Next LT Pro" panose="020B0504020202020204" pitchFamily="34" charset="0"/>
              </a:rPr>
              <a:t>A, B, C and D</a:t>
            </a:r>
          </a:p>
        </p:txBody>
      </p:sp>
      <p:sp>
        <p:nvSpPr>
          <p:cNvPr id="17" name="Footer Placeholder 4">
            <a:extLst>
              <a:ext uri="{FF2B5EF4-FFF2-40B4-BE49-F238E27FC236}">
                <a16:creationId xmlns:a16="http://schemas.microsoft.com/office/drawing/2014/main" id="{B220A62A-5F08-4DC8-9F6C-63E54103F6BA}"/>
              </a:ext>
            </a:extLst>
          </p:cNvPr>
          <p:cNvSpPr>
            <a:spLocks noGrp="1"/>
          </p:cNvSpPr>
          <p:nvPr>
            <p:ph type="ftr" sz="quarter" idx="11"/>
          </p:nvPr>
        </p:nvSpPr>
        <p:spPr>
          <a:xfrm>
            <a:off x="2394720" y="6520927"/>
            <a:ext cx="7637008" cy="215622"/>
          </a:xfrm>
        </p:spPr>
        <p:txBody>
          <a:bodyPr/>
          <a:lstStyle/>
          <a:p>
            <a:endParaRPr lang="en-US" sz="800"/>
          </a:p>
        </p:txBody>
      </p:sp>
      <p:sp>
        <p:nvSpPr>
          <p:cNvPr id="6" name="Slide Number Placeholder 5">
            <a:extLst>
              <a:ext uri="{FF2B5EF4-FFF2-40B4-BE49-F238E27FC236}">
                <a16:creationId xmlns:a16="http://schemas.microsoft.com/office/drawing/2014/main" id="{B241CC6C-1D2C-4874-BF8E-4DE41D03470B}"/>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4</a:t>
            </a:fld>
            <a:endParaRPr lang="en-US"/>
          </a:p>
        </p:txBody>
      </p:sp>
    </p:spTree>
    <p:extLst>
      <p:ext uri="{BB962C8B-B14F-4D97-AF65-F5344CB8AC3E}">
        <p14:creationId xmlns:p14="http://schemas.microsoft.com/office/powerpoint/2010/main" val="28435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anim calcmode="lin" valueType="num">
                                      <p:cBhvr>
                                        <p:cTn id="24"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oney outline">
            <a:extLst>
              <a:ext uri="{FF2B5EF4-FFF2-40B4-BE49-F238E27FC236}">
                <a16:creationId xmlns:a16="http://schemas.microsoft.com/office/drawing/2014/main" id="{80EA79C4-7C9E-492A-AD9D-ED2D3A30FE30}"/>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8452" y="1490227"/>
            <a:ext cx="3511550" cy="3511550"/>
          </a:xfrm>
        </p:spPr>
      </p:pic>
      <p:sp>
        <p:nvSpPr>
          <p:cNvPr id="3" name="Title 2">
            <a:extLst>
              <a:ext uri="{FF2B5EF4-FFF2-40B4-BE49-F238E27FC236}">
                <a16:creationId xmlns:a16="http://schemas.microsoft.com/office/drawing/2014/main" id="{2DBF2FE9-8549-4906-85ED-C53233A58540}"/>
              </a:ext>
            </a:extLst>
          </p:cNvPr>
          <p:cNvSpPr>
            <a:spLocks noGrp="1"/>
          </p:cNvSpPr>
          <p:nvPr>
            <p:ph type="title"/>
          </p:nvPr>
        </p:nvSpPr>
        <p:spPr>
          <a:xfrm>
            <a:off x="1241998" y="1858817"/>
            <a:ext cx="5951282" cy="1697317"/>
          </a:xfrm>
        </p:spPr>
        <p:txBody>
          <a:bodyPr anchor="b">
            <a:noAutofit/>
          </a:bodyPr>
          <a:lstStyle/>
          <a:p>
            <a:r>
              <a:rPr lang="en-US" sz="4400" dirty="0">
                <a:latin typeface="Avenir Next LT Pro Demi" panose="020B0704020202020204" pitchFamily="34" charset="0"/>
              </a:rPr>
              <a:t>Medicare Cost Sharing Requirements</a:t>
            </a:r>
          </a:p>
        </p:txBody>
      </p:sp>
      <p:sp>
        <p:nvSpPr>
          <p:cNvPr id="13" name="Text Placeholder 3">
            <a:extLst>
              <a:ext uri="{FF2B5EF4-FFF2-40B4-BE49-F238E27FC236}">
                <a16:creationId xmlns:a16="http://schemas.microsoft.com/office/drawing/2014/main" id="{64BC3D16-A240-4815-84F1-005518041D83}"/>
              </a:ext>
            </a:extLst>
          </p:cNvPr>
          <p:cNvSpPr>
            <a:spLocks noGrp="1"/>
          </p:cNvSpPr>
          <p:nvPr>
            <p:ph type="body" idx="1"/>
          </p:nvPr>
        </p:nvSpPr>
        <p:spPr>
          <a:xfrm>
            <a:off x="1241998" y="3657560"/>
            <a:ext cx="4864847" cy="988793"/>
          </a:xfrm>
        </p:spPr>
        <p:txBody>
          <a:bodyPr>
            <a:normAutofit/>
          </a:bodyPr>
          <a:lstStyle/>
          <a:p>
            <a:r>
              <a:rPr lang="en-US" sz="2000" dirty="0">
                <a:latin typeface="Avenir Next LT Pro" panose="020B0504020202020204" pitchFamily="34" charset="0"/>
              </a:rPr>
              <a:t>What you will pay for services</a:t>
            </a:r>
          </a:p>
        </p:txBody>
      </p:sp>
      <p:sp>
        <p:nvSpPr>
          <p:cNvPr id="15" name="Footer Placeholder 4">
            <a:extLst>
              <a:ext uri="{FF2B5EF4-FFF2-40B4-BE49-F238E27FC236}">
                <a16:creationId xmlns:a16="http://schemas.microsoft.com/office/drawing/2014/main" id="{8ABD1819-B36B-42A5-950C-9BB68C2369D0}"/>
              </a:ext>
            </a:extLst>
          </p:cNvPr>
          <p:cNvSpPr>
            <a:spLocks noGrp="1"/>
          </p:cNvSpPr>
          <p:nvPr>
            <p:ph type="ftr" sz="quarter" idx="11"/>
          </p:nvPr>
        </p:nvSpPr>
        <p:spPr>
          <a:xfrm>
            <a:off x="2394720" y="6520927"/>
            <a:ext cx="7637008" cy="215622"/>
          </a:xfrm>
        </p:spPr>
        <p:txBody>
          <a:bodyPr/>
          <a:lstStyle/>
          <a:p>
            <a:endParaRPr lang="en-US" sz="800"/>
          </a:p>
        </p:txBody>
      </p:sp>
      <p:sp>
        <p:nvSpPr>
          <p:cNvPr id="6" name="Slide Number Placeholder 5">
            <a:extLst>
              <a:ext uri="{FF2B5EF4-FFF2-40B4-BE49-F238E27FC236}">
                <a16:creationId xmlns:a16="http://schemas.microsoft.com/office/drawing/2014/main" id="{CF1623A1-09A5-46AB-8E71-2A38E1ABE807}"/>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40</a:t>
            </a:fld>
            <a:endParaRPr lang="en-US"/>
          </a:p>
        </p:txBody>
      </p:sp>
    </p:spTree>
    <p:extLst>
      <p:ext uri="{BB962C8B-B14F-4D97-AF65-F5344CB8AC3E}">
        <p14:creationId xmlns:p14="http://schemas.microsoft.com/office/powerpoint/2010/main" val="311037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59CD-9E49-414F-AE31-0653BAF2CACC}"/>
              </a:ext>
            </a:extLst>
          </p:cNvPr>
          <p:cNvSpPr>
            <a:spLocks noGrp="1"/>
          </p:cNvSpPr>
          <p:nvPr>
            <p:ph type="title"/>
          </p:nvPr>
        </p:nvSpPr>
        <p:spPr>
          <a:xfrm>
            <a:off x="376183" y="360731"/>
            <a:ext cx="11434011" cy="1093102"/>
          </a:xfrm>
        </p:spPr>
        <p:txBody>
          <a:bodyPr/>
          <a:lstStyle/>
          <a:p>
            <a:r>
              <a:rPr lang="en-US" dirty="0">
                <a:latin typeface="Avenir Next LT Pro Demi" panose="020B0704020202020204" pitchFamily="34" charset="0"/>
              </a:rPr>
              <a:t>Part A Premium, Deductibles and </a:t>
            </a:r>
            <a:br>
              <a:rPr lang="en-US" dirty="0">
                <a:latin typeface="Avenir Next LT Pro Demi" panose="020B0704020202020204" pitchFamily="34" charset="0"/>
              </a:rPr>
            </a:br>
            <a:r>
              <a:rPr lang="en-US" dirty="0">
                <a:latin typeface="Avenir Next LT Pro Demi" panose="020B0704020202020204" pitchFamily="34" charset="0"/>
              </a:rPr>
              <a:t>Cost Sharing Amounts</a:t>
            </a:r>
          </a:p>
        </p:txBody>
      </p:sp>
      <p:sp>
        <p:nvSpPr>
          <p:cNvPr id="4" name="Footer Placeholder 3">
            <a:extLst>
              <a:ext uri="{FF2B5EF4-FFF2-40B4-BE49-F238E27FC236}">
                <a16:creationId xmlns:a16="http://schemas.microsoft.com/office/drawing/2014/main" id="{7B548BD9-23BB-4FB5-AA7D-2FAE25E32A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20F397-84A2-444F-A063-31873138196D}"/>
              </a:ext>
            </a:extLst>
          </p:cNvPr>
          <p:cNvSpPr>
            <a:spLocks noGrp="1"/>
          </p:cNvSpPr>
          <p:nvPr>
            <p:ph type="sldNum" sz="quarter" idx="12"/>
          </p:nvPr>
        </p:nvSpPr>
        <p:spPr/>
        <p:txBody>
          <a:bodyPr/>
          <a:lstStyle/>
          <a:p>
            <a:fld id="{E313472D-BFB5-4CCD-ACA0-2399B44D45C6}" type="slidenum">
              <a:rPr lang="en-US" smtClean="0"/>
              <a:t>41</a:t>
            </a:fld>
            <a:endParaRPr lang="en-US" dirty="0"/>
          </a:p>
        </p:txBody>
      </p:sp>
      <p:graphicFrame>
        <p:nvGraphicFramePr>
          <p:cNvPr id="6" name="Table 5">
            <a:extLst>
              <a:ext uri="{FF2B5EF4-FFF2-40B4-BE49-F238E27FC236}">
                <a16:creationId xmlns:a16="http://schemas.microsoft.com/office/drawing/2014/main" id="{5511B85A-9782-41B9-B001-287CA5A53B98}"/>
              </a:ext>
            </a:extLst>
          </p:cNvPr>
          <p:cNvGraphicFramePr>
            <a:graphicFrameLocks noGrp="1"/>
          </p:cNvGraphicFramePr>
          <p:nvPr>
            <p:extLst>
              <p:ext uri="{D42A27DB-BD31-4B8C-83A1-F6EECF244321}">
                <p14:modId xmlns:p14="http://schemas.microsoft.com/office/powerpoint/2010/main" val="1822141467"/>
              </p:ext>
            </p:extLst>
          </p:nvPr>
        </p:nvGraphicFramePr>
        <p:xfrm>
          <a:off x="1186499" y="1735185"/>
          <a:ext cx="9813381" cy="3957661"/>
        </p:xfrm>
        <a:graphic>
          <a:graphicData uri="http://schemas.openxmlformats.org/drawingml/2006/table">
            <a:tbl>
              <a:tblPr bandRow="1">
                <a:tableStyleId>{5C22544A-7EE6-4342-B048-85BDC9FD1C3A}</a:tableStyleId>
              </a:tblPr>
              <a:tblGrid>
                <a:gridCol w="2597738">
                  <a:extLst>
                    <a:ext uri="{9D8B030D-6E8A-4147-A177-3AD203B41FA5}">
                      <a16:colId xmlns:a16="http://schemas.microsoft.com/office/drawing/2014/main" val="3445748967"/>
                    </a:ext>
                  </a:extLst>
                </a:gridCol>
                <a:gridCol w="7215643">
                  <a:extLst>
                    <a:ext uri="{9D8B030D-6E8A-4147-A177-3AD203B41FA5}">
                      <a16:colId xmlns:a16="http://schemas.microsoft.com/office/drawing/2014/main" val="1825901793"/>
                    </a:ext>
                  </a:extLst>
                </a:gridCol>
              </a:tblGrid>
              <a:tr h="1817912">
                <a:tc>
                  <a:txBody>
                    <a:bodyPr/>
                    <a:lstStyle/>
                    <a:p>
                      <a:r>
                        <a:rPr lang="en-US" b="1" dirty="0">
                          <a:solidFill>
                            <a:schemeClr val="tx1"/>
                          </a:solidFill>
                          <a:latin typeface="Avenir Next LT Pro" panose="020B0504020202020204" pitchFamily="34" charset="0"/>
                        </a:rPr>
                        <a:t>Hospital inpatient</a:t>
                      </a:r>
                      <a:r>
                        <a:rPr lang="en-US" b="1" baseline="0" dirty="0">
                          <a:solidFill>
                            <a:schemeClr val="tx1"/>
                          </a:solidFill>
                          <a:latin typeface="Avenir Next LT Pro" panose="020B0504020202020204" pitchFamily="34" charset="0"/>
                        </a:rPr>
                        <a:t> stay</a:t>
                      </a:r>
                      <a:endParaRPr lang="en-US" b="1" dirty="0">
                        <a:solidFill>
                          <a:schemeClr val="tx1"/>
                        </a:solidFill>
                        <a:latin typeface="Avenir Next LT Pro" panose="020B0504020202020204" pitchFamily="34" charset="0"/>
                      </a:endParaRPr>
                    </a:p>
                  </a:txBody>
                  <a:tcPr anchor="ctr"/>
                </a:tc>
                <a:tc>
                  <a:txBody>
                    <a:bodyPr/>
                    <a:lstStyle/>
                    <a:p>
                      <a:pPr marL="285750" indent="-285750">
                        <a:buFont typeface="Arial" panose="020B0604020202020204" pitchFamily="34" charset="0"/>
                        <a:buChar char="•"/>
                      </a:pPr>
                      <a:r>
                        <a:rPr lang="en-US" b="0" dirty="0">
                          <a:solidFill>
                            <a:schemeClr val="tx1"/>
                          </a:solidFill>
                          <a:latin typeface="Avenir Next LT Pro" panose="020B0504020202020204" pitchFamily="34" charset="0"/>
                        </a:rPr>
                        <a:t>$1,600</a:t>
                      </a:r>
                      <a:r>
                        <a:rPr lang="en-US" b="0" baseline="0" dirty="0">
                          <a:solidFill>
                            <a:schemeClr val="tx1"/>
                          </a:solidFill>
                          <a:latin typeface="Avenir Next LT Pro" panose="020B0504020202020204" pitchFamily="34" charset="0"/>
                        </a:rPr>
                        <a:t> deductible for days 1-60 of each benefit period</a:t>
                      </a:r>
                    </a:p>
                    <a:p>
                      <a:pPr marL="285750" indent="-285750">
                        <a:buFont typeface="Arial" panose="020B0604020202020204" pitchFamily="34" charset="0"/>
                        <a:buChar char="•"/>
                      </a:pPr>
                      <a:r>
                        <a:rPr lang="en-US" b="0" baseline="0" dirty="0">
                          <a:solidFill>
                            <a:schemeClr val="tx1"/>
                          </a:solidFill>
                          <a:latin typeface="Avenir Next LT Pro" panose="020B0504020202020204" pitchFamily="34" charset="0"/>
                        </a:rPr>
                        <a:t>$400 per day for days 61-90</a:t>
                      </a:r>
                    </a:p>
                    <a:p>
                      <a:pPr marL="285750" indent="-285750">
                        <a:buFont typeface="Arial" panose="020B0604020202020204" pitchFamily="34" charset="0"/>
                        <a:buChar char="•"/>
                      </a:pPr>
                      <a:r>
                        <a:rPr lang="en-US" b="0" baseline="0" dirty="0">
                          <a:solidFill>
                            <a:schemeClr val="tx1"/>
                          </a:solidFill>
                          <a:latin typeface="Avenir Next LT Pro" panose="020B0504020202020204" pitchFamily="34" charset="0"/>
                        </a:rPr>
                        <a:t>$800 per “lifetime reserve day” after day 90 of each benefit period (up to 60 days over your lifetime)</a:t>
                      </a:r>
                    </a:p>
                    <a:p>
                      <a:pPr marL="285750" indent="-285750">
                        <a:buFont typeface="Arial" panose="020B0604020202020204" pitchFamily="34" charset="0"/>
                        <a:buChar char="•"/>
                      </a:pPr>
                      <a:r>
                        <a:rPr lang="en-US" b="0" baseline="0" dirty="0">
                          <a:solidFill>
                            <a:schemeClr val="tx1"/>
                          </a:solidFill>
                          <a:latin typeface="Avenir Next LT Pro" panose="020B0504020202020204" pitchFamily="34" charset="0"/>
                        </a:rPr>
                        <a:t>Beneficiary pays for all costs for every day after the lifetime reserve days</a:t>
                      </a:r>
                      <a:endParaRPr lang="en-US" b="0" dirty="0">
                        <a:solidFill>
                          <a:schemeClr val="tx1"/>
                        </a:solidFill>
                        <a:latin typeface="Avenir Next LT Pro" panose="020B0504020202020204" pitchFamily="34" charset="0"/>
                      </a:endParaRPr>
                    </a:p>
                  </a:txBody>
                  <a:tcPr anchor="ctr"/>
                </a:tc>
                <a:extLst>
                  <a:ext uri="{0D108BD9-81ED-4DB2-BD59-A6C34878D82A}">
                    <a16:rowId xmlns:a16="http://schemas.microsoft.com/office/drawing/2014/main" val="3235045579"/>
                  </a:ext>
                </a:extLst>
              </a:tr>
              <a:tr h="1156853">
                <a:tc>
                  <a:txBody>
                    <a:bodyPr/>
                    <a:lstStyle/>
                    <a:p>
                      <a:r>
                        <a:rPr lang="en-US" b="1" dirty="0">
                          <a:solidFill>
                            <a:schemeClr val="tx1"/>
                          </a:solidFill>
                          <a:latin typeface="Avenir Next LT Pro" panose="020B0504020202020204" pitchFamily="34" charset="0"/>
                        </a:rPr>
                        <a:t>Skilled nursing facility</a:t>
                      </a:r>
                      <a:r>
                        <a:rPr lang="en-US" b="1" baseline="0" dirty="0">
                          <a:solidFill>
                            <a:schemeClr val="tx1"/>
                          </a:solidFill>
                          <a:latin typeface="Avenir Next LT Pro" panose="020B0504020202020204" pitchFamily="34" charset="0"/>
                        </a:rPr>
                        <a:t> care</a:t>
                      </a:r>
                      <a:endParaRPr lang="en-US" b="1" dirty="0">
                        <a:solidFill>
                          <a:schemeClr val="tx1"/>
                        </a:solidFill>
                        <a:latin typeface="Avenir Next LT Pro" panose="020B0504020202020204" pitchFamily="34" charset="0"/>
                      </a:endParaRPr>
                    </a:p>
                  </a:txBody>
                  <a:tcPr anchor="ctr"/>
                </a:tc>
                <a:tc>
                  <a:txBody>
                    <a:bodyPr/>
                    <a:lstStyle/>
                    <a:p>
                      <a:pPr marL="285750" indent="-285750">
                        <a:buFont typeface="Arial" panose="020B0604020202020204" pitchFamily="34" charset="0"/>
                        <a:buChar char="•"/>
                      </a:pPr>
                      <a:r>
                        <a:rPr lang="en-US" dirty="0">
                          <a:solidFill>
                            <a:schemeClr val="tx1"/>
                          </a:solidFill>
                          <a:latin typeface="Avenir Next LT Pro" panose="020B0504020202020204" pitchFamily="34" charset="0"/>
                        </a:rPr>
                        <a:t>$0 for days 1-20 of each benefit period.</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rPr>
                        <a:t>$200 per day for days 21-100 of each benefit period</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rPr>
                        <a:t>Beneficiary</a:t>
                      </a:r>
                      <a:r>
                        <a:rPr lang="en-US" baseline="0" dirty="0">
                          <a:solidFill>
                            <a:schemeClr val="tx1"/>
                          </a:solidFill>
                          <a:latin typeface="Avenir Next LT Pro" panose="020B0504020202020204" pitchFamily="34" charset="0"/>
                        </a:rPr>
                        <a:t> pays for all costs after 100 days</a:t>
                      </a:r>
                      <a:endParaRPr lang="en-US" dirty="0">
                        <a:solidFill>
                          <a:schemeClr val="tx1"/>
                        </a:solidFill>
                        <a:latin typeface="Avenir Next LT Pro" panose="020B0504020202020204" pitchFamily="34" charset="0"/>
                      </a:endParaRPr>
                    </a:p>
                  </a:txBody>
                  <a:tcPr anchor="ctr"/>
                </a:tc>
                <a:extLst>
                  <a:ext uri="{0D108BD9-81ED-4DB2-BD59-A6C34878D82A}">
                    <a16:rowId xmlns:a16="http://schemas.microsoft.com/office/drawing/2014/main" val="2007570434"/>
                  </a:ext>
                </a:extLst>
              </a:tr>
              <a:tr h="982896">
                <a:tc>
                  <a:txBody>
                    <a:bodyPr/>
                    <a:lstStyle/>
                    <a:p>
                      <a:r>
                        <a:rPr lang="en-US" b="1" dirty="0">
                          <a:solidFill>
                            <a:schemeClr val="tx1"/>
                          </a:solidFill>
                          <a:latin typeface="Avenir Next LT Pro" panose="020B0504020202020204" pitchFamily="34" charset="0"/>
                        </a:rPr>
                        <a:t>Home health care services</a:t>
                      </a:r>
                    </a:p>
                  </a:txBody>
                  <a:tcPr anchor="ctr"/>
                </a:tc>
                <a:tc>
                  <a:txBody>
                    <a:bodyPr/>
                    <a:lstStyle/>
                    <a:p>
                      <a:pPr marL="285750" indent="-285750">
                        <a:buFont typeface="Arial" panose="020B0604020202020204" pitchFamily="34" charset="0"/>
                        <a:buChar char="•"/>
                      </a:pPr>
                      <a:r>
                        <a:rPr lang="en-US" dirty="0">
                          <a:solidFill>
                            <a:schemeClr val="tx1"/>
                          </a:solidFill>
                          <a:latin typeface="Avenir Next LT Pro" panose="020B0504020202020204" pitchFamily="34" charset="0"/>
                        </a:rPr>
                        <a:t>$0 for home health care services</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rPr>
                        <a:t>20 percent of the Medicare-approved</a:t>
                      </a:r>
                      <a:r>
                        <a:rPr lang="en-US" baseline="0" dirty="0">
                          <a:solidFill>
                            <a:schemeClr val="tx1"/>
                          </a:solidFill>
                          <a:latin typeface="Avenir Next LT Pro" panose="020B0504020202020204" pitchFamily="34" charset="0"/>
                        </a:rPr>
                        <a:t> amount for durable medical equipment</a:t>
                      </a:r>
                      <a:endParaRPr lang="en-US" dirty="0">
                        <a:solidFill>
                          <a:schemeClr val="tx1"/>
                        </a:solidFill>
                        <a:latin typeface="Avenir Next LT Pro" panose="020B0504020202020204" pitchFamily="34" charset="0"/>
                      </a:endParaRPr>
                    </a:p>
                  </a:txBody>
                  <a:tcPr anchor="ctr"/>
                </a:tc>
                <a:extLst>
                  <a:ext uri="{0D108BD9-81ED-4DB2-BD59-A6C34878D82A}">
                    <a16:rowId xmlns:a16="http://schemas.microsoft.com/office/drawing/2014/main" val="3010463705"/>
                  </a:ext>
                </a:extLst>
              </a:tr>
            </a:tbl>
          </a:graphicData>
        </a:graphic>
      </p:graphicFrame>
      <p:sp>
        <p:nvSpPr>
          <p:cNvPr id="8" name="TextBox 7">
            <a:extLst>
              <a:ext uri="{FF2B5EF4-FFF2-40B4-BE49-F238E27FC236}">
                <a16:creationId xmlns:a16="http://schemas.microsoft.com/office/drawing/2014/main" id="{408C0450-9624-452A-9D6F-22B5E07F2CFA}"/>
              </a:ext>
            </a:extLst>
          </p:cNvPr>
          <p:cNvSpPr txBox="1"/>
          <p:nvPr/>
        </p:nvSpPr>
        <p:spPr>
          <a:xfrm>
            <a:off x="1823883" y="5874329"/>
            <a:ext cx="8538614" cy="646331"/>
          </a:xfrm>
          <a:prstGeom prst="rect">
            <a:avLst/>
          </a:prstGeom>
          <a:noFill/>
        </p:spPr>
        <p:txBody>
          <a:bodyPr wrap="square" rtlCol="0">
            <a:spAutoFit/>
          </a:bodyPr>
          <a:lstStyle/>
          <a:p>
            <a:r>
              <a:rPr lang="en-US" sz="1800" dirty="0">
                <a:latin typeface="Avenir Next LT Pro" panose="020B0504020202020204" pitchFamily="34" charset="0"/>
              </a:rPr>
              <a:t>Deductibles and coinsurance for CMS may change these for subsequent years</a:t>
            </a:r>
          </a:p>
          <a:p>
            <a:endParaRPr lang="en-US" dirty="0"/>
          </a:p>
        </p:txBody>
      </p:sp>
    </p:spTree>
    <p:extLst>
      <p:ext uri="{BB962C8B-B14F-4D97-AF65-F5344CB8AC3E}">
        <p14:creationId xmlns:p14="http://schemas.microsoft.com/office/powerpoint/2010/main" val="3766774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B548BD9-23BB-4FB5-AA7D-2FAE25E32A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20F397-84A2-444F-A063-31873138196D}"/>
              </a:ext>
            </a:extLst>
          </p:cNvPr>
          <p:cNvSpPr>
            <a:spLocks noGrp="1"/>
          </p:cNvSpPr>
          <p:nvPr>
            <p:ph type="sldNum" sz="quarter" idx="12"/>
          </p:nvPr>
        </p:nvSpPr>
        <p:spPr/>
        <p:txBody>
          <a:bodyPr/>
          <a:lstStyle/>
          <a:p>
            <a:fld id="{E313472D-BFB5-4CCD-ACA0-2399B44D45C6}" type="slidenum">
              <a:rPr lang="en-US" smtClean="0"/>
              <a:t>42</a:t>
            </a:fld>
            <a:endParaRPr lang="en-US" dirty="0"/>
          </a:p>
        </p:txBody>
      </p:sp>
      <p:graphicFrame>
        <p:nvGraphicFramePr>
          <p:cNvPr id="6" name="Table 5">
            <a:extLst>
              <a:ext uri="{FF2B5EF4-FFF2-40B4-BE49-F238E27FC236}">
                <a16:creationId xmlns:a16="http://schemas.microsoft.com/office/drawing/2014/main" id="{5511B85A-9782-41B9-B001-287CA5A53B98}"/>
              </a:ext>
            </a:extLst>
          </p:cNvPr>
          <p:cNvGraphicFramePr>
            <a:graphicFrameLocks noGrp="1"/>
          </p:cNvGraphicFramePr>
          <p:nvPr>
            <p:extLst>
              <p:ext uri="{D42A27DB-BD31-4B8C-83A1-F6EECF244321}">
                <p14:modId xmlns:p14="http://schemas.microsoft.com/office/powerpoint/2010/main" val="1741024045"/>
              </p:ext>
            </p:extLst>
          </p:nvPr>
        </p:nvGraphicFramePr>
        <p:xfrm>
          <a:off x="1663778" y="1629197"/>
          <a:ext cx="9639210" cy="3873925"/>
        </p:xfrm>
        <a:graphic>
          <a:graphicData uri="http://schemas.openxmlformats.org/drawingml/2006/table">
            <a:tbl>
              <a:tblPr bandRow="1">
                <a:tableStyleId>{5C22544A-7EE6-4342-B048-85BDC9FD1C3A}</a:tableStyleId>
              </a:tblPr>
              <a:tblGrid>
                <a:gridCol w="3580962">
                  <a:extLst>
                    <a:ext uri="{9D8B030D-6E8A-4147-A177-3AD203B41FA5}">
                      <a16:colId xmlns:a16="http://schemas.microsoft.com/office/drawing/2014/main" val="3445748967"/>
                    </a:ext>
                  </a:extLst>
                </a:gridCol>
                <a:gridCol w="6058248">
                  <a:extLst>
                    <a:ext uri="{9D8B030D-6E8A-4147-A177-3AD203B41FA5}">
                      <a16:colId xmlns:a16="http://schemas.microsoft.com/office/drawing/2014/main" val="1825901793"/>
                    </a:ext>
                  </a:extLst>
                </a:gridCol>
              </a:tblGrid>
              <a:tr h="979712">
                <a:tc>
                  <a:txBody>
                    <a:bodyPr/>
                    <a:lstStyle/>
                    <a:p>
                      <a:r>
                        <a:rPr lang="en-US" b="1" dirty="0">
                          <a:solidFill>
                            <a:schemeClr val="tx1"/>
                          </a:solidFill>
                          <a:latin typeface="Avenir Next LT Pro" panose="020B0504020202020204" pitchFamily="34" charset="0"/>
                        </a:rPr>
                        <a:t>Annual deductible</a:t>
                      </a:r>
                    </a:p>
                  </a:txBody>
                  <a:tcPr anchor="ctr"/>
                </a:tc>
                <a:tc>
                  <a:txBody>
                    <a:bodyPr/>
                    <a:lstStyle/>
                    <a:p>
                      <a:pPr marL="0" indent="0">
                        <a:buFont typeface="Arial" panose="020B0604020202020204" pitchFamily="34" charset="0"/>
                        <a:buNone/>
                      </a:pPr>
                      <a:r>
                        <a:rPr lang="en-US" b="0" dirty="0">
                          <a:solidFill>
                            <a:schemeClr val="tx1"/>
                          </a:solidFill>
                          <a:latin typeface="Avenir Next LT Pro" panose="020B0504020202020204" pitchFamily="34" charset="0"/>
                        </a:rPr>
                        <a:t>$226</a:t>
                      </a:r>
                    </a:p>
                  </a:txBody>
                  <a:tcPr anchor="ctr"/>
                </a:tc>
                <a:extLst>
                  <a:ext uri="{0D108BD9-81ED-4DB2-BD59-A6C34878D82A}">
                    <a16:rowId xmlns:a16="http://schemas.microsoft.com/office/drawing/2014/main" val="3235045579"/>
                  </a:ext>
                </a:extLst>
              </a:tr>
              <a:tr h="1156853">
                <a:tc>
                  <a:txBody>
                    <a:bodyPr/>
                    <a:lstStyle/>
                    <a:p>
                      <a:r>
                        <a:rPr lang="en-US" b="1" dirty="0">
                          <a:solidFill>
                            <a:schemeClr val="tx1"/>
                          </a:solidFill>
                          <a:latin typeface="Avenir Next LT Pro" panose="020B0504020202020204" pitchFamily="34" charset="0"/>
                        </a:rPr>
                        <a:t>Part B premium for those with incomes below $91,000 if single, $182,000 if married </a:t>
                      </a:r>
                    </a:p>
                  </a:txBody>
                  <a:tcPr anchor="ctr"/>
                </a:tc>
                <a:tc>
                  <a:txBody>
                    <a:bodyPr/>
                    <a:lstStyle/>
                    <a:p>
                      <a:pPr marL="0" indent="0">
                        <a:buFont typeface="Arial" panose="020B0604020202020204" pitchFamily="34" charset="0"/>
                        <a:buNone/>
                      </a:pPr>
                      <a:r>
                        <a:rPr lang="en-US" dirty="0">
                          <a:solidFill>
                            <a:schemeClr val="tx1"/>
                          </a:solidFill>
                          <a:latin typeface="Avenir Next LT Pro" panose="020B0504020202020204" pitchFamily="34" charset="0"/>
                        </a:rPr>
                        <a:t>$164.90 / month </a:t>
                      </a:r>
                    </a:p>
                  </a:txBody>
                  <a:tcPr anchor="ctr"/>
                </a:tc>
                <a:extLst>
                  <a:ext uri="{0D108BD9-81ED-4DB2-BD59-A6C34878D82A}">
                    <a16:rowId xmlns:a16="http://schemas.microsoft.com/office/drawing/2014/main" val="2007570434"/>
                  </a:ext>
                </a:extLst>
              </a:tr>
              <a:tr h="982896">
                <a:tc>
                  <a:txBody>
                    <a:bodyPr/>
                    <a:lstStyle/>
                    <a:p>
                      <a:r>
                        <a:rPr lang="en-US" b="1" dirty="0">
                          <a:solidFill>
                            <a:schemeClr val="tx1"/>
                          </a:solidFill>
                          <a:latin typeface="Avenir Next LT Pro" panose="020B0504020202020204" pitchFamily="34" charset="0"/>
                        </a:rPr>
                        <a:t>Most Part B covered services, including doctors' visits, outpatient therapy, durable medical equipment and outpatient mental health services</a:t>
                      </a:r>
                    </a:p>
                  </a:txBody>
                  <a:tcPr anchor="ctr"/>
                </a:tc>
                <a:tc>
                  <a:txBody>
                    <a:bodyPr/>
                    <a:lstStyle/>
                    <a:p>
                      <a:pPr marL="0" indent="0">
                        <a:buFont typeface="Arial" panose="020B0604020202020204" pitchFamily="34" charset="0"/>
                        <a:buNone/>
                      </a:pPr>
                      <a:r>
                        <a:rPr lang="en-US" dirty="0">
                          <a:solidFill>
                            <a:schemeClr val="tx1"/>
                          </a:solidFill>
                          <a:latin typeface="Avenir Next LT Pro" panose="020B0504020202020204" pitchFamily="34" charset="0"/>
                        </a:rPr>
                        <a:t>20 percent of Medicare approved amount </a:t>
                      </a:r>
                    </a:p>
                  </a:txBody>
                  <a:tcPr anchor="ctr"/>
                </a:tc>
                <a:extLst>
                  <a:ext uri="{0D108BD9-81ED-4DB2-BD59-A6C34878D82A}">
                    <a16:rowId xmlns:a16="http://schemas.microsoft.com/office/drawing/2014/main" val="3010463705"/>
                  </a:ext>
                </a:extLst>
              </a:tr>
            </a:tbl>
          </a:graphicData>
        </a:graphic>
      </p:graphicFrame>
      <p:sp>
        <p:nvSpPr>
          <p:cNvPr id="9" name="TextBox 8">
            <a:extLst>
              <a:ext uri="{FF2B5EF4-FFF2-40B4-BE49-F238E27FC236}">
                <a16:creationId xmlns:a16="http://schemas.microsoft.com/office/drawing/2014/main" id="{A2446585-9052-49E4-B572-DE46E351886C}"/>
              </a:ext>
            </a:extLst>
          </p:cNvPr>
          <p:cNvSpPr txBox="1"/>
          <p:nvPr/>
        </p:nvSpPr>
        <p:spPr>
          <a:xfrm>
            <a:off x="2592681" y="5766964"/>
            <a:ext cx="7781403" cy="646331"/>
          </a:xfrm>
          <a:prstGeom prst="rect">
            <a:avLst/>
          </a:prstGeom>
          <a:noFill/>
        </p:spPr>
        <p:txBody>
          <a:bodyPr wrap="square" rtlCol="0">
            <a:spAutoFit/>
          </a:bodyPr>
          <a:lstStyle/>
          <a:p>
            <a:r>
              <a:rPr lang="en-US" sz="1800" dirty="0">
                <a:latin typeface="Avenir Next LT Pro" panose="020B0504020202020204" pitchFamily="34" charset="0"/>
              </a:rPr>
              <a:t>Deductibles and coinsurance for CMS may change for subsequent years</a:t>
            </a:r>
          </a:p>
          <a:p>
            <a:endParaRPr lang="en-US" dirty="0"/>
          </a:p>
        </p:txBody>
      </p:sp>
      <p:sp>
        <p:nvSpPr>
          <p:cNvPr id="8" name="Title 1">
            <a:extLst>
              <a:ext uri="{FF2B5EF4-FFF2-40B4-BE49-F238E27FC236}">
                <a16:creationId xmlns:a16="http://schemas.microsoft.com/office/drawing/2014/main" id="{C72555BB-60AE-21C5-22E6-D2022BC8A415}"/>
              </a:ext>
            </a:extLst>
          </p:cNvPr>
          <p:cNvSpPr>
            <a:spLocks noGrp="1"/>
          </p:cNvSpPr>
          <p:nvPr>
            <p:ph type="title"/>
          </p:nvPr>
        </p:nvSpPr>
        <p:spPr>
          <a:xfrm>
            <a:off x="376238" y="276225"/>
            <a:ext cx="11433175" cy="1093788"/>
          </a:xfrm>
        </p:spPr>
        <p:txBody>
          <a:bodyPr/>
          <a:lstStyle/>
          <a:p>
            <a:r>
              <a:rPr lang="en-US" dirty="0">
                <a:latin typeface="Avenir Next LT Pro Demi" panose="020B0704020202020204" pitchFamily="34" charset="0"/>
              </a:rPr>
              <a:t>Part A Premium, Deductibles and </a:t>
            </a:r>
            <a:br>
              <a:rPr lang="en-US" dirty="0">
                <a:latin typeface="Avenir Next LT Pro Demi" panose="020B0704020202020204" pitchFamily="34" charset="0"/>
              </a:rPr>
            </a:br>
            <a:r>
              <a:rPr lang="en-US" dirty="0">
                <a:latin typeface="Avenir Next LT Pro Demi" panose="020B0704020202020204" pitchFamily="34" charset="0"/>
              </a:rPr>
              <a:t>Cost Sharing Amounts</a:t>
            </a:r>
          </a:p>
        </p:txBody>
      </p:sp>
    </p:spTree>
    <p:extLst>
      <p:ext uri="{BB962C8B-B14F-4D97-AF65-F5344CB8AC3E}">
        <p14:creationId xmlns:p14="http://schemas.microsoft.com/office/powerpoint/2010/main" val="2198522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agnifying glass outline">
            <a:extLst>
              <a:ext uri="{FF2B5EF4-FFF2-40B4-BE49-F238E27FC236}">
                <a16:creationId xmlns:a16="http://schemas.microsoft.com/office/drawing/2014/main" id="{C8A79D0F-CF5D-4F23-A8EF-3C36EDEA1960}"/>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5663" y="1514475"/>
            <a:ext cx="3511550" cy="3511550"/>
          </a:xfrm>
        </p:spPr>
      </p:pic>
      <p:sp>
        <p:nvSpPr>
          <p:cNvPr id="3" name="Title 2">
            <a:extLst>
              <a:ext uri="{FF2B5EF4-FFF2-40B4-BE49-F238E27FC236}">
                <a16:creationId xmlns:a16="http://schemas.microsoft.com/office/drawing/2014/main" id="{549C1B03-E7D0-4077-96AE-72F7C1C8416A}"/>
              </a:ext>
            </a:extLst>
          </p:cNvPr>
          <p:cNvSpPr>
            <a:spLocks noGrp="1"/>
          </p:cNvSpPr>
          <p:nvPr>
            <p:ph type="title"/>
          </p:nvPr>
        </p:nvSpPr>
        <p:spPr>
          <a:xfrm>
            <a:off x="1241998" y="1785665"/>
            <a:ext cx="5244146" cy="1697317"/>
          </a:xfrm>
        </p:spPr>
        <p:txBody>
          <a:bodyPr anchor="b">
            <a:normAutofit/>
          </a:bodyPr>
          <a:lstStyle/>
          <a:p>
            <a:r>
              <a:rPr lang="en-US" sz="4400" dirty="0">
                <a:latin typeface="Avenir Next LT Pro Demi" panose="020B0704020202020204" pitchFamily="34" charset="0"/>
              </a:rPr>
              <a:t>Medicare </a:t>
            </a:r>
            <a:br>
              <a:rPr lang="en-US" sz="4400" dirty="0">
                <a:latin typeface="Avenir Next LT Pro Demi" panose="020B0704020202020204" pitchFamily="34" charset="0"/>
              </a:rPr>
            </a:br>
            <a:r>
              <a:rPr lang="en-US" sz="4400" dirty="0">
                <a:latin typeface="Avenir Next LT Pro Demi" panose="020B0704020202020204" pitchFamily="34" charset="0"/>
              </a:rPr>
              <a:t>Coverage Options</a:t>
            </a:r>
          </a:p>
        </p:txBody>
      </p:sp>
      <p:sp>
        <p:nvSpPr>
          <p:cNvPr id="4" name="Text Placeholder 3">
            <a:extLst>
              <a:ext uri="{FF2B5EF4-FFF2-40B4-BE49-F238E27FC236}">
                <a16:creationId xmlns:a16="http://schemas.microsoft.com/office/drawing/2014/main" id="{5C720A10-AAF0-4238-B25C-99B06E4613A2}"/>
              </a:ext>
            </a:extLst>
          </p:cNvPr>
          <p:cNvSpPr>
            <a:spLocks noGrp="1"/>
          </p:cNvSpPr>
          <p:nvPr>
            <p:ph type="body" idx="1"/>
          </p:nvPr>
        </p:nvSpPr>
        <p:spPr>
          <a:xfrm>
            <a:off x="1241998" y="3657560"/>
            <a:ext cx="4864847" cy="988793"/>
          </a:xfrm>
        </p:spPr>
        <p:txBody>
          <a:bodyPr>
            <a:normAutofit/>
          </a:bodyPr>
          <a:lstStyle/>
          <a:p>
            <a:r>
              <a:rPr lang="en-US" sz="2000" dirty="0">
                <a:latin typeface="Avenir Next LT Pro" panose="020B0504020202020204" pitchFamily="34" charset="0"/>
              </a:rPr>
              <a:t>Types of plans available to you</a:t>
            </a:r>
          </a:p>
        </p:txBody>
      </p:sp>
      <p:sp>
        <p:nvSpPr>
          <p:cNvPr id="13" name="Footer Placeholder 4">
            <a:extLst>
              <a:ext uri="{FF2B5EF4-FFF2-40B4-BE49-F238E27FC236}">
                <a16:creationId xmlns:a16="http://schemas.microsoft.com/office/drawing/2014/main" id="{2BBE278B-19A1-4045-85AC-D9885D5E1437}"/>
              </a:ext>
            </a:extLst>
          </p:cNvPr>
          <p:cNvSpPr>
            <a:spLocks noGrp="1"/>
          </p:cNvSpPr>
          <p:nvPr>
            <p:ph type="ftr" sz="quarter" idx="11"/>
          </p:nvPr>
        </p:nvSpPr>
        <p:spPr>
          <a:xfrm>
            <a:off x="2394720" y="6520927"/>
            <a:ext cx="7637008" cy="215622"/>
          </a:xfrm>
        </p:spPr>
        <p:txBody>
          <a:bodyPr/>
          <a:lstStyle/>
          <a:p>
            <a:endParaRPr lang="en-US" sz="800"/>
          </a:p>
        </p:txBody>
      </p:sp>
      <p:sp>
        <p:nvSpPr>
          <p:cNvPr id="6" name="Slide Number Placeholder 5">
            <a:extLst>
              <a:ext uri="{FF2B5EF4-FFF2-40B4-BE49-F238E27FC236}">
                <a16:creationId xmlns:a16="http://schemas.microsoft.com/office/drawing/2014/main" id="{960AF3DA-AA01-4A17-87D9-13959E1591C2}"/>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43</a:t>
            </a:fld>
            <a:endParaRPr lang="en-US"/>
          </a:p>
        </p:txBody>
      </p:sp>
    </p:spTree>
    <p:extLst>
      <p:ext uri="{BB962C8B-B14F-4D97-AF65-F5344CB8AC3E}">
        <p14:creationId xmlns:p14="http://schemas.microsoft.com/office/powerpoint/2010/main" val="401408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anim calcmode="lin" valueType="num">
                                      <p:cBhvr>
                                        <p:cTn id="24"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1B97E1-F3C1-49EC-90DF-9B70A3F2E490}"/>
              </a:ext>
            </a:extLst>
          </p:cNvPr>
          <p:cNvSpPr>
            <a:spLocks noGrp="1"/>
          </p:cNvSpPr>
          <p:nvPr>
            <p:ph type="body" idx="1"/>
          </p:nvPr>
        </p:nvSpPr>
        <p:spPr/>
        <p:txBody>
          <a:bodyPr/>
          <a:lstStyle/>
          <a:p>
            <a:r>
              <a:rPr lang="en-US" sz="2400" dirty="0">
                <a:latin typeface="Avenir Next LT Pro" panose="020B0504020202020204" pitchFamily="34" charset="0"/>
              </a:rPr>
              <a:t>Option  One </a:t>
            </a:r>
            <a:r>
              <a:rPr lang="en-US" sz="2400" dirty="0"/>
              <a:t>	</a:t>
            </a:r>
          </a:p>
        </p:txBody>
      </p:sp>
      <p:sp>
        <p:nvSpPr>
          <p:cNvPr id="8" name="Content Placeholder 7">
            <a:extLst>
              <a:ext uri="{FF2B5EF4-FFF2-40B4-BE49-F238E27FC236}">
                <a16:creationId xmlns:a16="http://schemas.microsoft.com/office/drawing/2014/main" id="{E9D4499E-2742-4A51-9B31-E1BDDE7284D5}"/>
              </a:ext>
            </a:extLst>
          </p:cNvPr>
          <p:cNvSpPr>
            <a:spLocks noGrp="1"/>
          </p:cNvSpPr>
          <p:nvPr>
            <p:ph sz="half" idx="2"/>
          </p:nvPr>
        </p:nvSpPr>
        <p:spPr/>
        <p:txBody>
          <a:bodyPr/>
          <a:lstStyle/>
          <a:p>
            <a:r>
              <a:rPr lang="en-US" b="1" dirty="0">
                <a:latin typeface="Avenir Next LT Pro" panose="020B0504020202020204" pitchFamily="34" charset="0"/>
              </a:rPr>
              <a:t>Medicare Supplement or Medigap Policy</a:t>
            </a:r>
          </a:p>
          <a:p>
            <a:pPr lvl="1"/>
            <a:r>
              <a:rPr lang="en-US" sz="2000" dirty="0">
                <a:latin typeface="Avenir Next LT Pro" panose="020B0504020202020204" pitchFamily="34" charset="0"/>
              </a:rPr>
              <a:t>Plans offered by private insurance companies</a:t>
            </a:r>
          </a:p>
          <a:p>
            <a:pPr lvl="1"/>
            <a:r>
              <a:rPr lang="en-US" sz="2000" dirty="0">
                <a:latin typeface="Avenir Next LT Pro" panose="020B0504020202020204" pitchFamily="34" charset="0"/>
              </a:rPr>
              <a:t>Helps pay some of the out-of-pocket costs of Original Medicare</a:t>
            </a:r>
          </a:p>
          <a:p>
            <a:r>
              <a:rPr lang="en-US" b="1" dirty="0">
                <a:latin typeface="Avenir Next LT Pro" panose="020B0504020202020204" pitchFamily="34" charset="0"/>
              </a:rPr>
              <a:t>Medicare Part D Plan</a:t>
            </a:r>
          </a:p>
          <a:p>
            <a:pPr lvl="1"/>
            <a:r>
              <a:rPr lang="en-US" sz="2000" dirty="0">
                <a:latin typeface="Avenir Next LT Pro" panose="020B0504020202020204" pitchFamily="34" charset="0"/>
              </a:rPr>
              <a:t>Helps pay for prescription      drug costs</a:t>
            </a:r>
          </a:p>
          <a:p>
            <a:pPr marL="0" indent="0">
              <a:buNone/>
            </a:pPr>
            <a:endParaRPr lang="en-US" dirty="0"/>
          </a:p>
        </p:txBody>
      </p:sp>
      <p:sp>
        <p:nvSpPr>
          <p:cNvPr id="9" name="Text Placeholder 8">
            <a:extLst>
              <a:ext uri="{FF2B5EF4-FFF2-40B4-BE49-F238E27FC236}">
                <a16:creationId xmlns:a16="http://schemas.microsoft.com/office/drawing/2014/main" id="{83BA088D-7501-400F-A697-B432E4E8D488}"/>
              </a:ext>
            </a:extLst>
          </p:cNvPr>
          <p:cNvSpPr>
            <a:spLocks noGrp="1"/>
          </p:cNvSpPr>
          <p:nvPr>
            <p:ph type="body" sz="quarter" idx="3"/>
          </p:nvPr>
        </p:nvSpPr>
        <p:spPr/>
        <p:txBody>
          <a:bodyPr/>
          <a:lstStyle/>
          <a:p>
            <a:r>
              <a:rPr lang="en-US" sz="2400" dirty="0">
                <a:latin typeface="Avenir Next LT Pro" panose="020B0504020202020204" pitchFamily="34" charset="0"/>
              </a:rPr>
              <a:t>Option Two </a:t>
            </a:r>
          </a:p>
        </p:txBody>
      </p:sp>
      <p:sp>
        <p:nvSpPr>
          <p:cNvPr id="10" name="Content Placeholder 9">
            <a:extLst>
              <a:ext uri="{FF2B5EF4-FFF2-40B4-BE49-F238E27FC236}">
                <a16:creationId xmlns:a16="http://schemas.microsoft.com/office/drawing/2014/main" id="{FAAB73F6-DD6A-414C-B5D8-CC848D7DEFF2}"/>
              </a:ext>
            </a:extLst>
          </p:cNvPr>
          <p:cNvSpPr>
            <a:spLocks noGrp="1"/>
          </p:cNvSpPr>
          <p:nvPr>
            <p:ph sz="quarter" idx="4"/>
          </p:nvPr>
        </p:nvSpPr>
        <p:spPr/>
        <p:txBody>
          <a:bodyPr/>
          <a:lstStyle/>
          <a:p>
            <a:r>
              <a:rPr lang="en-US" b="1" dirty="0">
                <a:latin typeface="Avenir Next LT Pro" panose="020B0504020202020204" pitchFamily="34" charset="0"/>
              </a:rPr>
              <a:t>Medicare Advantage Plan</a:t>
            </a:r>
          </a:p>
          <a:p>
            <a:pPr lvl="1"/>
            <a:r>
              <a:rPr lang="en-US" sz="2000" dirty="0">
                <a:latin typeface="Avenir Next LT Pro" panose="020B0504020202020204" pitchFamily="34" charset="0"/>
              </a:rPr>
              <a:t>Offered by private insurance companies</a:t>
            </a:r>
          </a:p>
          <a:p>
            <a:pPr lvl="1"/>
            <a:r>
              <a:rPr lang="en-US" sz="2000" dirty="0">
                <a:latin typeface="Avenir Next LT Pro" panose="020B0504020202020204" pitchFamily="34" charset="0"/>
              </a:rPr>
              <a:t>Combines Part A (hospital insurance) and Part B (medical insurance in a single plan</a:t>
            </a:r>
          </a:p>
          <a:p>
            <a:pPr lvl="1"/>
            <a:r>
              <a:rPr lang="en-US" sz="2000" dirty="0">
                <a:latin typeface="Avenir Next LT Pro" panose="020B0504020202020204" pitchFamily="34" charset="0"/>
              </a:rPr>
              <a:t>Usually included prescription drug coverage</a:t>
            </a:r>
          </a:p>
          <a:p>
            <a:pPr lvl="1"/>
            <a:r>
              <a:rPr lang="en-US" sz="2000" dirty="0">
                <a:latin typeface="Avenir Next LT Pro" panose="020B0504020202020204" pitchFamily="34" charset="0"/>
              </a:rPr>
              <a:t>May offer additional benefit not provided under Original Medicare</a:t>
            </a:r>
          </a:p>
        </p:txBody>
      </p:sp>
      <p:sp>
        <p:nvSpPr>
          <p:cNvPr id="6" name="Title 5">
            <a:extLst>
              <a:ext uri="{FF2B5EF4-FFF2-40B4-BE49-F238E27FC236}">
                <a16:creationId xmlns:a16="http://schemas.microsoft.com/office/drawing/2014/main" id="{989459B2-0114-4A8E-9B05-B12628CE4CD8}"/>
              </a:ext>
            </a:extLst>
          </p:cNvPr>
          <p:cNvSpPr>
            <a:spLocks noGrp="1"/>
          </p:cNvSpPr>
          <p:nvPr>
            <p:ph type="title"/>
          </p:nvPr>
        </p:nvSpPr>
        <p:spPr/>
        <p:txBody>
          <a:bodyPr/>
          <a:lstStyle/>
          <a:p>
            <a:pPr algn="l"/>
            <a:r>
              <a:rPr lang="en-US" sz="4400" dirty="0">
                <a:latin typeface="Avenir Next LT Pro Demi" panose="020B0704020202020204" pitchFamily="34" charset="0"/>
              </a:rPr>
              <a:t>Medicare Coverage Options</a:t>
            </a:r>
          </a:p>
        </p:txBody>
      </p:sp>
      <p:sp>
        <p:nvSpPr>
          <p:cNvPr id="4" name="Footer Placeholder 3">
            <a:extLst>
              <a:ext uri="{FF2B5EF4-FFF2-40B4-BE49-F238E27FC236}">
                <a16:creationId xmlns:a16="http://schemas.microsoft.com/office/drawing/2014/main" id="{E599E859-8F89-49EB-8F18-E8E09109D4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67DD41-1DE4-4A67-854D-1A036AA9FDCF}"/>
              </a:ext>
            </a:extLst>
          </p:cNvPr>
          <p:cNvSpPr>
            <a:spLocks noGrp="1"/>
          </p:cNvSpPr>
          <p:nvPr>
            <p:ph type="sldNum" sz="quarter" idx="12"/>
          </p:nvPr>
        </p:nvSpPr>
        <p:spPr/>
        <p:txBody>
          <a:bodyPr/>
          <a:lstStyle/>
          <a:p>
            <a:fld id="{E313472D-BFB5-4CCD-ACA0-2399B44D45C6}" type="slidenum">
              <a:rPr lang="en-US" smtClean="0"/>
              <a:t>44</a:t>
            </a:fld>
            <a:endParaRPr lang="en-US"/>
          </a:p>
        </p:txBody>
      </p:sp>
    </p:spTree>
    <p:extLst>
      <p:ext uri="{BB962C8B-B14F-4D97-AF65-F5344CB8AC3E}">
        <p14:creationId xmlns:p14="http://schemas.microsoft.com/office/powerpoint/2010/main" val="22670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bg/>
                                          </p:spTgt>
                                        </p:tgtEl>
                                        <p:attrNameLst>
                                          <p:attrName>style.visibility</p:attrName>
                                        </p:attrNameLst>
                                      </p:cBhvr>
                                      <p:to>
                                        <p:strVal val="visible"/>
                                      </p:to>
                                    </p:set>
                                    <p:animEffect transition="in" filter="fade">
                                      <p:cBhvr>
                                        <p:cTn id="30" dur="500"/>
                                        <p:tgtEl>
                                          <p:spTgt spid="9">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500"/>
                                        <p:tgtEl>
                                          <p:spTgt spid="10">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fade">
                                      <p:cBhvr>
                                        <p:cTn id="39" dur="500"/>
                                        <p:tgtEl>
                                          <p:spTgt spid="10">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500"/>
                                        <p:tgtEl>
                                          <p:spTgt spid="10">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Effect transition="in" filter="fade">
                                      <p:cBhvr>
                                        <p:cTn id="4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uiExpand="1" build="p"/>
      <p:bldP spid="9" grpId="0" uiExpand="1" build="p" animBg="1"/>
      <p:bldP spid="10"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Puzzle outline">
            <a:extLst>
              <a:ext uri="{FF2B5EF4-FFF2-40B4-BE49-F238E27FC236}">
                <a16:creationId xmlns:a16="http://schemas.microsoft.com/office/drawing/2014/main" id="{7CB04195-790A-4182-AE3F-1E046077A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61320">
            <a:off x="6535723" y="2183157"/>
            <a:ext cx="3592286" cy="3592286"/>
          </a:xfrm>
          <a:prstGeom prst="rect">
            <a:avLst/>
          </a:prstGeom>
        </p:spPr>
      </p:pic>
      <p:pic>
        <p:nvPicPr>
          <p:cNvPr id="11" name="Graphic 10" descr="Puzzle outline">
            <a:extLst>
              <a:ext uri="{FF2B5EF4-FFF2-40B4-BE49-F238E27FC236}">
                <a16:creationId xmlns:a16="http://schemas.microsoft.com/office/drawing/2014/main" id="{23DA7159-BA4E-4D78-8601-BB50D098D8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53700">
            <a:off x="4299857" y="2183898"/>
            <a:ext cx="3592286" cy="3592286"/>
          </a:xfrm>
          <a:prstGeom prst="rect">
            <a:avLst/>
          </a:prstGeom>
        </p:spPr>
      </p:pic>
      <p:sp>
        <p:nvSpPr>
          <p:cNvPr id="3" name="Title 2">
            <a:extLst>
              <a:ext uri="{FF2B5EF4-FFF2-40B4-BE49-F238E27FC236}">
                <a16:creationId xmlns:a16="http://schemas.microsoft.com/office/drawing/2014/main" id="{369DA16A-BF92-467C-9B8C-76AF90DD5B58}"/>
              </a:ext>
            </a:extLst>
          </p:cNvPr>
          <p:cNvSpPr>
            <a:spLocks noGrp="1"/>
          </p:cNvSpPr>
          <p:nvPr>
            <p:ph type="title"/>
          </p:nvPr>
        </p:nvSpPr>
        <p:spPr>
          <a:xfrm>
            <a:off x="579919" y="973807"/>
            <a:ext cx="11032162" cy="988793"/>
          </a:xfrm>
        </p:spPr>
        <p:txBody>
          <a:bodyPr>
            <a:noAutofit/>
          </a:bodyPr>
          <a:lstStyle/>
          <a:p>
            <a:r>
              <a:rPr lang="en-US" sz="4000" dirty="0">
                <a:latin typeface="Avenir Next LT Pro Demi" panose="020B0704020202020204" pitchFamily="34" charset="0"/>
              </a:rPr>
              <a:t>Medicare Supplement (Medigap) Coverage</a:t>
            </a:r>
          </a:p>
        </p:txBody>
      </p:sp>
      <p:sp>
        <p:nvSpPr>
          <p:cNvPr id="5" name="Footer Placeholder 4">
            <a:extLst>
              <a:ext uri="{FF2B5EF4-FFF2-40B4-BE49-F238E27FC236}">
                <a16:creationId xmlns:a16="http://schemas.microsoft.com/office/drawing/2014/main" id="{2F9515C5-FED2-45DD-B6C0-9433F1237075}"/>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BC2F2E8-6DA5-42F1-A470-A15A77475C11}"/>
              </a:ext>
            </a:extLst>
          </p:cNvPr>
          <p:cNvSpPr>
            <a:spLocks noGrp="1"/>
          </p:cNvSpPr>
          <p:nvPr>
            <p:ph type="sldNum" sz="quarter" idx="12"/>
          </p:nvPr>
        </p:nvSpPr>
        <p:spPr/>
        <p:txBody>
          <a:bodyPr/>
          <a:lstStyle/>
          <a:p>
            <a:fld id="{E313472D-BFB5-4CCD-ACA0-2399B44D45C6}" type="slidenum">
              <a:rPr lang="en-US" smtClean="0"/>
              <a:pPr/>
              <a:t>45</a:t>
            </a:fld>
            <a:endParaRPr lang="en-US" sz="800" dirty="0"/>
          </a:p>
        </p:txBody>
      </p:sp>
      <p:pic>
        <p:nvPicPr>
          <p:cNvPr id="8" name="Graphic 7" descr="Puzzle outline">
            <a:extLst>
              <a:ext uri="{FF2B5EF4-FFF2-40B4-BE49-F238E27FC236}">
                <a16:creationId xmlns:a16="http://schemas.microsoft.com/office/drawing/2014/main" id="{DE49D713-144F-4BD6-80F7-1E9C7B2922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893868">
            <a:off x="2297421" y="2184303"/>
            <a:ext cx="3592286" cy="3592286"/>
          </a:xfrm>
          <a:prstGeom prst="rect">
            <a:avLst/>
          </a:prstGeom>
        </p:spPr>
      </p:pic>
      <p:pic>
        <p:nvPicPr>
          <p:cNvPr id="13" name="Graphic 12" descr="Man with cane outline">
            <a:extLst>
              <a:ext uri="{FF2B5EF4-FFF2-40B4-BE49-F238E27FC236}">
                <a16:creationId xmlns:a16="http://schemas.microsoft.com/office/drawing/2014/main" id="{2D075DEE-1581-4987-9256-3892F259E6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94720" y="2609401"/>
            <a:ext cx="2286000" cy="2286000"/>
          </a:xfrm>
          <a:prstGeom prst="rect">
            <a:avLst/>
          </a:prstGeom>
        </p:spPr>
      </p:pic>
      <p:pic>
        <p:nvPicPr>
          <p:cNvPr id="14" name="Graphic 13" descr="Daily calendar outline">
            <a:extLst>
              <a:ext uri="{FF2B5EF4-FFF2-40B4-BE49-F238E27FC236}">
                <a16:creationId xmlns:a16="http://schemas.microsoft.com/office/drawing/2014/main" id="{91536CD6-8302-4DAF-9B45-C894E40F807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71407" y="2122714"/>
            <a:ext cx="1649186" cy="1649186"/>
          </a:xfrm>
          <a:prstGeom prst="rect">
            <a:avLst/>
          </a:prstGeom>
        </p:spPr>
      </p:pic>
      <p:pic>
        <p:nvPicPr>
          <p:cNvPr id="15" name="Graphic 14" descr="Daily calendar outline">
            <a:extLst>
              <a:ext uri="{FF2B5EF4-FFF2-40B4-BE49-F238E27FC236}">
                <a16:creationId xmlns:a16="http://schemas.microsoft.com/office/drawing/2014/main" id="{CC6F2678-A211-43BE-9ED1-C2FD802BF3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20593" y="2122714"/>
            <a:ext cx="1649186" cy="1649186"/>
          </a:xfrm>
          <a:prstGeom prst="rect">
            <a:avLst/>
          </a:prstGeom>
        </p:spPr>
      </p:pic>
      <p:pic>
        <p:nvPicPr>
          <p:cNvPr id="16" name="Graphic 15" descr="Daily calendar outline">
            <a:extLst>
              <a:ext uri="{FF2B5EF4-FFF2-40B4-BE49-F238E27FC236}">
                <a16:creationId xmlns:a16="http://schemas.microsoft.com/office/drawing/2014/main" id="{970D7A8D-80A7-49F3-ACA9-068A17CF40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69779" y="2122714"/>
            <a:ext cx="1649186" cy="1649186"/>
          </a:xfrm>
          <a:prstGeom prst="rect">
            <a:avLst/>
          </a:prstGeom>
        </p:spPr>
      </p:pic>
      <p:pic>
        <p:nvPicPr>
          <p:cNvPr id="17" name="Graphic 16" descr="Daily calendar outline">
            <a:extLst>
              <a:ext uri="{FF2B5EF4-FFF2-40B4-BE49-F238E27FC236}">
                <a16:creationId xmlns:a16="http://schemas.microsoft.com/office/drawing/2014/main" id="{8E97FDE3-9D6C-469B-B166-AFF085161F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71407" y="3588126"/>
            <a:ext cx="1649186" cy="1649186"/>
          </a:xfrm>
          <a:prstGeom prst="rect">
            <a:avLst/>
          </a:prstGeom>
        </p:spPr>
      </p:pic>
      <p:pic>
        <p:nvPicPr>
          <p:cNvPr id="18" name="Graphic 17" descr="Daily calendar outline">
            <a:extLst>
              <a:ext uri="{FF2B5EF4-FFF2-40B4-BE49-F238E27FC236}">
                <a16:creationId xmlns:a16="http://schemas.microsoft.com/office/drawing/2014/main" id="{73C69121-8996-4A82-9853-ADA9CF9D9C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20593" y="3588126"/>
            <a:ext cx="1649186" cy="1649186"/>
          </a:xfrm>
          <a:prstGeom prst="rect">
            <a:avLst/>
          </a:prstGeom>
        </p:spPr>
      </p:pic>
      <p:pic>
        <p:nvPicPr>
          <p:cNvPr id="19" name="Graphic 18" descr="Daily calendar outline">
            <a:extLst>
              <a:ext uri="{FF2B5EF4-FFF2-40B4-BE49-F238E27FC236}">
                <a16:creationId xmlns:a16="http://schemas.microsoft.com/office/drawing/2014/main" id="{4FAE9545-41E7-4074-A335-1D460A9E7C4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69779" y="3588126"/>
            <a:ext cx="1649186" cy="1649186"/>
          </a:xfrm>
          <a:prstGeom prst="rect">
            <a:avLst/>
          </a:prstGeom>
        </p:spPr>
      </p:pic>
    </p:spTree>
    <p:extLst>
      <p:ext uri="{BB962C8B-B14F-4D97-AF65-F5344CB8AC3E}">
        <p14:creationId xmlns:p14="http://schemas.microsoft.com/office/powerpoint/2010/main" val="21525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9" fill="hold" nodeType="click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0-ppt_w/2"/>
                                          </p:val>
                                        </p:tav>
                                      </p:tavLst>
                                    </p:anim>
                                    <p:anim calcmode="lin" valueType="num">
                                      <p:cBhvr additive="base">
                                        <p:cTn id="20" dur="500"/>
                                        <p:tgtEl>
                                          <p:spTgt spid="8"/>
                                        </p:tgtEl>
                                        <p:attrNameLst>
                                          <p:attrName>ppt_y</p:attrName>
                                        </p:attrNameLst>
                                      </p:cBhvr>
                                      <p:tavLst>
                                        <p:tav tm="0">
                                          <p:val>
                                            <p:strVal val="ppt_y"/>
                                          </p:val>
                                        </p:tav>
                                        <p:tav tm="100000">
                                          <p:val>
                                            <p:strVal val="0-ppt_h/2"/>
                                          </p:val>
                                        </p:tav>
                                      </p:tavLst>
                                    </p:anim>
                                    <p:set>
                                      <p:cBhvr>
                                        <p:cTn id="21" dur="1" fill="hold">
                                          <p:stCondLst>
                                            <p:cond delay="499"/>
                                          </p:stCondLst>
                                        </p:cTn>
                                        <p:tgtEl>
                                          <p:spTgt spid="8"/>
                                        </p:tgtEl>
                                        <p:attrNameLst>
                                          <p:attrName>style.visibility</p:attrName>
                                        </p:attrNameLst>
                                      </p:cBhvr>
                                      <p:to>
                                        <p:strVal val="hidden"/>
                                      </p:to>
                                    </p:set>
                                  </p:childTnLst>
                                </p:cTn>
                              </p:par>
                              <p:par>
                                <p:cTn id="22" presetID="2" presetClass="exit" presetSubtype="1" fill="hold" nodeType="withEffect">
                                  <p:stCondLst>
                                    <p:cond delay="0"/>
                                  </p:stCondLst>
                                  <p:childTnLst>
                                    <p:anim calcmode="lin" valueType="num">
                                      <p:cBhvr additive="base">
                                        <p:cTn id="23" dur="500"/>
                                        <p:tgtEl>
                                          <p:spTgt spid="11"/>
                                        </p:tgtEl>
                                        <p:attrNameLst>
                                          <p:attrName>ppt_x</p:attrName>
                                        </p:attrNameLst>
                                      </p:cBhvr>
                                      <p:tavLst>
                                        <p:tav tm="0">
                                          <p:val>
                                            <p:strVal val="ppt_x"/>
                                          </p:val>
                                        </p:tav>
                                        <p:tav tm="100000">
                                          <p:val>
                                            <p:strVal val="ppt_x"/>
                                          </p:val>
                                        </p:tav>
                                      </p:tavLst>
                                    </p:anim>
                                    <p:anim calcmode="lin" valueType="num">
                                      <p:cBhvr additive="base">
                                        <p:cTn id="24" dur="500"/>
                                        <p:tgtEl>
                                          <p:spTgt spid="11"/>
                                        </p:tgtEl>
                                        <p:attrNameLst>
                                          <p:attrName>ppt_y</p:attrName>
                                        </p:attrNameLst>
                                      </p:cBhvr>
                                      <p:tavLst>
                                        <p:tav tm="0">
                                          <p:val>
                                            <p:strVal val="ppt_y"/>
                                          </p:val>
                                        </p:tav>
                                        <p:tav tm="100000">
                                          <p:val>
                                            <p:strVal val="0-ppt_h/2"/>
                                          </p:val>
                                        </p:tav>
                                      </p:tavLst>
                                    </p:anim>
                                    <p:set>
                                      <p:cBhvr>
                                        <p:cTn id="25" dur="1" fill="hold">
                                          <p:stCondLst>
                                            <p:cond delay="499"/>
                                          </p:stCondLst>
                                        </p:cTn>
                                        <p:tgtEl>
                                          <p:spTgt spid="11"/>
                                        </p:tgtEl>
                                        <p:attrNameLst>
                                          <p:attrName>style.visibility</p:attrName>
                                        </p:attrNameLst>
                                      </p:cBhvr>
                                      <p:to>
                                        <p:strVal val="hidden"/>
                                      </p:to>
                                    </p:set>
                                  </p:childTnLst>
                                </p:cTn>
                              </p:par>
                              <p:par>
                                <p:cTn id="26" presetID="2" presetClass="exit" presetSubtype="3" fill="hold" nodeType="withEffect">
                                  <p:stCondLst>
                                    <p:cond delay="0"/>
                                  </p:stCondLst>
                                  <p:childTnLst>
                                    <p:anim calcmode="lin" valueType="num">
                                      <p:cBhvr additive="base">
                                        <p:cTn id="27" dur="500"/>
                                        <p:tgtEl>
                                          <p:spTgt spid="12"/>
                                        </p:tgtEl>
                                        <p:attrNameLst>
                                          <p:attrName>ppt_x</p:attrName>
                                        </p:attrNameLst>
                                      </p:cBhvr>
                                      <p:tavLst>
                                        <p:tav tm="0">
                                          <p:val>
                                            <p:strVal val="ppt_x"/>
                                          </p:val>
                                        </p:tav>
                                        <p:tav tm="100000">
                                          <p:val>
                                            <p:strVal val="1+ppt_w/2"/>
                                          </p:val>
                                        </p:tav>
                                      </p:tavLst>
                                    </p:anim>
                                    <p:anim calcmode="lin" valueType="num">
                                      <p:cBhvr additive="base">
                                        <p:cTn id="28" dur="500"/>
                                        <p:tgtEl>
                                          <p:spTgt spid="12"/>
                                        </p:tgtEl>
                                        <p:attrNameLst>
                                          <p:attrName>ppt_y</p:attrName>
                                        </p:attrNameLst>
                                      </p:cBhvr>
                                      <p:tavLst>
                                        <p:tav tm="0">
                                          <p:val>
                                            <p:strVal val="ppt_y"/>
                                          </p:val>
                                        </p:tav>
                                        <p:tav tm="100000">
                                          <p:val>
                                            <p:strVal val="0-ppt_h/2"/>
                                          </p:val>
                                        </p:tav>
                                      </p:tavLst>
                                    </p:anim>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par>
                                <p:cTn id="38" presetID="3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3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par>
                                <p:cTn id="50" presetID="31"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fltVal val="0"/>
                                          </p:val>
                                        </p:tav>
                                        <p:tav tm="100000">
                                          <p:val>
                                            <p:strVal val="#ppt_w"/>
                                          </p:val>
                                        </p:tav>
                                      </p:tavLst>
                                    </p:anim>
                                    <p:anim calcmode="lin" valueType="num">
                                      <p:cBhvr>
                                        <p:cTn id="53" dur="1000" fill="hold"/>
                                        <p:tgtEl>
                                          <p:spTgt spid="16"/>
                                        </p:tgtEl>
                                        <p:attrNameLst>
                                          <p:attrName>ppt_h</p:attrName>
                                        </p:attrNameLst>
                                      </p:cBhvr>
                                      <p:tavLst>
                                        <p:tav tm="0">
                                          <p:val>
                                            <p:fltVal val="0"/>
                                          </p:val>
                                        </p:tav>
                                        <p:tav tm="100000">
                                          <p:val>
                                            <p:strVal val="#ppt_h"/>
                                          </p:val>
                                        </p:tav>
                                      </p:tavLst>
                                    </p:anim>
                                    <p:anim calcmode="lin" valueType="num">
                                      <p:cBhvr>
                                        <p:cTn id="54" dur="1000" fill="hold"/>
                                        <p:tgtEl>
                                          <p:spTgt spid="16"/>
                                        </p:tgtEl>
                                        <p:attrNameLst>
                                          <p:attrName>style.rotation</p:attrName>
                                        </p:attrNameLst>
                                      </p:cBhvr>
                                      <p:tavLst>
                                        <p:tav tm="0">
                                          <p:val>
                                            <p:fltVal val="90"/>
                                          </p:val>
                                        </p:tav>
                                        <p:tav tm="100000">
                                          <p:val>
                                            <p:fltVal val="0"/>
                                          </p:val>
                                        </p:tav>
                                      </p:tavLst>
                                    </p:anim>
                                    <p:animEffect transition="in" filter="fade">
                                      <p:cBhvr>
                                        <p:cTn id="55" dur="1000"/>
                                        <p:tgtEl>
                                          <p:spTgt spid="16"/>
                                        </p:tgtEl>
                                      </p:cBhvr>
                                    </p:animEffect>
                                  </p:childTnLst>
                                </p:cTn>
                              </p:par>
                              <p:par>
                                <p:cTn id="56" presetID="31"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1000" fill="hold"/>
                                        <p:tgtEl>
                                          <p:spTgt spid="19"/>
                                        </p:tgtEl>
                                        <p:attrNameLst>
                                          <p:attrName>ppt_w</p:attrName>
                                        </p:attrNameLst>
                                      </p:cBhvr>
                                      <p:tavLst>
                                        <p:tav tm="0">
                                          <p:val>
                                            <p:fltVal val="0"/>
                                          </p:val>
                                        </p:tav>
                                        <p:tav tm="100000">
                                          <p:val>
                                            <p:strVal val="#ppt_w"/>
                                          </p:val>
                                        </p:tav>
                                      </p:tavLst>
                                    </p:anim>
                                    <p:anim calcmode="lin" valueType="num">
                                      <p:cBhvr>
                                        <p:cTn id="59" dur="1000" fill="hold"/>
                                        <p:tgtEl>
                                          <p:spTgt spid="19"/>
                                        </p:tgtEl>
                                        <p:attrNameLst>
                                          <p:attrName>ppt_h</p:attrName>
                                        </p:attrNameLst>
                                      </p:cBhvr>
                                      <p:tavLst>
                                        <p:tav tm="0">
                                          <p:val>
                                            <p:fltVal val="0"/>
                                          </p:val>
                                        </p:tav>
                                        <p:tav tm="100000">
                                          <p:val>
                                            <p:strVal val="#ppt_h"/>
                                          </p:val>
                                        </p:tav>
                                      </p:tavLst>
                                    </p:anim>
                                    <p:anim calcmode="lin" valueType="num">
                                      <p:cBhvr>
                                        <p:cTn id="60" dur="1000" fill="hold"/>
                                        <p:tgtEl>
                                          <p:spTgt spid="19"/>
                                        </p:tgtEl>
                                        <p:attrNameLst>
                                          <p:attrName>style.rotation</p:attrName>
                                        </p:attrNameLst>
                                      </p:cBhvr>
                                      <p:tavLst>
                                        <p:tav tm="0">
                                          <p:val>
                                            <p:fltVal val="90"/>
                                          </p:val>
                                        </p:tav>
                                        <p:tav tm="100000">
                                          <p:val>
                                            <p:fltVal val="0"/>
                                          </p:val>
                                        </p:tav>
                                      </p:tavLst>
                                    </p:anim>
                                    <p:animEffect transition="in" filter="fade">
                                      <p:cBhvr>
                                        <p:cTn id="61" dur="1000"/>
                                        <p:tgtEl>
                                          <p:spTgt spid="19"/>
                                        </p:tgtEl>
                                      </p:cBhvr>
                                    </p:animEffect>
                                  </p:childTnLst>
                                </p:cTn>
                              </p:par>
                              <p:par>
                                <p:cTn id="62" presetID="31"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 calcmode="lin" valueType="num">
                                      <p:cBhvr>
                                        <p:cTn id="66" dur="1000" fill="hold"/>
                                        <p:tgtEl>
                                          <p:spTgt spid="18"/>
                                        </p:tgtEl>
                                        <p:attrNameLst>
                                          <p:attrName>style.rotation</p:attrName>
                                        </p:attrNameLst>
                                      </p:cBhvr>
                                      <p:tavLst>
                                        <p:tav tm="0">
                                          <p:val>
                                            <p:fltVal val="90"/>
                                          </p:val>
                                        </p:tav>
                                        <p:tav tm="100000">
                                          <p:val>
                                            <p:fltVal val="0"/>
                                          </p:val>
                                        </p:tav>
                                      </p:tavLst>
                                    </p:anim>
                                    <p:animEffect transition="in" filter="fade">
                                      <p:cBhvr>
                                        <p:cTn id="67" dur="1000"/>
                                        <p:tgtEl>
                                          <p:spTgt spid="18"/>
                                        </p:tgtEl>
                                      </p:cBhvr>
                                    </p:animEffect>
                                  </p:childTnLst>
                                </p:cTn>
                              </p:par>
                              <p:par>
                                <p:cTn id="68" presetID="31"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3D09-6CF0-47A7-8B73-E0FA59DC825D}"/>
              </a:ext>
            </a:extLst>
          </p:cNvPr>
          <p:cNvSpPr>
            <a:spLocks noGrp="1"/>
          </p:cNvSpPr>
          <p:nvPr>
            <p:ph type="title"/>
          </p:nvPr>
        </p:nvSpPr>
        <p:spPr/>
        <p:txBody>
          <a:bodyPr/>
          <a:lstStyle/>
          <a:p>
            <a:r>
              <a:rPr lang="en-US" dirty="0">
                <a:latin typeface="Avenir Next LT Pro Demi" panose="020B0704020202020204" pitchFamily="34" charset="0"/>
              </a:rPr>
              <a:t>Ten Standardized Medicare Supplement Plans </a:t>
            </a:r>
          </a:p>
        </p:txBody>
      </p:sp>
      <p:sp>
        <p:nvSpPr>
          <p:cNvPr id="4" name="Footer Placeholder 3">
            <a:extLst>
              <a:ext uri="{FF2B5EF4-FFF2-40B4-BE49-F238E27FC236}">
                <a16:creationId xmlns:a16="http://schemas.microsoft.com/office/drawing/2014/main" id="{F8401809-AD82-4856-B688-CDF622E949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D32C3D-E7AE-4D5C-A832-F7A8D173ED8E}"/>
              </a:ext>
            </a:extLst>
          </p:cNvPr>
          <p:cNvSpPr>
            <a:spLocks noGrp="1"/>
          </p:cNvSpPr>
          <p:nvPr>
            <p:ph type="sldNum" sz="quarter" idx="12"/>
          </p:nvPr>
        </p:nvSpPr>
        <p:spPr/>
        <p:txBody>
          <a:bodyPr/>
          <a:lstStyle/>
          <a:p>
            <a:fld id="{E313472D-BFB5-4CCD-ACA0-2399B44D45C6}" type="slidenum">
              <a:rPr lang="en-US" smtClean="0"/>
              <a:t>46</a:t>
            </a:fld>
            <a:endParaRPr lang="en-US"/>
          </a:p>
        </p:txBody>
      </p:sp>
      <p:sp>
        <p:nvSpPr>
          <p:cNvPr id="11" name="TextBox 10">
            <a:extLst>
              <a:ext uri="{FF2B5EF4-FFF2-40B4-BE49-F238E27FC236}">
                <a16:creationId xmlns:a16="http://schemas.microsoft.com/office/drawing/2014/main" id="{928513C0-10CF-44A2-8229-C23E9620CEB4}"/>
              </a:ext>
            </a:extLst>
          </p:cNvPr>
          <p:cNvSpPr txBox="1"/>
          <p:nvPr/>
        </p:nvSpPr>
        <p:spPr>
          <a:xfrm>
            <a:off x="2351506" y="5908767"/>
            <a:ext cx="7483370" cy="369332"/>
          </a:xfrm>
          <a:prstGeom prst="rect">
            <a:avLst/>
          </a:prstGeom>
          <a:noFill/>
        </p:spPr>
        <p:txBody>
          <a:bodyPr wrap="square" rtlCol="0">
            <a:spAutoFit/>
          </a:bodyPr>
          <a:lstStyle/>
          <a:p>
            <a:r>
              <a:rPr lang="en-US" dirty="0">
                <a:latin typeface="Avenir Next LT Pro" panose="020B0504020202020204" pitchFamily="34" charset="0"/>
              </a:rPr>
              <a:t>*Not available if you are new to Medicare on or after January 1, 2020</a:t>
            </a:r>
          </a:p>
        </p:txBody>
      </p:sp>
      <p:graphicFrame>
        <p:nvGraphicFramePr>
          <p:cNvPr id="14" name="Table 14">
            <a:extLst>
              <a:ext uri="{FF2B5EF4-FFF2-40B4-BE49-F238E27FC236}">
                <a16:creationId xmlns:a16="http://schemas.microsoft.com/office/drawing/2014/main" id="{32E8FDBE-609B-422F-B497-CF23A520491B}"/>
              </a:ext>
            </a:extLst>
          </p:cNvPr>
          <p:cNvGraphicFramePr>
            <a:graphicFrameLocks noGrp="1"/>
          </p:cNvGraphicFramePr>
          <p:nvPr>
            <p:ph idx="1"/>
            <p:extLst>
              <p:ext uri="{D42A27DB-BD31-4B8C-83A1-F6EECF244321}">
                <p14:modId xmlns:p14="http://schemas.microsoft.com/office/powerpoint/2010/main" val="205839339"/>
              </p:ext>
            </p:extLst>
          </p:nvPr>
        </p:nvGraphicFramePr>
        <p:xfrm>
          <a:off x="695661" y="1438711"/>
          <a:ext cx="10476819" cy="4348480"/>
        </p:xfrm>
        <a:graphic>
          <a:graphicData uri="http://schemas.openxmlformats.org/drawingml/2006/table">
            <a:tbl>
              <a:tblPr firstRow="1" bandRow="1">
                <a:tableStyleId>{5C22544A-7EE6-4342-B048-85BDC9FD1C3A}</a:tableStyleId>
              </a:tblPr>
              <a:tblGrid>
                <a:gridCol w="3792991">
                  <a:extLst>
                    <a:ext uri="{9D8B030D-6E8A-4147-A177-3AD203B41FA5}">
                      <a16:colId xmlns:a16="http://schemas.microsoft.com/office/drawing/2014/main" val="893246960"/>
                    </a:ext>
                  </a:extLst>
                </a:gridCol>
                <a:gridCol w="696686">
                  <a:extLst>
                    <a:ext uri="{9D8B030D-6E8A-4147-A177-3AD203B41FA5}">
                      <a16:colId xmlns:a16="http://schemas.microsoft.com/office/drawing/2014/main" val="1631145934"/>
                    </a:ext>
                  </a:extLst>
                </a:gridCol>
                <a:gridCol w="631371">
                  <a:extLst>
                    <a:ext uri="{9D8B030D-6E8A-4147-A177-3AD203B41FA5}">
                      <a16:colId xmlns:a16="http://schemas.microsoft.com/office/drawing/2014/main" val="921408834"/>
                    </a:ext>
                  </a:extLst>
                </a:gridCol>
                <a:gridCol w="696686">
                  <a:extLst>
                    <a:ext uri="{9D8B030D-6E8A-4147-A177-3AD203B41FA5}">
                      <a16:colId xmlns:a16="http://schemas.microsoft.com/office/drawing/2014/main" val="1598824554"/>
                    </a:ext>
                  </a:extLst>
                </a:gridCol>
                <a:gridCol w="653143">
                  <a:extLst>
                    <a:ext uri="{9D8B030D-6E8A-4147-A177-3AD203B41FA5}">
                      <a16:colId xmlns:a16="http://schemas.microsoft.com/office/drawing/2014/main" val="4195502503"/>
                    </a:ext>
                  </a:extLst>
                </a:gridCol>
                <a:gridCol w="674914">
                  <a:extLst>
                    <a:ext uri="{9D8B030D-6E8A-4147-A177-3AD203B41FA5}">
                      <a16:colId xmlns:a16="http://schemas.microsoft.com/office/drawing/2014/main" val="3060165452"/>
                    </a:ext>
                  </a:extLst>
                </a:gridCol>
                <a:gridCol w="664028">
                  <a:extLst>
                    <a:ext uri="{9D8B030D-6E8A-4147-A177-3AD203B41FA5}">
                      <a16:colId xmlns:a16="http://schemas.microsoft.com/office/drawing/2014/main" val="1209107539"/>
                    </a:ext>
                  </a:extLst>
                </a:gridCol>
                <a:gridCol w="631372">
                  <a:extLst>
                    <a:ext uri="{9D8B030D-6E8A-4147-A177-3AD203B41FA5}">
                      <a16:colId xmlns:a16="http://schemas.microsoft.com/office/drawing/2014/main" val="3768534190"/>
                    </a:ext>
                  </a:extLst>
                </a:gridCol>
                <a:gridCol w="642257">
                  <a:extLst>
                    <a:ext uri="{9D8B030D-6E8A-4147-A177-3AD203B41FA5}">
                      <a16:colId xmlns:a16="http://schemas.microsoft.com/office/drawing/2014/main" val="1838257599"/>
                    </a:ext>
                  </a:extLst>
                </a:gridCol>
                <a:gridCol w="642257">
                  <a:extLst>
                    <a:ext uri="{9D8B030D-6E8A-4147-A177-3AD203B41FA5}">
                      <a16:colId xmlns:a16="http://schemas.microsoft.com/office/drawing/2014/main" val="3950775797"/>
                    </a:ext>
                  </a:extLst>
                </a:gridCol>
                <a:gridCol w="751114">
                  <a:extLst>
                    <a:ext uri="{9D8B030D-6E8A-4147-A177-3AD203B41FA5}">
                      <a16:colId xmlns:a16="http://schemas.microsoft.com/office/drawing/2014/main" val="2931461638"/>
                    </a:ext>
                  </a:extLst>
                </a:gridCol>
              </a:tblGrid>
              <a:tr h="370840">
                <a:tc>
                  <a:txBody>
                    <a:bodyPr/>
                    <a:lstStyle/>
                    <a:p>
                      <a:r>
                        <a:rPr lang="en-US" dirty="0">
                          <a:latin typeface="Avenir Next LT Pro Demi" panose="020B0704020202020204" pitchFamily="34" charset="0"/>
                        </a:rPr>
                        <a:t>Benefits</a:t>
                      </a:r>
                    </a:p>
                  </a:txBody>
                  <a:tcPr/>
                </a:tc>
                <a:tc>
                  <a:txBody>
                    <a:bodyPr/>
                    <a:lstStyle/>
                    <a:p>
                      <a:r>
                        <a:rPr lang="en-US" dirty="0">
                          <a:latin typeface="Avenir Next LT Pro Demi" panose="020B0704020202020204" pitchFamily="34" charset="0"/>
                        </a:rPr>
                        <a:t>A</a:t>
                      </a:r>
                    </a:p>
                  </a:txBody>
                  <a:tcPr/>
                </a:tc>
                <a:tc>
                  <a:txBody>
                    <a:bodyPr/>
                    <a:lstStyle/>
                    <a:p>
                      <a:r>
                        <a:rPr lang="en-US" dirty="0">
                          <a:latin typeface="Avenir Next LT Pro Demi" panose="020B0704020202020204" pitchFamily="34" charset="0"/>
                        </a:rPr>
                        <a:t>B</a:t>
                      </a:r>
                    </a:p>
                  </a:txBody>
                  <a:tcPr/>
                </a:tc>
                <a:tc>
                  <a:txBody>
                    <a:bodyPr/>
                    <a:lstStyle/>
                    <a:p>
                      <a:r>
                        <a:rPr lang="en-US" dirty="0">
                          <a:latin typeface="Avenir Next LT Pro Demi" panose="020B0704020202020204" pitchFamily="34" charset="0"/>
                        </a:rPr>
                        <a:t>C*</a:t>
                      </a:r>
                    </a:p>
                  </a:txBody>
                  <a:tcPr/>
                </a:tc>
                <a:tc>
                  <a:txBody>
                    <a:bodyPr/>
                    <a:lstStyle/>
                    <a:p>
                      <a:r>
                        <a:rPr lang="en-US" dirty="0">
                          <a:latin typeface="Avenir Next LT Pro Demi" panose="020B0704020202020204" pitchFamily="34" charset="0"/>
                        </a:rPr>
                        <a:t>D</a:t>
                      </a:r>
                    </a:p>
                  </a:txBody>
                  <a:tcPr/>
                </a:tc>
                <a:tc>
                  <a:txBody>
                    <a:bodyPr/>
                    <a:lstStyle/>
                    <a:p>
                      <a:r>
                        <a:rPr lang="en-US" dirty="0">
                          <a:latin typeface="Avenir Next LT Pro Demi" panose="020B0704020202020204" pitchFamily="34" charset="0"/>
                        </a:rPr>
                        <a:t>F*</a:t>
                      </a:r>
                    </a:p>
                  </a:txBody>
                  <a:tcPr/>
                </a:tc>
                <a:tc>
                  <a:txBody>
                    <a:bodyPr/>
                    <a:lstStyle/>
                    <a:p>
                      <a:r>
                        <a:rPr lang="en-US" dirty="0">
                          <a:latin typeface="Avenir Next LT Pro Demi" panose="020B0704020202020204" pitchFamily="34" charset="0"/>
                        </a:rPr>
                        <a:t>G</a:t>
                      </a:r>
                    </a:p>
                  </a:txBody>
                  <a:tcPr/>
                </a:tc>
                <a:tc>
                  <a:txBody>
                    <a:bodyPr/>
                    <a:lstStyle/>
                    <a:p>
                      <a:r>
                        <a:rPr lang="en-US" dirty="0">
                          <a:latin typeface="Avenir Next LT Pro Demi" panose="020B0704020202020204" pitchFamily="34" charset="0"/>
                        </a:rPr>
                        <a:t>K</a:t>
                      </a:r>
                    </a:p>
                  </a:txBody>
                  <a:tcPr/>
                </a:tc>
                <a:tc>
                  <a:txBody>
                    <a:bodyPr/>
                    <a:lstStyle/>
                    <a:p>
                      <a:r>
                        <a:rPr lang="en-US" dirty="0">
                          <a:latin typeface="Avenir Next LT Pro Demi" panose="020B0704020202020204" pitchFamily="34" charset="0"/>
                        </a:rPr>
                        <a:t>L</a:t>
                      </a:r>
                    </a:p>
                  </a:txBody>
                  <a:tcPr/>
                </a:tc>
                <a:tc>
                  <a:txBody>
                    <a:bodyPr/>
                    <a:lstStyle/>
                    <a:p>
                      <a:r>
                        <a:rPr lang="en-US" dirty="0">
                          <a:latin typeface="Avenir Next LT Pro Demi" panose="020B0704020202020204" pitchFamily="34" charset="0"/>
                        </a:rPr>
                        <a:t>M</a:t>
                      </a:r>
                    </a:p>
                  </a:txBody>
                  <a:tcPr/>
                </a:tc>
                <a:tc>
                  <a:txBody>
                    <a:bodyPr/>
                    <a:lstStyle/>
                    <a:p>
                      <a:r>
                        <a:rPr lang="en-US" dirty="0">
                          <a:latin typeface="Avenir Next LT Pro Demi" panose="020B0704020202020204" pitchFamily="34" charset="0"/>
                        </a:rPr>
                        <a:t>N</a:t>
                      </a:r>
                    </a:p>
                  </a:txBody>
                  <a:tcPr/>
                </a:tc>
                <a:extLst>
                  <a:ext uri="{0D108BD9-81ED-4DB2-BD59-A6C34878D82A}">
                    <a16:rowId xmlns:a16="http://schemas.microsoft.com/office/drawing/2014/main" val="3207478820"/>
                  </a:ext>
                </a:extLst>
              </a:tr>
              <a:tr h="370840">
                <a:tc>
                  <a:txBody>
                    <a:bodyPr/>
                    <a:lstStyle/>
                    <a:p>
                      <a:r>
                        <a:rPr lang="en-US" dirty="0">
                          <a:latin typeface="Avenir Next LT Pro" panose="020B0504020202020204" pitchFamily="34" charset="0"/>
                        </a:rPr>
                        <a:t>Part A coinsurance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91553580"/>
                  </a:ext>
                </a:extLst>
              </a:tr>
              <a:tr h="370840">
                <a:tc>
                  <a:txBody>
                    <a:bodyPr/>
                    <a:lstStyle/>
                    <a:p>
                      <a:r>
                        <a:rPr lang="en-US" dirty="0">
                          <a:latin typeface="Avenir Next LT Pro" panose="020B0504020202020204" pitchFamily="34" charset="0"/>
                        </a:rPr>
                        <a:t>Additional 365 days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4940971"/>
                  </a:ext>
                </a:extLst>
              </a:tr>
              <a:tr h="370840">
                <a:tc>
                  <a:txBody>
                    <a:bodyPr/>
                    <a:lstStyle/>
                    <a:p>
                      <a:r>
                        <a:rPr lang="en-US" dirty="0">
                          <a:latin typeface="Avenir Next LT Pro" panose="020B0504020202020204" pitchFamily="34" charset="0"/>
                        </a:rPr>
                        <a:t>Part B coinsurance</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50%</a:t>
                      </a:r>
                    </a:p>
                  </a:txBody>
                  <a:tcPr/>
                </a:tc>
                <a:tc>
                  <a:txBody>
                    <a:bodyPr/>
                    <a:lstStyle/>
                    <a:p>
                      <a:r>
                        <a:rPr lang="en-US" dirty="0"/>
                        <a:t>75%</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68623517"/>
                  </a:ext>
                </a:extLst>
              </a:tr>
              <a:tr h="370840">
                <a:tc>
                  <a:txBody>
                    <a:bodyPr/>
                    <a:lstStyle/>
                    <a:p>
                      <a:r>
                        <a:rPr lang="en-US" dirty="0">
                          <a:latin typeface="Avenir Next LT Pro" panose="020B0504020202020204" pitchFamily="34" charset="0"/>
                        </a:rPr>
                        <a:t>First three pints of blood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7477870"/>
                  </a:ext>
                </a:extLst>
              </a:tr>
              <a:tr h="370840">
                <a:tc>
                  <a:txBody>
                    <a:bodyPr/>
                    <a:lstStyle/>
                    <a:p>
                      <a:r>
                        <a:rPr lang="en-US" dirty="0">
                          <a:latin typeface="Avenir Next LT Pro" panose="020B0504020202020204" pitchFamily="34" charset="0"/>
                        </a:rPr>
                        <a:t>Hospice care coinsurance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988226441"/>
                  </a:ext>
                </a:extLst>
              </a:tr>
              <a:tr h="370840">
                <a:tc>
                  <a:txBody>
                    <a:bodyPr/>
                    <a:lstStyle/>
                    <a:p>
                      <a:r>
                        <a:rPr lang="en-US" dirty="0">
                          <a:latin typeface="Avenir Next LT Pro" panose="020B0504020202020204" pitchFamily="34" charset="0"/>
                        </a:rPr>
                        <a:t>Skilled nursing coinsurance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27283318"/>
                  </a:ext>
                </a:extLst>
              </a:tr>
              <a:tr h="370840">
                <a:tc>
                  <a:txBody>
                    <a:bodyPr/>
                    <a:lstStyle/>
                    <a:p>
                      <a:r>
                        <a:rPr lang="en-US" dirty="0">
                          <a:latin typeface="Avenir Next LT Pro" panose="020B0504020202020204" pitchFamily="34" charset="0"/>
                        </a:rPr>
                        <a:t>Part A deductible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a:t>
                      </a:r>
                    </a:p>
                  </a:txBody>
                  <a:tcPr/>
                </a:tc>
                <a:tc>
                  <a:txBody>
                    <a:bodyPr/>
                    <a:lstStyle/>
                    <a:p>
                      <a:r>
                        <a:rPr lang="en-US" dirty="0"/>
                        <a:t>50%</a:t>
                      </a:r>
                    </a:p>
                  </a:txBody>
                  <a:tcPr/>
                </a:tc>
                <a:tc>
                  <a:txBody>
                    <a:bodyPr/>
                    <a:lstStyle/>
                    <a:p>
                      <a:endParaRPr lang="en-US" dirty="0"/>
                    </a:p>
                  </a:txBody>
                  <a:tcPr/>
                </a:tc>
                <a:extLst>
                  <a:ext uri="{0D108BD9-81ED-4DB2-BD59-A6C34878D82A}">
                    <a16:rowId xmlns:a16="http://schemas.microsoft.com/office/drawing/2014/main" val="2161228512"/>
                  </a:ext>
                </a:extLst>
              </a:tr>
              <a:tr h="370840">
                <a:tc>
                  <a:txBody>
                    <a:bodyPr/>
                    <a:lstStyle/>
                    <a:p>
                      <a:r>
                        <a:rPr lang="en-US" dirty="0">
                          <a:latin typeface="Avenir Next LT Pro" panose="020B0504020202020204" pitchFamily="34" charset="0"/>
                        </a:rPr>
                        <a:t>Part B deductible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92688929"/>
                  </a:ext>
                </a:extLst>
              </a:tr>
              <a:tr h="370840">
                <a:tc>
                  <a:txBody>
                    <a:bodyPr/>
                    <a:lstStyle/>
                    <a:p>
                      <a:r>
                        <a:rPr lang="en-US" dirty="0">
                          <a:latin typeface="Avenir Next LT Pro" panose="020B0504020202020204" pitchFamily="34" charset="0"/>
                        </a:rPr>
                        <a:t>Part B excess charge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89283032"/>
                  </a:ext>
                </a:extLst>
              </a:tr>
              <a:tr h="370840">
                <a:tc>
                  <a:txBody>
                    <a:bodyPr/>
                    <a:lstStyle/>
                    <a:p>
                      <a:r>
                        <a:rPr lang="en-US" dirty="0">
                          <a:latin typeface="Avenir Next LT Pro" panose="020B0504020202020204" pitchFamily="34" charset="0"/>
                        </a:rPr>
                        <a:t>Foreign travel emergency </a:t>
                      </a:r>
                    </a:p>
                    <a:p>
                      <a:r>
                        <a:rPr lang="en-US" dirty="0">
                          <a:latin typeface="Avenir Next LT Pro" panose="020B0504020202020204" pitchFamily="34" charset="0"/>
                        </a:rPr>
                        <a:t>(at 80 percent up to plan limits)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9574286"/>
                  </a:ext>
                </a:extLst>
              </a:tr>
            </a:tbl>
          </a:graphicData>
        </a:graphic>
      </p:graphicFrame>
      <p:pic>
        <p:nvPicPr>
          <p:cNvPr id="16" name="Graphic 15" descr="Checkmark outline">
            <a:extLst>
              <a:ext uri="{FF2B5EF4-FFF2-40B4-BE49-F238E27FC236}">
                <a16:creationId xmlns:a16="http://schemas.microsoft.com/office/drawing/2014/main" id="{79F95962-9F15-48F2-9509-AC32AC912E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3333" y="1774371"/>
            <a:ext cx="457200" cy="457200"/>
          </a:xfrm>
          <a:prstGeom prst="rect">
            <a:avLst/>
          </a:prstGeom>
        </p:spPr>
      </p:pic>
      <p:pic>
        <p:nvPicPr>
          <p:cNvPr id="17" name="Graphic 16" descr="Checkmark outline">
            <a:extLst>
              <a:ext uri="{FF2B5EF4-FFF2-40B4-BE49-F238E27FC236}">
                <a16:creationId xmlns:a16="http://schemas.microsoft.com/office/drawing/2014/main" id="{B1DA71D5-896C-483F-97D6-C9295AE50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28" y="1774371"/>
            <a:ext cx="457200" cy="457200"/>
          </a:xfrm>
          <a:prstGeom prst="rect">
            <a:avLst/>
          </a:prstGeom>
        </p:spPr>
      </p:pic>
      <p:pic>
        <p:nvPicPr>
          <p:cNvPr id="18" name="Graphic 17" descr="Checkmark outline">
            <a:extLst>
              <a:ext uri="{FF2B5EF4-FFF2-40B4-BE49-F238E27FC236}">
                <a16:creationId xmlns:a16="http://schemas.microsoft.com/office/drawing/2014/main" id="{E6ECCF9E-365A-4379-BB1E-2DEC81F982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4071" y="1774371"/>
            <a:ext cx="457200" cy="457200"/>
          </a:xfrm>
          <a:prstGeom prst="rect">
            <a:avLst/>
          </a:prstGeom>
        </p:spPr>
      </p:pic>
      <p:pic>
        <p:nvPicPr>
          <p:cNvPr id="20" name="Graphic 19" descr="Checkmark outline">
            <a:extLst>
              <a:ext uri="{FF2B5EF4-FFF2-40B4-BE49-F238E27FC236}">
                <a16:creationId xmlns:a16="http://schemas.microsoft.com/office/drawing/2014/main" id="{30887896-35D7-4957-8012-E56CFED8C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6766" y="1774371"/>
            <a:ext cx="457200" cy="457200"/>
          </a:xfrm>
          <a:prstGeom prst="rect">
            <a:avLst/>
          </a:prstGeom>
        </p:spPr>
      </p:pic>
      <p:pic>
        <p:nvPicPr>
          <p:cNvPr id="21" name="Graphic 20" descr="Checkmark outline">
            <a:extLst>
              <a:ext uri="{FF2B5EF4-FFF2-40B4-BE49-F238E27FC236}">
                <a16:creationId xmlns:a16="http://schemas.microsoft.com/office/drawing/2014/main" id="{037596AE-54B6-4946-938C-4A3559ACC9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0997" y="1774371"/>
            <a:ext cx="457200" cy="457200"/>
          </a:xfrm>
          <a:prstGeom prst="rect">
            <a:avLst/>
          </a:prstGeom>
        </p:spPr>
      </p:pic>
      <p:pic>
        <p:nvPicPr>
          <p:cNvPr id="22" name="Graphic 21" descr="Checkmark outline">
            <a:extLst>
              <a:ext uri="{FF2B5EF4-FFF2-40B4-BE49-F238E27FC236}">
                <a16:creationId xmlns:a16="http://schemas.microsoft.com/office/drawing/2014/main" id="{0778B7FF-308E-487A-A7AD-31E5F2B2E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7448" y="1774371"/>
            <a:ext cx="457200" cy="457200"/>
          </a:xfrm>
          <a:prstGeom prst="rect">
            <a:avLst/>
          </a:prstGeom>
        </p:spPr>
      </p:pic>
      <p:pic>
        <p:nvPicPr>
          <p:cNvPr id="23" name="Graphic 22" descr="Checkmark outline">
            <a:extLst>
              <a:ext uri="{FF2B5EF4-FFF2-40B4-BE49-F238E27FC236}">
                <a16:creationId xmlns:a16="http://schemas.microsoft.com/office/drawing/2014/main" id="{828D740B-391D-4045-BA54-2F747FE66E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7794" y="1774371"/>
            <a:ext cx="457200" cy="457200"/>
          </a:xfrm>
          <a:prstGeom prst="rect">
            <a:avLst/>
          </a:prstGeom>
        </p:spPr>
      </p:pic>
      <p:pic>
        <p:nvPicPr>
          <p:cNvPr id="24" name="Graphic 23" descr="Checkmark outline">
            <a:extLst>
              <a:ext uri="{FF2B5EF4-FFF2-40B4-BE49-F238E27FC236}">
                <a16:creationId xmlns:a16="http://schemas.microsoft.com/office/drawing/2014/main" id="{9E8BDB35-B158-4944-A7EF-403E147A2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1774371"/>
            <a:ext cx="457200" cy="457200"/>
          </a:xfrm>
          <a:prstGeom prst="rect">
            <a:avLst/>
          </a:prstGeom>
        </p:spPr>
      </p:pic>
      <p:pic>
        <p:nvPicPr>
          <p:cNvPr id="25" name="Graphic 24" descr="Checkmark outline">
            <a:extLst>
              <a:ext uri="{FF2B5EF4-FFF2-40B4-BE49-F238E27FC236}">
                <a16:creationId xmlns:a16="http://schemas.microsoft.com/office/drawing/2014/main" id="{CD74D45D-FBC5-4123-A443-BC6E7659E2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1774371"/>
            <a:ext cx="457200" cy="457200"/>
          </a:xfrm>
          <a:prstGeom prst="rect">
            <a:avLst/>
          </a:prstGeom>
        </p:spPr>
      </p:pic>
      <p:pic>
        <p:nvPicPr>
          <p:cNvPr id="27" name="Graphic 26" descr="Checkmark outline">
            <a:extLst>
              <a:ext uri="{FF2B5EF4-FFF2-40B4-BE49-F238E27FC236}">
                <a16:creationId xmlns:a16="http://schemas.microsoft.com/office/drawing/2014/main" id="{77B40CC7-B132-4444-A0BF-0164C1A554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6450" y="1774371"/>
            <a:ext cx="457200" cy="457200"/>
          </a:xfrm>
          <a:prstGeom prst="rect">
            <a:avLst/>
          </a:prstGeom>
        </p:spPr>
      </p:pic>
      <p:pic>
        <p:nvPicPr>
          <p:cNvPr id="28" name="Graphic 27" descr="Checkmark outline">
            <a:extLst>
              <a:ext uri="{FF2B5EF4-FFF2-40B4-BE49-F238E27FC236}">
                <a16:creationId xmlns:a16="http://schemas.microsoft.com/office/drawing/2014/main" id="{D556BF7D-2270-446D-BC88-9CA02CC7CD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3333" y="2150752"/>
            <a:ext cx="457200" cy="457200"/>
          </a:xfrm>
          <a:prstGeom prst="rect">
            <a:avLst/>
          </a:prstGeom>
        </p:spPr>
      </p:pic>
      <p:pic>
        <p:nvPicPr>
          <p:cNvPr id="29" name="Graphic 28" descr="Checkmark outline">
            <a:extLst>
              <a:ext uri="{FF2B5EF4-FFF2-40B4-BE49-F238E27FC236}">
                <a16:creationId xmlns:a16="http://schemas.microsoft.com/office/drawing/2014/main" id="{313BC30F-2B15-49AE-BCE3-8902C95D19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28" y="2150752"/>
            <a:ext cx="457200" cy="457200"/>
          </a:xfrm>
          <a:prstGeom prst="rect">
            <a:avLst/>
          </a:prstGeom>
        </p:spPr>
      </p:pic>
      <p:pic>
        <p:nvPicPr>
          <p:cNvPr id="30" name="Graphic 29" descr="Checkmark outline">
            <a:extLst>
              <a:ext uri="{FF2B5EF4-FFF2-40B4-BE49-F238E27FC236}">
                <a16:creationId xmlns:a16="http://schemas.microsoft.com/office/drawing/2014/main" id="{BBCF554B-AB33-4FAA-AA24-C3DDB71844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4071" y="2150752"/>
            <a:ext cx="457200" cy="457200"/>
          </a:xfrm>
          <a:prstGeom prst="rect">
            <a:avLst/>
          </a:prstGeom>
        </p:spPr>
      </p:pic>
      <p:pic>
        <p:nvPicPr>
          <p:cNvPr id="31" name="Graphic 30" descr="Checkmark outline">
            <a:extLst>
              <a:ext uri="{FF2B5EF4-FFF2-40B4-BE49-F238E27FC236}">
                <a16:creationId xmlns:a16="http://schemas.microsoft.com/office/drawing/2014/main" id="{08D1510D-5ADC-4E48-A22F-8BAB20824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6766" y="2150752"/>
            <a:ext cx="457200" cy="457200"/>
          </a:xfrm>
          <a:prstGeom prst="rect">
            <a:avLst/>
          </a:prstGeom>
        </p:spPr>
      </p:pic>
      <p:pic>
        <p:nvPicPr>
          <p:cNvPr id="32" name="Graphic 31" descr="Checkmark outline">
            <a:extLst>
              <a:ext uri="{FF2B5EF4-FFF2-40B4-BE49-F238E27FC236}">
                <a16:creationId xmlns:a16="http://schemas.microsoft.com/office/drawing/2014/main" id="{78AB6B0A-3F65-47BE-91D9-63A7357D5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0997" y="2150752"/>
            <a:ext cx="457200" cy="457200"/>
          </a:xfrm>
          <a:prstGeom prst="rect">
            <a:avLst/>
          </a:prstGeom>
        </p:spPr>
      </p:pic>
      <p:pic>
        <p:nvPicPr>
          <p:cNvPr id="33" name="Graphic 32" descr="Checkmark outline">
            <a:extLst>
              <a:ext uri="{FF2B5EF4-FFF2-40B4-BE49-F238E27FC236}">
                <a16:creationId xmlns:a16="http://schemas.microsoft.com/office/drawing/2014/main" id="{F8F717BB-1B63-4B5F-87A7-39AFFFAE34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7448" y="2150752"/>
            <a:ext cx="457200" cy="457200"/>
          </a:xfrm>
          <a:prstGeom prst="rect">
            <a:avLst/>
          </a:prstGeom>
        </p:spPr>
      </p:pic>
      <p:pic>
        <p:nvPicPr>
          <p:cNvPr id="34" name="Graphic 33" descr="Checkmark outline">
            <a:extLst>
              <a:ext uri="{FF2B5EF4-FFF2-40B4-BE49-F238E27FC236}">
                <a16:creationId xmlns:a16="http://schemas.microsoft.com/office/drawing/2014/main" id="{F1195F2C-B5E8-4FE1-8B6A-2D3A74E640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7794" y="2150752"/>
            <a:ext cx="457200" cy="457200"/>
          </a:xfrm>
          <a:prstGeom prst="rect">
            <a:avLst/>
          </a:prstGeom>
        </p:spPr>
      </p:pic>
      <p:pic>
        <p:nvPicPr>
          <p:cNvPr id="35" name="Graphic 34" descr="Checkmark outline">
            <a:extLst>
              <a:ext uri="{FF2B5EF4-FFF2-40B4-BE49-F238E27FC236}">
                <a16:creationId xmlns:a16="http://schemas.microsoft.com/office/drawing/2014/main" id="{262C97A1-6474-4539-B5CF-14AA4CBEB2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2150752"/>
            <a:ext cx="457200" cy="457200"/>
          </a:xfrm>
          <a:prstGeom prst="rect">
            <a:avLst/>
          </a:prstGeom>
        </p:spPr>
      </p:pic>
      <p:pic>
        <p:nvPicPr>
          <p:cNvPr id="36" name="Graphic 35" descr="Checkmark outline">
            <a:extLst>
              <a:ext uri="{FF2B5EF4-FFF2-40B4-BE49-F238E27FC236}">
                <a16:creationId xmlns:a16="http://schemas.microsoft.com/office/drawing/2014/main" id="{0DCCB161-0FCC-4C0B-9C78-2BB5A90D19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2150752"/>
            <a:ext cx="457200" cy="457200"/>
          </a:xfrm>
          <a:prstGeom prst="rect">
            <a:avLst/>
          </a:prstGeom>
        </p:spPr>
      </p:pic>
      <p:pic>
        <p:nvPicPr>
          <p:cNvPr id="37" name="Graphic 36" descr="Checkmark outline">
            <a:extLst>
              <a:ext uri="{FF2B5EF4-FFF2-40B4-BE49-F238E27FC236}">
                <a16:creationId xmlns:a16="http://schemas.microsoft.com/office/drawing/2014/main" id="{8BF24159-6DB0-443C-9AB6-E98C33E505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6450" y="2150752"/>
            <a:ext cx="457200" cy="457200"/>
          </a:xfrm>
          <a:prstGeom prst="rect">
            <a:avLst/>
          </a:prstGeom>
        </p:spPr>
      </p:pic>
      <p:pic>
        <p:nvPicPr>
          <p:cNvPr id="38" name="Graphic 37" descr="Checkmark outline">
            <a:extLst>
              <a:ext uri="{FF2B5EF4-FFF2-40B4-BE49-F238E27FC236}">
                <a16:creationId xmlns:a16="http://schemas.microsoft.com/office/drawing/2014/main" id="{396BEB86-E8D6-4D45-86EF-B8C33EDA97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5291" y="2527133"/>
            <a:ext cx="457200" cy="457200"/>
          </a:xfrm>
          <a:prstGeom prst="rect">
            <a:avLst/>
          </a:prstGeom>
        </p:spPr>
      </p:pic>
      <p:pic>
        <p:nvPicPr>
          <p:cNvPr id="39" name="Graphic 38" descr="Checkmark outline">
            <a:extLst>
              <a:ext uri="{FF2B5EF4-FFF2-40B4-BE49-F238E27FC236}">
                <a16:creationId xmlns:a16="http://schemas.microsoft.com/office/drawing/2014/main" id="{C5D1C285-6D1B-4D99-9B5A-7507188C44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7986" y="2527133"/>
            <a:ext cx="457200" cy="457200"/>
          </a:xfrm>
          <a:prstGeom prst="rect">
            <a:avLst/>
          </a:prstGeom>
        </p:spPr>
      </p:pic>
      <p:pic>
        <p:nvPicPr>
          <p:cNvPr id="40" name="Graphic 39" descr="Checkmark outline">
            <a:extLst>
              <a:ext uri="{FF2B5EF4-FFF2-40B4-BE49-F238E27FC236}">
                <a16:creationId xmlns:a16="http://schemas.microsoft.com/office/drawing/2014/main" id="{E8A575E0-8AC6-4378-8801-716113B5A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6029" y="2527133"/>
            <a:ext cx="457200" cy="457200"/>
          </a:xfrm>
          <a:prstGeom prst="rect">
            <a:avLst/>
          </a:prstGeom>
        </p:spPr>
      </p:pic>
      <p:pic>
        <p:nvPicPr>
          <p:cNvPr id="41" name="Graphic 40" descr="Checkmark outline">
            <a:extLst>
              <a:ext uri="{FF2B5EF4-FFF2-40B4-BE49-F238E27FC236}">
                <a16:creationId xmlns:a16="http://schemas.microsoft.com/office/drawing/2014/main" id="{883F6668-6158-4542-85C8-E3EE45215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8724" y="2527133"/>
            <a:ext cx="457200" cy="457200"/>
          </a:xfrm>
          <a:prstGeom prst="rect">
            <a:avLst/>
          </a:prstGeom>
        </p:spPr>
      </p:pic>
      <p:pic>
        <p:nvPicPr>
          <p:cNvPr id="42" name="Graphic 41" descr="Checkmark outline">
            <a:extLst>
              <a:ext uri="{FF2B5EF4-FFF2-40B4-BE49-F238E27FC236}">
                <a16:creationId xmlns:a16="http://schemas.microsoft.com/office/drawing/2014/main" id="{8FEC1210-A081-4131-953C-A0346EEE9A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2955" y="2527133"/>
            <a:ext cx="457200" cy="457200"/>
          </a:xfrm>
          <a:prstGeom prst="rect">
            <a:avLst/>
          </a:prstGeom>
        </p:spPr>
      </p:pic>
      <p:pic>
        <p:nvPicPr>
          <p:cNvPr id="43" name="Graphic 42" descr="Checkmark outline">
            <a:extLst>
              <a:ext uri="{FF2B5EF4-FFF2-40B4-BE49-F238E27FC236}">
                <a16:creationId xmlns:a16="http://schemas.microsoft.com/office/drawing/2014/main" id="{8847BD61-A358-469B-84E1-06844EAEE8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9406" y="2527133"/>
            <a:ext cx="457200" cy="457200"/>
          </a:xfrm>
          <a:prstGeom prst="rect">
            <a:avLst/>
          </a:prstGeom>
        </p:spPr>
      </p:pic>
      <p:pic>
        <p:nvPicPr>
          <p:cNvPr id="44" name="Graphic 43" descr="Checkmark outline">
            <a:extLst>
              <a:ext uri="{FF2B5EF4-FFF2-40B4-BE49-F238E27FC236}">
                <a16:creationId xmlns:a16="http://schemas.microsoft.com/office/drawing/2014/main" id="{7BA7B729-5B08-461C-9AB4-860CED77C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4326" y="2908133"/>
            <a:ext cx="457200" cy="457200"/>
          </a:xfrm>
          <a:prstGeom prst="rect">
            <a:avLst/>
          </a:prstGeom>
        </p:spPr>
      </p:pic>
      <p:pic>
        <p:nvPicPr>
          <p:cNvPr id="45" name="Graphic 44" descr="Checkmark outline">
            <a:extLst>
              <a:ext uri="{FF2B5EF4-FFF2-40B4-BE49-F238E27FC236}">
                <a16:creationId xmlns:a16="http://schemas.microsoft.com/office/drawing/2014/main" id="{0042FBF8-C62A-4B26-8A39-389D355154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7021" y="2908133"/>
            <a:ext cx="457200" cy="457200"/>
          </a:xfrm>
          <a:prstGeom prst="rect">
            <a:avLst/>
          </a:prstGeom>
        </p:spPr>
      </p:pic>
      <p:pic>
        <p:nvPicPr>
          <p:cNvPr id="46" name="Graphic 45" descr="Checkmark outline">
            <a:extLst>
              <a:ext uri="{FF2B5EF4-FFF2-40B4-BE49-F238E27FC236}">
                <a16:creationId xmlns:a16="http://schemas.microsoft.com/office/drawing/2014/main" id="{01288379-D96D-48BF-9D60-B8C8AC9DFD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5064" y="2908133"/>
            <a:ext cx="457200" cy="457200"/>
          </a:xfrm>
          <a:prstGeom prst="rect">
            <a:avLst/>
          </a:prstGeom>
        </p:spPr>
      </p:pic>
      <p:pic>
        <p:nvPicPr>
          <p:cNvPr id="47" name="Graphic 46" descr="Checkmark outline">
            <a:extLst>
              <a:ext uri="{FF2B5EF4-FFF2-40B4-BE49-F238E27FC236}">
                <a16:creationId xmlns:a16="http://schemas.microsoft.com/office/drawing/2014/main" id="{453637E5-1BDA-40DA-881D-650597ACE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7759" y="2908133"/>
            <a:ext cx="457200" cy="457200"/>
          </a:xfrm>
          <a:prstGeom prst="rect">
            <a:avLst/>
          </a:prstGeom>
        </p:spPr>
      </p:pic>
      <p:pic>
        <p:nvPicPr>
          <p:cNvPr id="48" name="Graphic 47" descr="Checkmark outline">
            <a:extLst>
              <a:ext uri="{FF2B5EF4-FFF2-40B4-BE49-F238E27FC236}">
                <a16:creationId xmlns:a16="http://schemas.microsoft.com/office/drawing/2014/main" id="{658D8F1C-1331-40A8-8035-72D2F81DEB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1990" y="2908133"/>
            <a:ext cx="457200" cy="457200"/>
          </a:xfrm>
          <a:prstGeom prst="rect">
            <a:avLst/>
          </a:prstGeom>
        </p:spPr>
      </p:pic>
      <p:pic>
        <p:nvPicPr>
          <p:cNvPr id="49" name="Graphic 48" descr="Checkmark outline">
            <a:extLst>
              <a:ext uri="{FF2B5EF4-FFF2-40B4-BE49-F238E27FC236}">
                <a16:creationId xmlns:a16="http://schemas.microsoft.com/office/drawing/2014/main" id="{6A6BD519-1141-4F87-911B-68E0A73D67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8441" y="2908133"/>
            <a:ext cx="457200" cy="457200"/>
          </a:xfrm>
          <a:prstGeom prst="rect">
            <a:avLst/>
          </a:prstGeom>
        </p:spPr>
      </p:pic>
      <p:pic>
        <p:nvPicPr>
          <p:cNvPr id="50" name="Graphic 49" descr="Checkmark outline">
            <a:extLst>
              <a:ext uri="{FF2B5EF4-FFF2-40B4-BE49-F238E27FC236}">
                <a16:creationId xmlns:a16="http://schemas.microsoft.com/office/drawing/2014/main" id="{7ABDE68D-5F40-43FE-8A6F-C4F8486984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3361" y="3289133"/>
            <a:ext cx="457200" cy="457200"/>
          </a:xfrm>
          <a:prstGeom prst="rect">
            <a:avLst/>
          </a:prstGeom>
        </p:spPr>
      </p:pic>
      <p:pic>
        <p:nvPicPr>
          <p:cNvPr id="51" name="Graphic 50" descr="Checkmark outline">
            <a:extLst>
              <a:ext uri="{FF2B5EF4-FFF2-40B4-BE49-F238E27FC236}">
                <a16:creationId xmlns:a16="http://schemas.microsoft.com/office/drawing/2014/main" id="{0AEB0AF0-0704-4A69-8B52-3902B6DF75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56" y="3289133"/>
            <a:ext cx="457200" cy="457200"/>
          </a:xfrm>
          <a:prstGeom prst="rect">
            <a:avLst/>
          </a:prstGeom>
        </p:spPr>
      </p:pic>
      <p:pic>
        <p:nvPicPr>
          <p:cNvPr id="52" name="Graphic 51" descr="Checkmark outline">
            <a:extLst>
              <a:ext uri="{FF2B5EF4-FFF2-40B4-BE49-F238E27FC236}">
                <a16:creationId xmlns:a16="http://schemas.microsoft.com/office/drawing/2014/main" id="{D256F4E3-2A74-41FE-9F20-DCA20AECB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4099" y="3289133"/>
            <a:ext cx="457200" cy="457200"/>
          </a:xfrm>
          <a:prstGeom prst="rect">
            <a:avLst/>
          </a:prstGeom>
        </p:spPr>
      </p:pic>
      <p:pic>
        <p:nvPicPr>
          <p:cNvPr id="53" name="Graphic 52" descr="Checkmark outline">
            <a:extLst>
              <a:ext uri="{FF2B5EF4-FFF2-40B4-BE49-F238E27FC236}">
                <a16:creationId xmlns:a16="http://schemas.microsoft.com/office/drawing/2014/main" id="{05721AA8-5FF8-435B-B5CA-DD1887BF4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6794" y="3289133"/>
            <a:ext cx="457200" cy="457200"/>
          </a:xfrm>
          <a:prstGeom prst="rect">
            <a:avLst/>
          </a:prstGeom>
        </p:spPr>
      </p:pic>
      <p:pic>
        <p:nvPicPr>
          <p:cNvPr id="54" name="Graphic 53" descr="Checkmark outline">
            <a:extLst>
              <a:ext uri="{FF2B5EF4-FFF2-40B4-BE49-F238E27FC236}">
                <a16:creationId xmlns:a16="http://schemas.microsoft.com/office/drawing/2014/main" id="{5197C621-28CF-4119-A601-36B925FD63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1025" y="3289133"/>
            <a:ext cx="457200" cy="457200"/>
          </a:xfrm>
          <a:prstGeom prst="rect">
            <a:avLst/>
          </a:prstGeom>
        </p:spPr>
      </p:pic>
      <p:pic>
        <p:nvPicPr>
          <p:cNvPr id="55" name="Graphic 54" descr="Checkmark outline">
            <a:extLst>
              <a:ext uri="{FF2B5EF4-FFF2-40B4-BE49-F238E27FC236}">
                <a16:creationId xmlns:a16="http://schemas.microsoft.com/office/drawing/2014/main" id="{1E56A1BE-8D35-4767-908D-2D241A1508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7476" y="3289133"/>
            <a:ext cx="457200" cy="457200"/>
          </a:xfrm>
          <a:prstGeom prst="rect">
            <a:avLst/>
          </a:prstGeom>
        </p:spPr>
      </p:pic>
      <p:pic>
        <p:nvPicPr>
          <p:cNvPr id="58" name="Graphic 57" descr="Checkmark outline">
            <a:extLst>
              <a:ext uri="{FF2B5EF4-FFF2-40B4-BE49-F238E27FC236}">
                <a16:creationId xmlns:a16="http://schemas.microsoft.com/office/drawing/2014/main" id="{044B894A-1764-4C6C-95F1-609EF0C67F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3134" y="3670133"/>
            <a:ext cx="457200" cy="457200"/>
          </a:xfrm>
          <a:prstGeom prst="rect">
            <a:avLst/>
          </a:prstGeom>
        </p:spPr>
      </p:pic>
      <p:pic>
        <p:nvPicPr>
          <p:cNvPr id="59" name="Graphic 58" descr="Checkmark outline">
            <a:extLst>
              <a:ext uri="{FF2B5EF4-FFF2-40B4-BE49-F238E27FC236}">
                <a16:creationId xmlns:a16="http://schemas.microsoft.com/office/drawing/2014/main" id="{5EFCBE5F-9DAA-4697-B459-93A21B023D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5829" y="3670133"/>
            <a:ext cx="457200" cy="457200"/>
          </a:xfrm>
          <a:prstGeom prst="rect">
            <a:avLst/>
          </a:prstGeom>
        </p:spPr>
      </p:pic>
      <p:pic>
        <p:nvPicPr>
          <p:cNvPr id="60" name="Graphic 59" descr="Checkmark outline">
            <a:extLst>
              <a:ext uri="{FF2B5EF4-FFF2-40B4-BE49-F238E27FC236}">
                <a16:creationId xmlns:a16="http://schemas.microsoft.com/office/drawing/2014/main" id="{42ACDBD2-20AF-4BFD-9644-206060A70E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0060" y="3670133"/>
            <a:ext cx="457200" cy="457200"/>
          </a:xfrm>
          <a:prstGeom prst="rect">
            <a:avLst/>
          </a:prstGeom>
        </p:spPr>
      </p:pic>
      <p:pic>
        <p:nvPicPr>
          <p:cNvPr id="61" name="Graphic 60" descr="Checkmark outline">
            <a:extLst>
              <a:ext uri="{FF2B5EF4-FFF2-40B4-BE49-F238E27FC236}">
                <a16:creationId xmlns:a16="http://schemas.microsoft.com/office/drawing/2014/main" id="{6E14E4FF-A39A-44C0-B0F6-AA4B044D0A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6511" y="3670133"/>
            <a:ext cx="457200" cy="457200"/>
          </a:xfrm>
          <a:prstGeom prst="rect">
            <a:avLst/>
          </a:prstGeom>
        </p:spPr>
      </p:pic>
      <p:pic>
        <p:nvPicPr>
          <p:cNvPr id="63" name="Graphic 62" descr="Checkmark outline">
            <a:extLst>
              <a:ext uri="{FF2B5EF4-FFF2-40B4-BE49-F238E27FC236}">
                <a16:creationId xmlns:a16="http://schemas.microsoft.com/office/drawing/2014/main" id="{48C4ED23-77CD-4505-91E1-9D62BF99F3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4126" y="4051133"/>
            <a:ext cx="457200" cy="457200"/>
          </a:xfrm>
          <a:prstGeom prst="rect">
            <a:avLst/>
          </a:prstGeom>
        </p:spPr>
      </p:pic>
      <p:pic>
        <p:nvPicPr>
          <p:cNvPr id="64" name="Graphic 63" descr="Checkmark outline">
            <a:extLst>
              <a:ext uri="{FF2B5EF4-FFF2-40B4-BE49-F238E27FC236}">
                <a16:creationId xmlns:a16="http://schemas.microsoft.com/office/drawing/2014/main" id="{59514765-C1B6-4F5D-9F4D-8EDD185F44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2169" y="4051133"/>
            <a:ext cx="457200" cy="457200"/>
          </a:xfrm>
          <a:prstGeom prst="rect">
            <a:avLst/>
          </a:prstGeom>
        </p:spPr>
      </p:pic>
      <p:pic>
        <p:nvPicPr>
          <p:cNvPr id="65" name="Graphic 64" descr="Checkmark outline">
            <a:extLst>
              <a:ext uri="{FF2B5EF4-FFF2-40B4-BE49-F238E27FC236}">
                <a16:creationId xmlns:a16="http://schemas.microsoft.com/office/drawing/2014/main" id="{C197444C-46A9-4164-A66B-FB8D89318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4864" y="4051133"/>
            <a:ext cx="457200" cy="457200"/>
          </a:xfrm>
          <a:prstGeom prst="rect">
            <a:avLst/>
          </a:prstGeom>
        </p:spPr>
      </p:pic>
      <p:pic>
        <p:nvPicPr>
          <p:cNvPr id="66" name="Graphic 65" descr="Checkmark outline">
            <a:extLst>
              <a:ext uri="{FF2B5EF4-FFF2-40B4-BE49-F238E27FC236}">
                <a16:creationId xmlns:a16="http://schemas.microsoft.com/office/drawing/2014/main" id="{1BECA68A-2582-4507-849E-38159F6F26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9095" y="4051133"/>
            <a:ext cx="457200" cy="457200"/>
          </a:xfrm>
          <a:prstGeom prst="rect">
            <a:avLst/>
          </a:prstGeom>
        </p:spPr>
      </p:pic>
      <p:pic>
        <p:nvPicPr>
          <p:cNvPr id="67" name="Graphic 66" descr="Checkmark outline">
            <a:extLst>
              <a:ext uri="{FF2B5EF4-FFF2-40B4-BE49-F238E27FC236}">
                <a16:creationId xmlns:a16="http://schemas.microsoft.com/office/drawing/2014/main" id="{79836E87-53EC-470D-89FA-48BEEFD33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5546" y="4051133"/>
            <a:ext cx="457200" cy="457200"/>
          </a:xfrm>
          <a:prstGeom prst="rect">
            <a:avLst/>
          </a:prstGeom>
        </p:spPr>
      </p:pic>
      <p:pic>
        <p:nvPicPr>
          <p:cNvPr id="68" name="Graphic 67" descr="Checkmark outline">
            <a:extLst>
              <a:ext uri="{FF2B5EF4-FFF2-40B4-BE49-F238E27FC236}">
                <a16:creationId xmlns:a16="http://schemas.microsoft.com/office/drawing/2014/main" id="{3B7F00DB-4610-47D7-AAA2-10B7E65624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0577" y="4432133"/>
            <a:ext cx="457200" cy="457200"/>
          </a:xfrm>
          <a:prstGeom prst="rect">
            <a:avLst/>
          </a:prstGeom>
        </p:spPr>
      </p:pic>
      <p:pic>
        <p:nvPicPr>
          <p:cNvPr id="69" name="Graphic 68" descr="Checkmark outline">
            <a:extLst>
              <a:ext uri="{FF2B5EF4-FFF2-40B4-BE49-F238E27FC236}">
                <a16:creationId xmlns:a16="http://schemas.microsoft.com/office/drawing/2014/main" id="{555FC0A7-3F2A-41F3-8B96-503BD0DF81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7503" y="4432133"/>
            <a:ext cx="457200" cy="457200"/>
          </a:xfrm>
          <a:prstGeom prst="rect">
            <a:avLst/>
          </a:prstGeom>
        </p:spPr>
      </p:pic>
      <p:pic>
        <p:nvPicPr>
          <p:cNvPr id="70" name="Graphic 69" descr="Checkmark outline">
            <a:extLst>
              <a:ext uri="{FF2B5EF4-FFF2-40B4-BE49-F238E27FC236}">
                <a16:creationId xmlns:a16="http://schemas.microsoft.com/office/drawing/2014/main" id="{E8C4F947-AB86-45AD-ACDD-5473699F71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2796" y="4727695"/>
            <a:ext cx="457200" cy="457200"/>
          </a:xfrm>
          <a:prstGeom prst="rect">
            <a:avLst/>
          </a:prstGeom>
        </p:spPr>
      </p:pic>
      <p:pic>
        <p:nvPicPr>
          <p:cNvPr id="71" name="Graphic 70" descr="Checkmark outline">
            <a:extLst>
              <a:ext uri="{FF2B5EF4-FFF2-40B4-BE49-F238E27FC236}">
                <a16:creationId xmlns:a16="http://schemas.microsoft.com/office/drawing/2014/main" id="{2FBD18A1-008E-4881-AF84-7D7A8B24F6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9247" y="4727695"/>
            <a:ext cx="457200" cy="457200"/>
          </a:xfrm>
          <a:prstGeom prst="rect">
            <a:avLst/>
          </a:prstGeom>
        </p:spPr>
      </p:pic>
      <p:pic>
        <p:nvPicPr>
          <p:cNvPr id="72" name="Graphic 71" descr="Checkmark outline">
            <a:extLst>
              <a:ext uri="{FF2B5EF4-FFF2-40B4-BE49-F238E27FC236}">
                <a16:creationId xmlns:a16="http://schemas.microsoft.com/office/drawing/2014/main" id="{B1CB4898-E9E6-4A0D-8425-DC279C082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2169" y="5328057"/>
            <a:ext cx="457200" cy="457200"/>
          </a:xfrm>
          <a:prstGeom prst="rect">
            <a:avLst/>
          </a:prstGeom>
        </p:spPr>
      </p:pic>
      <p:pic>
        <p:nvPicPr>
          <p:cNvPr id="73" name="Graphic 72" descr="Checkmark outline">
            <a:extLst>
              <a:ext uri="{FF2B5EF4-FFF2-40B4-BE49-F238E27FC236}">
                <a16:creationId xmlns:a16="http://schemas.microsoft.com/office/drawing/2014/main" id="{9C7708C8-8ADD-4AAB-B298-80D61C726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4864" y="5328057"/>
            <a:ext cx="457200" cy="457200"/>
          </a:xfrm>
          <a:prstGeom prst="rect">
            <a:avLst/>
          </a:prstGeom>
        </p:spPr>
      </p:pic>
      <p:pic>
        <p:nvPicPr>
          <p:cNvPr id="74" name="Graphic 73" descr="Checkmark outline">
            <a:extLst>
              <a:ext uri="{FF2B5EF4-FFF2-40B4-BE49-F238E27FC236}">
                <a16:creationId xmlns:a16="http://schemas.microsoft.com/office/drawing/2014/main" id="{737900C2-01DB-4DAA-B0F7-EA1B2620B1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9095" y="5328057"/>
            <a:ext cx="457200" cy="457200"/>
          </a:xfrm>
          <a:prstGeom prst="rect">
            <a:avLst/>
          </a:prstGeom>
        </p:spPr>
      </p:pic>
      <p:pic>
        <p:nvPicPr>
          <p:cNvPr id="75" name="Graphic 74" descr="Checkmark outline">
            <a:extLst>
              <a:ext uri="{FF2B5EF4-FFF2-40B4-BE49-F238E27FC236}">
                <a16:creationId xmlns:a16="http://schemas.microsoft.com/office/drawing/2014/main" id="{A502AC8E-334F-48BC-8452-5F53905DE6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5546" y="5328057"/>
            <a:ext cx="457200" cy="457200"/>
          </a:xfrm>
          <a:prstGeom prst="rect">
            <a:avLst/>
          </a:prstGeom>
        </p:spPr>
      </p:pic>
      <p:pic>
        <p:nvPicPr>
          <p:cNvPr id="76" name="Graphic 75" descr="Checkmark outline">
            <a:extLst>
              <a:ext uri="{FF2B5EF4-FFF2-40B4-BE49-F238E27FC236}">
                <a16:creationId xmlns:a16="http://schemas.microsoft.com/office/drawing/2014/main" id="{9631A1D0-1F09-497E-9E0E-1F64FDE40B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2527133"/>
            <a:ext cx="457200" cy="457200"/>
          </a:xfrm>
          <a:prstGeom prst="rect">
            <a:avLst/>
          </a:prstGeom>
        </p:spPr>
      </p:pic>
      <p:pic>
        <p:nvPicPr>
          <p:cNvPr id="77" name="Graphic 76" descr="Checkmark outline">
            <a:extLst>
              <a:ext uri="{FF2B5EF4-FFF2-40B4-BE49-F238E27FC236}">
                <a16:creationId xmlns:a16="http://schemas.microsoft.com/office/drawing/2014/main" id="{F2F0D8DF-49D3-4667-8605-271D4BF16F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2903514"/>
            <a:ext cx="457200" cy="457200"/>
          </a:xfrm>
          <a:prstGeom prst="rect">
            <a:avLst/>
          </a:prstGeom>
        </p:spPr>
      </p:pic>
      <p:pic>
        <p:nvPicPr>
          <p:cNvPr id="78" name="Graphic 77" descr="Checkmark outline">
            <a:extLst>
              <a:ext uri="{FF2B5EF4-FFF2-40B4-BE49-F238E27FC236}">
                <a16:creationId xmlns:a16="http://schemas.microsoft.com/office/drawing/2014/main" id="{7B6CAFB7-C891-4828-A974-9B0FA933B8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3279895"/>
            <a:ext cx="457200" cy="457200"/>
          </a:xfrm>
          <a:prstGeom prst="rect">
            <a:avLst/>
          </a:prstGeom>
        </p:spPr>
      </p:pic>
      <p:pic>
        <p:nvPicPr>
          <p:cNvPr id="79" name="Graphic 78" descr="Checkmark outline">
            <a:extLst>
              <a:ext uri="{FF2B5EF4-FFF2-40B4-BE49-F238E27FC236}">
                <a16:creationId xmlns:a16="http://schemas.microsoft.com/office/drawing/2014/main" id="{28AF4926-21D1-40D8-9E22-06493DAEE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3656276"/>
            <a:ext cx="457200" cy="457200"/>
          </a:xfrm>
          <a:prstGeom prst="rect">
            <a:avLst/>
          </a:prstGeom>
        </p:spPr>
      </p:pic>
      <p:pic>
        <p:nvPicPr>
          <p:cNvPr id="80" name="Graphic 79" descr="Checkmark outline">
            <a:extLst>
              <a:ext uri="{FF2B5EF4-FFF2-40B4-BE49-F238E27FC236}">
                <a16:creationId xmlns:a16="http://schemas.microsoft.com/office/drawing/2014/main" id="{BEE7D534-0F5D-4232-BCE2-CF21DDE9B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2567231"/>
            <a:ext cx="457200" cy="457200"/>
          </a:xfrm>
          <a:prstGeom prst="rect">
            <a:avLst/>
          </a:prstGeom>
        </p:spPr>
      </p:pic>
      <p:pic>
        <p:nvPicPr>
          <p:cNvPr id="81" name="Graphic 80" descr="Checkmark outline">
            <a:extLst>
              <a:ext uri="{FF2B5EF4-FFF2-40B4-BE49-F238E27FC236}">
                <a16:creationId xmlns:a16="http://schemas.microsoft.com/office/drawing/2014/main" id="{BDA5A797-9945-46DD-984C-34C3B7E83B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2942102"/>
            <a:ext cx="457200" cy="457200"/>
          </a:xfrm>
          <a:prstGeom prst="rect">
            <a:avLst/>
          </a:prstGeom>
        </p:spPr>
      </p:pic>
      <p:pic>
        <p:nvPicPr>
          <p:cNvPr id="82" name="Graphic 81" descr="Checkmark outline">
            <a:extLst>
              <a:ext uri="{FF2B5EF4-FFF2-40B4-BE49-F238E27FC236}">
                <a16:creationId xmlns:a16="http://schemas.microsoft.com/office/drawing/2014/main" id="{0D0AADE4-9DA9-4669-AC03-A009B7E07F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40450" y="3323892"/>
            <a:ext cx="457200" cy="457200"/>
          </a:xfrm>
          <a:prstGeom prst="rect">
            <a:avLst/>
          </a:prstGeom>
        </p:spPr>
      </p:pic>
      <p:pic>
        <p:nvPicPr>
          <p:cNvPr id="83" name="Graphic 82" descr="Checkmark outline">
            <a:extLst>
              <a:ext uri="{FF2B5EF4-FFF2-40B4-BE49-F238E27FC236}">
                <a16:creationId xmlns:a16="http://schemas.microsoft.com/office/drawing/2014/main" id="{0CDFBDE3-AEF4-4AA0-9C41-D4439854F9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4414" y="3669785"/>
            <a:ext cx="457200" cy="457200"/>
          </a:xfrm>
          <a:prstGeom prst="rect">
            <a:avLst/>
          </a:prstGeom>
        </p:spPr>
      </p:pic>
      <p:pic>
        <p:nvPicPr>
          <p:cNvPr id="84" name="Graphic 83" descr="Checkmark outline">
            <a:extLst>
              <a:ext uri="{FF2B5EF4-FFF2-40B4-BE49-F238E27FC236}">
                <a16:creationId xmlns:a16="http://schemas.microsoft.com/office/drawing/2014/main" id="{061C63CC-E7FD-43AC-923C-7506AF4EC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4039803"/>
            <a:ext cx="457200" cy="457200"/>
          </a:xfrm>
          <a:prstGeom prst="rect">
            <a:avLst/>
          </a:prstGeom>
        </p:spPr>
      </p:pic>
      <p:pic>
        <p:nvPicPr>
          <p:cNvPr id="85" name="Graphic 84" descr="Checkmark outline">
            <a:extLst>
              <a:ext uri="{FF2B5EF4-FFF2-40B4-BE49-F238E27FC236}">
                <a16:creationId xmlns:a16="http://schemas.microsoft.com/office/drawing/2014/main" id="{ABCE5C3F-0EBC-4264-9F72-E6262BF2BB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3232" y="5328057"/>
            <a:ext cx="457200" cy="457200"/>
          </a:xfrm>
          <a:prstGeom prst="rect">
            <a:avLst/>
          </a:prstGeom>
        </p:spPr>
      </p:pic>
      <p:pic>
        <p:nvPicPr>
          <p:cNvPr id="86" name="Graphic 85" descr="Checkmark outline">
            <a:extLst>
              <a:ext uri="{FF2B5EF4-FFF2-40B4-BE49-F238E27FC236}">
                <a16:creationId xmlns:a16="http://schemas.microsoft.com/office/drawing/2014/main" id="{A99CFDA5-01F3-4F31-825B-2669138E92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5456" y="5398655"/>
            <a:ext cx="457200" cy="457200"/>
          </a:xfrm>
          <a:prstGeom prst="rect">
            <a:avLst/>
          </a:prstGeom>
        </p:spPr>
      </p:pic>
    </p:spTree>
    <p:extLst>
      <p:ext uri="{BB962C8B-B14F-4D97-AF65-F5344CB8AC3E}">
        <p14:creationId xmlns:p14="http://schemas.microsoft.com/office/powerpoint/2010/main" val="2875951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66A34A-2452-49FF-B92F-78769A22B3DB}"/>
              </a:ext>
            </a:extLst>
          </p:cNvPr>
          <p:cNvSpPr>
            <a:spLocks noGrp="1"/>
          </p:cNvSpPr>
          <p:nvPr>
            <p:ph type="title"/>
          </p:nvPr>
        </p:nvSpPr>
        <p:spPr>
          <a:xfrm>
            <a:off x="997062" y="1208308"/>
            <a:ext cx="9371573" cy="903068"/>
          </a:xfrm>
        </p:spPr>
        <p:txBody>
          <a:bodyPr/>
          <a:lstStyle/>
          <a:p>
            <a:r>
              <a:rPr lang="en-US" dirty="0">
                <a:latin typeface="Avenir Next LT Pro Demi" panose="020B0704020202020204" pitchFamily="34" charset="0"/>
              </a:rPr>
              <a:t>Part D – Prescription Drug Plan</a:t>
            </a:r>
          </a:p>
        </p:txBody>
      </p:sp>
      <p:sp>
        <p:nvSpPr>
          <p:cNvPr id="5" name="Footer Placeholder 4">
            <a:extLst>
              <a:ext uri="{FF2B5EF4-FFF2-40B4-BE49-F238E27FC236}">
                <a16:creationId xmlns:a16="http://schemas.microsoft.com/office/drawing/2014/main" id="{87047FB9-22B8-4EEA-9E63-ECAECD0BEE4E}"/>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D27304D3-9177-4FCB-98E3-C8B08070AFDC}"/>
              </a:ext>
            </a:extLst>
          </p:cNvPr>
          <p:cNvSpPr>
            <a:spLocks noGrp="1"/>
          </p:cNvSpPr>
          <p:nvPr>
            <p:ph type="sldNum" sz="quarter" idx="12"/>
          </p:nvPr>
        </p:nvSpPr>
        <p:spPr/>
        <p:txBody>
          <a:bodyPr/>
          <a:lstStyle/>
          <a:p>
            <a:fld id="{E313472D-BFB5-4CCD-ACA0-2399B44D45C6}" type="slidenum">
              <a:rPr lang="en-US" smtClean="0"/>
              <a:pPr/>
              <a:t>47</a:t>
            </a:fld>
            <a:endParaRPr lang="en-US" sz="800" dirty="0"/>
          </a:p>
        </p:txBody>
      </p:sp>
      <p:pic>
        <p:nvPicPr>
          <p:cNvPr id="8" name="Graphic 7" descr="Homeopathy outline">
            <a:extLst>
              <a:ext uri="{FF2B5EF4-FFF2-40B4-BE49-F238E27FC236}">
                <a16:creationId xmlns:a16="http://schemas.microsoft.com/office/drawing/2014/main" id="{BDFD3ACF-AE0B-4333-A0F5-B7FF89642E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9481" y="2122715"/>
            <a:ext cx="3287486" cy="3287486"/>
          </a:xfrm>
          <a:prstGeom prst="rect">
            <a:avLst/>
          </a:prstGeom>
        </p:spPr>
      </p:pic>
      <p:sp>
        <p:nvSpPr>
          <p:cNvPr id="9" name="Rectangle 8">
            <a:extLst>
              <a:ext uri="{FF2B5EF4-FFF2-40B4-BE49-F238E27FC236}">
                <a16:creationId xmlns:a16="http://schemas.microsoft.com/office/drawing/2014/main" id="{AEB53AB9-E417-4317-85F6-6CE9E95FBBD5}"/>
              </a:ext>
            </a:extLst>
          </p:cNvPr>
          <p:cNvSpPr/>
          <p:nvPr/>
        </p:nvSpPr>
        <p:spPr>
          <a:xfrm>
            <a:off x="1255776" y="2473796"/>
            <a:ext cx="2772755" cy="2585323"/>
          </a:xfrm>
          <a:prstGeom prst="rect">
            <a:avLst/>
          </a:prstGeom>
          <a:noFill/>
        </p:spPr>
        <p:txBody>
          <a:bodyPr wrap="square" lIns="91440" tIns="45720" rIns="91440" bIns="45720">
            <a:spAutoFit/>
          </a:bodyPr>
          <a:lstStyle/>
          <a:p>
            <a:pPr algn="ctr"/>
            <a:r>
              <a:rPr lang="en-US" sz="5400" cap="none" spc="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rPr>
              <a:t>Part A</a:t>
            </a:r>
          </a:p>
          <a:p>
            <a:pPr algn="ctr"/>
            <a:r>
              <a:rPr lang="en-US" sz="540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rPr>
              <a:t>+</a:t>
            </a:r>
            <a:endParaRPr lang="en-US" sz="5400" cap="none" spc="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endParaRPr>
          </a:p>
          <a:p>
            <a:pPr algn="ctr"/>
            <a:r>
              <a:rPr lang="en-US" sz="540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rPr>
              <a:t>Part B</a:t>
            </a:r>
            <a:endParaRPr lang="en-US" sz="5400" cap="none" spc="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endParaRPr>
          </a:p>
        </p:txBody>
      </p:sp>
      <p:pic>
        <p:nvPicPr>
          <p:cNvPr id="11" name="Graphic 10" descr="Checklist outline">
            <a:extLst>
              <a:ext uri="{FF2B5EF4-FFF2-40B4-BE49-F238E27FC236}">
                <a16:creationId xmlns:a16="http://schemas.microsoft.com/office/drawing/2014/main" id="{13BAB749-C93F-41B6-A355-3AE36C9B6E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18369" y="2465945"/>
            <a:ext cx="2593174" cy="2593174"/>
          </a:xfrm>
          <a:prstGeom prst="rect">
            <a:avLst/>
          </a:prstGeom>
        </p:spPr>
      </p:pic>
    </p:spTree>
    <p:extLst>
      <p:ext uri="{BB962C8B-B14F-4D97-AF65-F5344CB8AC3E}">
        <p14:creationId xmlns:p14="http://schemas.microsoft.com/office/powerpoint/2010/main" val="332818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par>
                          <p:cTn id="20" fill="hold">
                            <p:stCondLst>
                              <p:cond delay="500"/>
                            </p:stCondLst>
                            <p:childTnLst>
                              <p:par>
                                <p:cTn id="21" presetID="10" presetClass="exit" presetSubtype="0" fill="hold" nodeType="afterEffect">
                                  <p:stCondLst>
                                    <p:cond delay="1500"/>
                                  </p:stCondLst>
                                  <p:childTnLst>
                                    <p:animEffect transition="out" filter="fade">
                                      <p:cBhvr>
                                        <p:cTn id="22" dur="500"/>
                                        <p:tgtEl>
                                          <p:spTgt spid="9">
                                            <p:txEl>
                                              <p:pRg st="0" end="0"/>
                                            </p:txEl>
                                          </p:spTgt>
                                        </p:tgtEl>
                                      </p:cBhvr>
                                    </p:animEffect>
                                    <p:set>
                                      <p:cBhvr>
                                        <p:cTn id="23" dur="1" fill="hold">
                                          <p:stCondLst>
                                            <p:cond delay="499"/>
                                          </p:stCondLst>
                                        </p:cTn>
                                        <p:tgtEl>
                                          <p:spTgt spid="9">
                                            <p:txEl>
                                              <p:pRg st="0" end="0"/>
                                            </p:txEl>
                                          </p:spTgt>
                                        </p:tgtEl>
                                        <p:attrNameLst>
                                          <p:attrName>style.visibility</p:attrName>
                                        </p:attrNameLst>
                                      </p:cBhvr>
                                      <p:to>
                                        <p:strVal val="hidden"/>
                                      </p:to>
                                    </p:set>
                                  </p:childTnLst>
                                </p:cTn>
                              </p:par>
                              <p:par>
                                <p:cTn id="24" presetID="10" presetClass="exit" presetSubtype="0" fill="hold" nodeType="withEffect">
                                  <p:stCondLst>
                                    <p:cond delay="1500"/>
                                  </p:stCondLst>
                                  <p:childTnLst>
                                    <p:animEffect transition="out" filter="fade">
                                      <p:cBhvr>
                                        <p:cTn id="25" dur="500"/>
                                        <p:tgtEl>
                                          <p:spTgt spid="9">
                                            <p:txEl>
                                              <p:pRg st="1" end="1"/>
                                            </p:txEl>
                                          </p:spTgt>
                                        </p:tgtEl>
                                      </p:cBhvr>
                                    </p:animEffect>
                                    <p:set>
                                      <p:cBhvr>
                                        <p:cTn id="26" dur="1" fill="hold">
                                          <p:stCondLst>
                                            <p:cond delay="499"/>
                                          </p:stCondLst>
                                        </p:cTn>
                                        <p:tgtEl>
                                          <p:spTgt spid="9">
                                            <p:txEl>
                                              <p:pRg st="1" end="1"/>
                                            </p:txEl>
                                          </p:spTgt>
                                        </p:tgtEl>
                                        <p:attrNameLst>
                                          <p:attrName>style.visibility</p:attrName>
                                        </p:attrNameLst>
                                      </p:cBhvr>
                                      <p:to>
                                        <p:strVal val="hidden"/>
                                      </p:to>
                                    </p:set>
                                  </p:childTnLst>
                                </p:cTn>
                              </p:par>
                              <p:par>
                                <p:cTn id="27" presetID="10" presetClass="exit" presetSubtype="0" fill="hold" nodeType="withEffect">
                                  <p:stCondLst>
                                    <p:cond delay="1500"/>
                                  </p:stCondLst>
                                  <p:childTnLst>
                                    <p:animEffect transition="out" filter="fade">
                                      <p:cBhvr>
                                        <p:cTn id="28" dur="500"/>
                                        <p:tgtEl>
                                          <p:spTgt spid="9">
                                            <p:txEl>
                                              <p:pRg st="2" end="2"/>
                                            </p:txEl>
                                          </p:spTgt>
                                        </p:tgtEl>
                                      </p:cBhvr>
                                    </p:animEffect>
                                    <p:set>
                                      <p:cBhvr>
                                        <p:cTn id="29"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4525FE-C04E-4434-A561-963D9A14B55F}"/>
              </a:ext>
            </a:extLst>
          </p:cNvPr>
          <p:cNvSpPr/>
          <p:nvPr/>
        </p:nvSpPr>
        <p:spPr>
          <a:xfrm>
            <a:off x="6943028" y="1612881"/>
            <a:ext cx="503839" cy="1754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30A56BB-AAD9-4959-9591-6D448DFFBDA5}"/>
              </a:ext>
            </a:extLst>
          </p:cNvPr>
          <p:cNvSpPr/>
          <p:nvPr/>
        </p:nvSpPr>
        <p:spPr>
          <a:xfrm>
            <a:off x="4290229" y="2579430"/>
            <a:ext cx="511629" cy="10931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81587B-5111-4A4A-BBA0-00BDDBD80668}"/>
              </a:ext>
            </a:extLst>
          </p:cNvPr>
          <p:cNvSpPr/>
          <p:nvPr/>
        </p:nvSpPr>
        <p:spPr>
          <a:xfrm>
            <a:off x="1971343" y="3747839"/>
            <a:ext cx="511629" cy="660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D668C8-D514-4C4B-BFAF-2AA38DD3EBB6}"/>
              </a:ext>
            </a:extLst>
          </p:cNvPr>
          <p:cNvSpPr>
            <a:spLocks noGrp="1"/>
          </p:cNvSpPr>
          <p:nvPr>
            <p:ph type="title"/>
          </p:nvPr>
        </p:nvSpPr>
        <p:spPr/>
        <p:txBody>
          <a:bodyPr/>
          <a:lstStyle/>
          <a:p>
            <a:r>
              <a:rPr lang="en-US" dirty="0">
                <a:latin typeface="Avenir Next LT Pro Demi" panose="020B0704020202020204" pitchFamily="34" charset="0"/>
              </a:rPr>
              <a:t>Four Stages of Part D Coverage</a:t>
            </a:r>
          </a:p>
        </p:txBody>
      </p:sp>
      <p:sp>
        <p:nvSpPr>
          <p:cNvPr id="4" name="Footer Placeholder 3">
            <a:extLst>
              <a:ext uri="{FF2B5EF4-FFF2-40B4-BE49-F238E27FC236}">
                <a16:creationId xmlns:a16="http://schemas.microsoft.com/office/drawing/2014/main" id="{8D9BC12F-BCE9-442E-86E8-C60AC18A73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AB3853-CB08-414F-A54E-82AA479C1BB6}"/>
              </a:ext>
            </a:extLst>
          </p:cNvPr>
          <p:cNvSpPr>
            <a:spLocks noGrp="1"/>
          </p:cNvSpPr>
          <p:nvPr>
            <p:ph type="sldNum" sz="quarter" idx="12"/>
          </p:nvPr>
        </p:nvSpPr>
        <p:spPr/>
        <p:txBody>
          <a:bodyPr/>
          <a:lstStyle/>
          <a:p>
            <a:fld id="{E313472D-BFB5-4CCD-ACA0-2399B44D45C6}" type="slidenum">
              <a:rPr lang="en-US" smtClean="0"/>
              <a:t>48</a:t>
            </a:fld>
            <a:endParaRPr lang="en-US" dirty="0"/>
          </a:p>
        </p:txBody>
      </p:sp>
      <p:sp>
        <p:nvSpPr>
          <p:cNvPr id="6" name="TextBox 5">
            <a:extLst>
              <a:ext uri="{FF2B5EF4-FFF2-40B4-BE49-F238E27FC236}">
                <a16:creationId xmlns:a16="http://schemas.microsoft.com/office/drawing/2014/main" id="{643C40ED-429A-4031-B69A-B68AAEC7C549}"/>
              </a:ext>
            </a:extLst>
          </p:cNvPr>
          <p:cNvSpPr txBox="1"/>
          <p:nvPr/>
        </p:nvSpPr>
        <p:spPr>
          <a:xfrm>
            <a:off x="1253483" y="4478094"/>
            <a:ext cx="1944642" cy="338554"/>
          </a:xfrm>
          <a:prstGeom prst="rect">
            <a:avLst/>
          </a:prstGeom>
          <a:noFill/>
        </p:spPr>
        <p:txBody>
          <a:bodyPr wrap="square" rtlCol="0">
            <a:spAutoFit/>
          </a:bodyPr>
          <a:lstStyle/>
          <a:p>
            <a:r>
              <a:rPr lang="en-US" sz="1600" b="1" dirty="0">
                <a:latin typeface="Avenir Next LT Pro" panose="020B0504020202020204" pitchFamily="34" charset="0"/>
              </a:rPr>
              <a:t>Deductible Stage</a:t>
            </a:r>
          </a:p>
        </p:txBody>
      </p:sp>
      <p:sp>
        <p:nvSpPr>
          <p:cNvPr id="7" name="TextBox 6">
            <a:extLst>
              <a:ext uri="{FF2B5EF4-FFF2-40B4-BE49-F238E27FC236}">
                <a16:creationId xmlns:a16="http://schemas.microsoft.com/office/drawing/2014/main" id="{9EDFBA24-81D9-4111-83A4-BE2797CFF6DA}"/>
              </a:ext>
            </a:extLst>
          </p:cNvPr>
          <p:cNvSpPr txBox="1"/>
          <p:nvPr/>
        </p:nvSpPr>
        <p:spPr>
          <a:xfrm>
            <a:off x="3308517" y="4503976"/>
            <a:ext cx="2490568" cy="338554"/>
          </a:xfrm>
          <a:prstGeom prst="rect">
            <a:avLst/>
          </a:prstGeom>
          <a:noFill/>
        </p:spPr>
        <p:txBody>
          <a:bodyPr wrap="square" rtlCol="0">
            <a:spAutoFit/>
          </a:bodyPr>
          <a:lstStyle/>
          <a:p>
            <a:r>
              <a:rPr lang="en-US" sz="1600" b="1" dirty="0">
                <a:latin typeface="Avenir Next LT Pro" panose="020B0504020202020204" pitchFamily="34" charset="0"/>
              </a:rPr>
              <a:t>Initial Coverage Stage</a:t>
            </a:r>
          </a:p>
        </p:txBody>
      </p:sp>
      <p:sp>
        <p:nvSpPr>
          <p:cNvPr id="8" name="TextBox 7">
            <a:extLst>
              <a:ext uri="{FF2B5EF4-FFF2-40B4-BE49-F238E27FC236}">
                <a16:creationId xmlns:a16="http://schemas.microsoft.com/office/drawing/2014/main" id="{A6E72F91-5AAC-4369-ABCE-D6C137AA0DEF}"/>
              </a:ext>
            </a:extLst>
          </p:cNvPr>
          <p:cNvSpPr txBox="1"/>
          <p:nvPr/>
        </p:nvSpPr>
        <p:spPr>
          <a:xfrm>
            <a:off x="6078963" y="4478094"/>
            <a:ext cx="2264041" cy="338554"/>
          </a:xfrm>
          <a:prstGeom prst="rect">
            <a:avLst/>
          </a:prstGeom>
          <a:noFill/>
        </p:spPr>
        <p:txBody>
          <a:bodyPr wrap="square" rtlCol="0">
            <a:spAutoFit/>
          </a:bodyPr>
          <a:lstStyle/>
          <a:p>
            <a:r>
              <a:rPr lang="en-US" sz="1600" b="1" dirty="0">
                <a:latin typeface="Avenir Next LT Pro" panose="020B0504020202020204" pitchFamily="34" charset="0"/>
              </a:rPr>
              <a:t>Coverage Gap Stage</a:t>
            </a:r>
          </a:p>
        </p:txBody>
      </p:sp>
      <p:sp>
        <p:nvSpPr>
          <p:cNvPr id="9" name="TextBox 8">
            <a:extLst>
              <a:ext uri="{FF2B5EF4-FFF2-40B4-BE49-F238E27FC236}">
                <a16:creationId xmlns:a16="http://schemas.microsoft.com/office/drawing/2014/main" id="{320EE833-0979-448A-8B35-BCD312887A63}"/>
              </a:ext>
            </a:extLst>
          </p:cNvPr>
          <p:cNvSpPr txBox="1"/>
          <p:nvPr/>
        </p:nvSpPr>
        <p:spPr>
          <a:xfrm>
            <a:off x="8817417" y="4470844"/>
            <a:ext cx="2060217" cy="338554"/>
          </a:xfrm>
          <a:prstGeom prst="rect">
            <a:avLst/>
          </a:prstGeom>
          <a:noFill/>
        </p:spPr>
        <p:txBody>
          <a:bodyPr wrap="square" rtlCol="0">
            <a:spAutoFit/>
          </a:bodyPr>
          <a:lstStyle/>
          <a:p>
            <a:r>
              <a:rPr lang="en-US" sz="1600" b="1" dirty="0">
                <a:latin typeface="Avenir Next LT Pro" panose="020B0504020202020204" pitchFamily="34" charset="0"/>
              </a:rPr>
              <a:t>Catastrophic Stage</a:t>
            </a:r>
          </a:p>
        </p:txBody>
      </p:sp>
      <p:pic>
        <p:nvPicPr>
          <p:cNvPr id="11" name="Graphic 10" descr="Medicine outline">
            <a:extLst>
              <a:ext uri="{FF2B5EF4-FFF2-40B4-BE49-F238E27FC236}">
                <a16:creationId xmlns:a16="http://schemas.microsoft.com/office/drawing/2014/main" id="{5CD174B6-03EE-41BC-8640-F8018E2CD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8085" y="2731108"/>
            <a:ext cx="685800" cy="685800"/>
          </a:xfrm>
          <a:prstGeom prst="rect">
            <a:avLst/>
          </a:prstGeom>
        </p:spPr>
      </p:pic>
      <p:pic>
        <p:nvPicPr>
          <p:cNvPr id="13" name="Graphic 12" descr="Medical outline">
            <a:extLst>
              <a:ext uri="{FF2B5EF4-FFF2-40B4-BE49-F238E27FC236}">
                <a16:creationId xmlns:a16="http://schemas.microsoft.com/office/drawing/2014/main" id="{C4B2E52A-72CC-46FE-8EB0-73A7D3F81B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1160" y="3035290"/>
            <a:ext cx="649224" cy="649224"/>
          </a:xfrm>
          <a:prstGeom prst="rect">
            <a:avLst/>
          </a:prstGeom>
        </p:spPr>
      </p:pic>
      <p:pic>
        <p:nvPicPr>
          <p:cNvPr id="15" name="Graphic 14" descr="Male profile outline">
            <a:extLst>
              <a:ext uri="{FF2B5EF4-FFF2-40B4-BE49-F238E27FC236}">
                <a16:creationId xmlns:a16="http://schemas.microsoft.com/office/drawing/2014/main" id="{5878F25F-AB51-4B19-BE58-0B13303C2F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6475" y="3770819"/>
            <a:ext cx="685800" cy="685800"/>
          </a:xfrm>
          <a:prstGeom prst="rect">
            <a:avLst/>
          </a:prstGeom>
        </p:spPr>
      </p:pic>
      <p:sp>
        <p:nvSpPr>
          <p:cNvPr id="17" name="Rectangle 16">
            <a:extLst>
              <a:ext uri="{FF2B5EF4-FFF2-40B4-BE49-F238E27FC236}">
                <a16:creationId xmlns:a16="http://schemas.microsoft.com/office/drawing/2014/main" id="{59FD29A2-A5A6-42EF-BB12-B039D2C24FC3}"/>
              </a:ext>
            </a:extLst>
          </p:cNvPr>
          <p:cNvSpPr/>
          <p:nvPr/>
        </p:nvSpPr>
        <p:spPr>
          <a:xfrm>
            <a:off x="4290229" y="3658605"/>
            <a:ext cx="511629" cy="797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Male profile outline">
            <a:extLst>
              <a:ext uri="{FF2B5EF4-FFF2-40B4-BE49-F238E27FC236}">
                <a16:creationId xmlns:a16="http://schemas.microsoft.com/office/drawing/2014/main" id="{50118A0D-1D6D-4BEF-9382-5D6A83A4C0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05361" y="3818701"/>
            <a:ext cx="685800" cy="685800"/>
          </a:xfrm>
          <a:prstGeom prst="rect">
            <a:avLst/>
          </a:prstGeom>
        </p:spPr>
      </p:pic>
      <p:sp>
        <p:nvSpPr>
          <p:cNvPr id="20" name="Rectangle 19">
            <a:extLst>
              <a:ext uri="{FF2B5EF4-FFF2-40B4-BE49-F238E27FC236}">
                <a16:creationId xmlns:a16="http://schemas.microsoft.com/office/drawing/2014/main" id="{9692596E-AC46-4033-A37C-5FE9E82A27C8}"/>
              </a:ext>
            </a:extLst>
          </p:cNvPr>
          <p:cNvSpPr/>
          <p:nvPr/>
        </p:nvSpPr>
        <p:spPr>
          <a:xfrm>
            <a:off x="6943028" y="3362582"/>
            <a:ext cx="511629" cy="1093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Male profile outline">
            <a:extLst>
              <a:ext uri="{FF2B5EF4-FFF2-40B4-BE49-F238E27FC236}">
                <a16:creationId xmlns:a16="http://schemas.microsoft.com/office/drawing/2014/main" id="{2D228CCA-678E-47E9-9FAE-AFC38D9FAE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8160" y="3818176"/>
            <a:ext cx="685800" cy="685800"/>
          </a:xfrm>
          <a:prstGeom prst="rect">
            <a:avLst/>
          </a:prstGeom>
        </p:spPr>
      </p:pic>
      <p:sp>
        <p:nvSpPr>
          <p:cNvPr id="23" name="Rectangle 22">
            <a:extLst>
              <a:ext uri="{FF2B5EF4-FFF2-40B4-BE49-F238E27FC236}">
                <a16:creationId xmlns:a16="http://schemas.microsoft.com/office/drawing/2014/main" id="{94F69731-ACFA-46F9-96BD-814ABE83609D}"/>
              </a:ext>
            </a:extLst>
          </p:cNvPr>
          <p:cNvSpPr/>
          <p:nvPr/>
        </p:nvSpPr>
        <p:spPr>
          <a:xfrm>
            <a:off x="9591713" y="2628125"/>
            <a:ext cx="511629" cy="9532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Medical outline">
            <a:extLst>
              <a:ext uri="{FF2B5EF4-FFF2-40B4-BE49-F238E27FC236}">
                <a16:creationId xmlns:a16="http://schemas.microsoft.com/office/drawing/2014/main" id="{0AE09615-6F20-4010-92D8-A9B2408E1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2915" y="2939482"/>
            <a:ext cx="649224" cy="649224"/>
          </a:xfrm>
          <a:prstGeom prst="rect">
            <a:avLst/>
          </a:prstGeom>
        </p:spPr>
      </p:pic>
      <p:sp>
        <p:nvSpPr>
          <p:cNvPr id="25" name="Rectangle 24">
            <a:extLst>
              <a:ext uri="{FF2B5EF4-FFF2-40B4-BE49-F238E27FC236}">
                <a16:creationId xmlns:a16="http://schemas.microsoft.com/office/drawing/2014/main" id="{3E8501E5-A3AF-4967-BF63-631B08B68F03}"/>
              </a:ext>
            </a:extLst>
          </p:cNvPr>
          <p:cNvSpPr/>
          <p:nvPr/>
        </p:nvSpPr>
        <p:spPr>
          <a:xfrm>
            <a:off x="9591713" y="3581402"/>
            <a:ext cx="511629" cy="8796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Male profile outline">
            <a:extLst>
              <a:ext uri="{FF2B5EF4-FFF2-40B4-BE49-F238E27FC236}">
                <a16:creationId xmlns:a16="http://schemas.microsoft.com/office/drawing/2014/main" id="{513484D5-CD56-4E21-97D0-E0A49A0E33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6845" y="3823528"/>
            <a:ext cx="685800" cy="685800"/>
          </a:xfrm>
          <a:prstGeom prst="rect">
            <a:avLst/>
          </a:prstGeom>
        </p:spPr>
      </p:pic>
      <p:sp>
        <p:nvSpPr>
          <p:cNvPr id="27" name="Rectangle 26">
            <a:extLst>
              <a:ext uri="{FF2B5EF4-FFF2-40B4-BE49-F238E27FC236}">
                <a16:creationId xmlns:a16="http://schemas.microsoft.com/office/drawing/2014/main" id="{684C5AD9-932E-4BEE-AB5C-133F88ABEC74}"/>
              </a:ext>
            </a:extLst>
          </p:cNvPr>
          <p:cNvSpPr/>
          <p:nvPr/>
        </p:nvSpPr>
        <p:spPr>
          <a:xfrm>
            <a:off x="9591713" y="1522449"/>
            <a:ext cx="511629" cy="1118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Medicine outline">
            <a:extLst>
              <a:ext uri="{FF2B5EF4-FFF2-40B4-BE49-F238E27FC236}">
                <a16:creationId xmlns:a16="http://schemas.microsoft.com/office/drawing/2014/main" id="{5E77242A-3733-42CA-BB73-9052019E8B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6609" y="1991822"/>
            <a:ext cx="685800" cy="685800"/>
          </a:xfrm>
          <a:prstGeom prst="rect">
            <a:avLst/>
          </a:prstGeom>
        </p:spPr>
      </p:pic>
      <p:sp>
        <p:nvSpPr>
          <p:cNvPr id="29" name="TextBox 28">
            <a:extLst>
              <a:ext uri="{FF2B5EF4-FFF2-40B4-BE49-F238E27FC236}">
                <a16:creationId xmlns:a16="http://schemas.microsoft.com/office/drawing/2014/main" id="{471F563B-BDDA-4E0D-B55D-351A4AC61376}"/>
              </a:ext>
            </a:extLst>
          </p:cNvPr>
          <p:cNvSpPr txBox="1"/>
          <p:nvPr/>
        </p:nvSpPr>
        <p:spPr>
          <a:xfrm>
            <a:off x="1178333" y="4764652"/>
            <a:ext cx="2079171" cy="1415772"/>
          </a:xfrm>
          <a:prstGeom prst="rect">
            <a:avLst/>
          </a:prstGeom>
          <a:noFill/>
        </p:spPr>
        <p:txBody>
          <a:bodyPr wrap="square" rtlCol="0">
            <a:spAutoFit/>
          </a:bodyPr>
          <a:lstStyle/>
          <a:p>
            <a:r>
              <a:rPr lang="en-US" sz="1200" dirty="0">
                <a:latin typeface="Avenir Next LT Pro" panose="020B0504020202020204" pitchFamily="34" charset="0"/>
              </a:rPr>
              <a:t>If you select a plan with a deductible, you will pay all your drug costs from  $0 - $505.  Some plans have a $0 deductible, meaning they begin with the Initial Coverage Stage</a:t>
            </a:r>
            <a:r>
              <a:rPr lang="en-US" sz="1400" dirty="0"/>
              <a:t>.</a:t>
            </a:r>
          </a:p>
        </p:txBody>
      </p:sp>
      <p:sp>
        <p:nvSpPr>
          <p:cNvPr id="30" name="TextBox 29">
            <a:extLst>
              <a:ext uri="{FF2B5EF4-FFF2-40B4-BE49-F238E27FC236}">
                <a16:creationId xmlns:a16="http://schemas.microsoft.com/office/drawing/2014/main" id="{D0FDC07B-1CC6-4A3F-A2F5-164BA1230284}"/>
              </a:ext>
            </a:extLst>
          </p:cNvPr>
          <p:cNvSpPr txBox="1"/>
          <p:nvPr/>
        </p:nvSpPr>
        <p:spPr>
          <a:xfrm>
            <a:off x="3506186" y="4764652"/>
            <a:ext cx="2079171" cy="1200329"/>
          </a:xfrm>
          <a:prstGeom prst="rect">
            <a:avLst/>
          </a:prstGeom>
          <a:noFill/>
        </p:spPr>
        <p:txBody>
          <a:bodyPr wrap="square" rtlCol="0">
            <a:spAutoFit/>
          </a:bodyPr>
          <a:lstStyle/>
          <a:p>
            <a:r>
              <a:rPr lang="en-US" sz="1200" dirty="0">
                <a:latin typeface="Avenir Next LT Pro" panose="020B0504020202020204" pitchFamily="34" charset="0"/>
              </a:rPr>
              <a:t>You pay copays or coinsurance, and the plan pays the difference until the total cost of drugs paid by both you and your Part D plan reaches $4,660.</a:t>
            </a:r>
          </a:p>
        </p:txBody>
      </p:sp>
      <p:sp>
        <p:nvSpPr>
          <p:cNvPr id="31" name="TextBox 30">
            <a:extLst>
              <a:ext uri="{FF2B5EF4-FFF2-40B4-BE49-F238E27FC236}">
                <a16:creationId xmlns:a16="http://schemas.microsoft.com/office/drawing/2014/main" id="{9ACB5E23-4BC6-4B28-9E29-BEBDE2096788}"/>
              </a:ext>
            </a:extLst>
          </p:cNvPr>
          <p:cNvSpPr txBox="1"/>
          <p:nvPr/>
        </p:nvSpPr>
        <p:spPr>
          <a:xfrm>
            <a:off x="6155361" y="4764652"/>
            <a:ext cx="2079171" cy="1200329"/>
          </a:xfrm>
          <a:prstGeom prst="rect">
            <a:avLst/>
          </a:prstGeom>
          <a:noFill/>
        </p:spPr>
        <p:txBody>
          <a:bodyPr wrap="square" rtlCol="0">
            <a:spAutoFit/>
          </a:bodyPr>
          <a:lstStyle/>
          <a:p>
            <a:r>
              <a:rPr lang="en-US" sz="1200" dirty="0">
                <a:latin typeface="Avenir Next LT Pro" panose="020B0504020202020204" pitchFamily="34" charset="0"/>
              </a:rPr>
              <a:t>Of the negotiate price, you pay 25 percent for drugs plus credit for the 70 percent manufacturer discount for brand name drugs during this stage.</a:t>
            </a:r>
          </a:p>
        </p:txBody>
      </p:sp>
      <p:sp>
        <p:nvSpPr>
          <p:cNvPr id="32" name="TextBox 31">
            <a:extLst>
              <a:ext uri="{FF2B5EF4-FFF2-40B4-BE49-F238E27FC236}">
                <a16:creationId xmlns:a16="http://schemas.microsoft.com/office/drawing/2014/main" id="{E88945C8-939F-448D-90D8-9D0102576363}"/>
              </a:ext>
            </a:extLst>
          </p:cNvPr>
          <p:cNvSpPr txBox="1"/>
          <p:nvPr/>
        </p:nvSpPr>
        <p:spPr>
          <a:xfrm>
            <a:off x="8622882" y="4764216"/>
            <a:ext cx="2449286" cy="1384995"/>
          </a:xfrm>
          <a:prstGeom prst="rect">
            <a:avLst/>
          </a:prstGeom>
          <a:noFill/>
        </p:spPr>
        <p:txBody>
          <a:bodyPr wrap="square" rtlCol="0">
            <a:spAutoFit/>
          </a:bodyPr>
          <a:lstStyle/>
          <a:p>
            <a:r>
              <a:rPr lang="en-US" sz="1200" dirty="0">
                <a:latin typeface="Avenir Next LT Pro" panose="020B0504020202020204" pitchFamily="34" charset="0"/>
              </a:rPr>
              <a:t>Once you and others on your behalf have spent $7,400 in drug costs, you pay the greater of five percent or $4.15 copay for generic drugs and a $10.35 copay for brand drugs for the rest if the calendar year. </a:t>
            </a:r>
          </a:p>
        </p:txBody>
      </p:sp>
      <p:sp>
        <p:nvSpPr>
          <p:cNvPr id="33" name="TextBox 32">
            <a:extLst>
              <a:ext uri="{FF2B5EF4-FFF2-40B4-BE49-F238E27FC236}">
                <a16:creationId xmlns:a16="http://schemas.microsoft.com/office/drawing/2014/main" id="{2C82671B-FECC-44CD-A005-7BE690A01846}"/>
              </a:ext>
            </a:extLst>
          </p:cNvPr>
          <p:cNvSpPr txBox="1"/>
          <p:nvPr/>
        </p:nvSpPr>
        <p:spPr>
          <a:xfrm>
            <a:off x="1657191" y="3377625"/>
            <a:ext cx="1129559" cy="338554"/>
          </a:xfrm>
          <a:prstGeom prst="rect">
            <a:avLst/>
          </a:prstGeom>
          <a:noFill/>
        </p:spPr>
        <p:txBody>
          <a:bodyPr wrap="square" rtlCol="0">
            <a:spAutoFit/>
          </a:bodyPr>
          <a:lstStyle/>
          <a:p>
            <a:r>
              <a:rPr lang="en-US" sz="1600" dirty="0">
                <a:latin typeface="Avenir Next LT Pro" panose="020B0504020202020204" pitchFamily="34" charset="0"/>
              </a:rPr>
              <a:t>$0 - $505</a:t>
            </a:r>
          </a:p>
        </p:txBody>
      </p:sp>
      <p:sp>
        <p:nvSpPr>
          <p:cNvPr id="34" name="TextBox 33">
            <a:extLst>
              <a:ext uri="{FF2B5EF4-FFF2-40B4-BE49-F238E27FC236}">
                <a16:creationId xmlns:a16="http://schemas.microsoft.com/office/drawing/2014/main" id="{E0360979-D783-4B58-B6B1-D97C1EDCFE4B}"/>
              </a:ext>
            </a:extLst>
          </p:cNvPr>
          <p:cNvSpPr txBox="1"/>
          <p:nvPr/>
        </p:nvSpPr>
        <p:spPr>
          <a:xfrm>
            <a:off x="4044941" y="2250880"/>
            <a:ext cx="1005623" cy="338554"/>
          </a:xfrm>
          <a:prstGeom prst="rect">
            <a:avLst/>
          </a:prstGeom>
          <a:noFill/>
        </p:spPr>
        <p:txBody>
          <a:bodyPr wrap="square" rtlCol="0">
            <a:spAutoFit/>
          </a:bodyPr>
          <a:lstStyle/>
          <a:p>
            <a:pPr algn="ctr"/>
            <a:r>
              <a:rPr lang="en-US" sz="1600" dirty="0">
                <a:latin typeface="Avenir Next LT Pro" panose="020B0504020202020204" pitchFamily="34" charset="0"/>
              </a:rPr>
              <a:t>$4,660</a:t>
            </a:r>
          </a:p>
        </p:txBody>
      </p:sp>
      <p:sp>
        <p:nvSpPr>
          <p:cNvPr id="35" name="TextBox 34">
            <a:extLst>
              <a:ext uri="{FF2B5EF4-FFF2-40B4-BE49-F238E27FC236}">
                <a16:creationId xmlns:a16="http://schemas.microsoft.com/office/drawing/2014/main" id="{FC9FFFE8-2950-4F82-B3BF-01DD328FBF98}"/>
              </a:ext>
            </a:extLst>
          </p:cNvPr>
          <p:cNvSpPr txBox="1"/>
          <p:nvPr/>
        </p:nvSpPr>
        <p:spPr>
          <a:xfrm>
            <a:off x="6708173" y="1281770"/>
            <a:ext cx="1005623" cy="338554"/>
          </a:xfrm>
          <a:prstGeom prst="rect">
            <a:avLst/>
          </a:prstGeom>
          <a:noFill/>
        </p:spPr>
        <p:txBody>
          <a:bodyPr wrap="square" rtlCol="0">
            <a:spAutoFit/>
          </a:bodyPr>
          <a:lstStyle/>
          <a:p>
            <a:r>
              <a:rPr lang="en-US" sz="1600" dirty="0">
                <a:latin typeface="Avenir Next LT Pro" panose="020B0504020202020204" pitchFamily="34" charset="0"/>
              </a:rPr>
              <a:t>$7,400</a:t>
            </a:r>
          </a:p>
        </p:txBody>
      </p:sp>
      <p:sp>
        <p:nvSpPr>
          <p:cNvPr id="36" name="TextBox 35">
            <a:extLst>
              <a:ext uri="{FF2B5EF4-FFF2-40B4-BE49-F238E27FC236}">
                <a16:creationId xmlns:a16="http://schemas.microsoft.com/office/drawing/2014/main" id="{D55CFD6F-A438-4ED6-9F0F-C9986B53D078}"/>
              </a:ext>
            </a:extLst>
          </p:cNvPr>
          <p:cNvSpPr txBox="1"/>
          <p:nvPr/>
        </p:nvSpPr>
        <p:spPr>
          <a:xfrm>
            <a:off x="9060350" y="1097954"/>
            <a:ext cx="1574353" cy="338554"/>
          </a:xfrm>
          <a:prstGeom prst="rect">
            <a:avLst/>
          </a:prstGeom>
          <a:noFill/>
        </p:spPr>
        <p:txBody>
          <a:bodyPr wrap="square" rtlCol="0">
            <a:spAutoFit/>
          </a:bodyPr>
          <a:lstStyle/>
          <a:p>
            <a:r>
              <a:rPr lang="en-US" sz="1600" dirty="0">
                <a:latin typeface="Avenir Next LT Pro" panose="020B0504020202020204" pitchFamily="34" charset="0"/>
              </a:rPr>
              <a:t>Calendar Year</a:t>
            </a:r>
          </a:p>
        </p:txBody>
      </p:sp>
    </p:spTree>
    <p:extLst>
      <p:ext uri="{BB962C8B-B14F-4D97-AF65-F5344CB8AC3E}">
        <p14:creationId xmlns:p14="http://schemas.microsoft.com/office/powerpoint/2010/main" val="39239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16" grpId="0" animBg="1"/>
      <p:bldP spid="6" grpId="0"/>
      <p:bldP spid="7" grpId="0"/>
      <p:bldP spid="8" grpId="0"/>
      <p:bldP spid="9" grpId="0"/>
      <p:bldP spid="17" grpId="0" animBg="1"/>
      <p:bldP spid="20" grpId="0" animBg="1"/>
      <p:bldP spid="23" grpId="0" animBg="1"/>
      <p:bldP spid="25" grpId="0" animBg="1"/>
      <p:bldP spid="27" grpId="0" animBg="1"/>
      <p:bldP spid="29" grpId="0"/>
      <p:bldP spid="30" grpId="0"/>
      <p:bldP spid="31" grpId="0"/>
      <p:bldP spid="32" grpId="0"/>
      <p:bldP spid="33" grpId="0"/>
      <p:bldP spid="34" grpId="0"/>
      <p:bldP spid="35" grpId="0"/>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2A93-F93E-4759-AAA2-3730D6249748}"/>
              </a:ext>
            </a:extLst>
          </p:cNvPr>
          <p:cNvSpPr>
            <a:spLocks noGrp="1"/>
          </p:cNvSpPr>
          <p:nvPr>
            <p:ph type="title"/>
          </p:nvPr>
        </p:nvSpPr>
        <p:spPr/>
        <p:txBody>
          <a:bodyPr/>
          <a:lstStyle/>
          <a:p>
            <a:r>
              <a:rPr lang="en-US" sz="4000" dirty="0">
                <a:latin typeface="Avenir Next LT Pro Demi" panose="020B0704020202020204" pitchFamily="34" charset="0"/>
              </a:rPr>
              <a:t>Part D and IRMAA Premiums </a:t>
            </a:r>
          </a:p>
        </p:txBody>
      </p:sp>
      <p:sp>
        <p:nvSpPr>
          <p:cNvPr id="3" name="Footer Placeholder 2">
            <a:extLst>
              <a:ext uri="{FF2B5EF4-FFF2-40B4-BE49-F238E27FC236}">
                <a16:creationId xmlns:a16="http://schemas.microsoft.com/office/drawing/2014/main" id="{BA3F375E-2C29-4B74-97EC-F4F84B89546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B6C83C-9A04-4E30-B932-85929232CF2D}"/>
              </a:ext>
            </a:extLst>
          </p:cNvPr>
          <p:cNvSpPr>
            <a:spLocks noGrp="1"/>
          </p:cNvSpPr>
          <p:nvPr>
            <p:ph type="sldNum" sz="quarter" idx="12"/>
          </p:nvPr>
        </p:nvSpPr>
        <p:spPr/>
        <p:txBody>
          <a:bodyPr/>
          <a:lstStyle/>
          <a:p>
            <a:fld id="{E313472D-BFB5-4CCD-ACA0-2399B44D45C6}" type="slidenum">
              <a:rPr lang="en-US" smtClean="0"/>
              <a:t>49</a:t>
            </a:fld>
            <a:endParaRPr lang="en-US" dirty="0"/>
          </a:p>
        </p:txBody>
      </p:sp>
      <p:graphicFrame>
        <p:nvGraphicFramePr>
          <p:cNvPr id="5" name="Table 5">
            <a:extLst>
              <a:ext uri="{FF2B5EF4-FFF2-40B4-BE49-F238E27FC236}">
                <a16:creationId xmlns:a16="http://schemas.microsoft.com/office/drawing/2014/main" id="{2B810ED0-2EB1-42BD-954E-92B97813F4E9}"/>
              </a:ext>
            </a:extLst>
          </p:cNvPr>
          <p:cNvGraphicFramePr>
            <a:graphicFrameLocks noGrp="1"/>
          </p:cNvGraphicFramePr>
          <p:nvPr>
            <p:extLst>
              <p:ext uri="{D42A27DB-BD31-4B8C-83A1-F6EECF244321}">
                <p14:modId xmlns:p14="http://schemas.microsoft.com/office/powerpoint/2010/main" val="2848425404"/>
              </p:ext>
            </p:extLst>
          </p:nvPr>
        </p:nvGraphicFramePr>
        <p:xfrm>
          <a:off x="446170" y="2081661"/>
          <a:ext cx="11294041" cy="3727297"/>
        </p:xfrm>
        <a:graphic>
          <a:graphicData uri="http://schemas.openxmlformats.org/drawingml/2006/table">
            <a:tbl>
              <a:tblPr firstRow="1" bandRow="1">
                <a:tableStyleId>{5C22544A-7EE6-4342-B048-85BDC9FD1C3A}</a:tableStyleId>
              </a:tblPr>
              <a:tblGrid>
                <a:gridCol w="2747631">
                  <a:extLst>
                    <a:ext uri="{9D8B030D-6E8A-4147-A177-3AD203B41FA5}">
                      <a16:colId xmlns:a16="http://schemas.microsoft.com/office/drawing/2014/main" val="3686572678"/>
                    </a:ext>
                  </a:extLst>
                </a:gridCol>
                <a:gridCol w="2923350">
                  <a:extLst>
                    <a:ext uri="{9D8B030D-6E8A-4147-A177-3AD203B41FA5}">
                      <a16:colId xmlns:a16="http://schemas.microsoft.com/office/drawing/2014/main" val="2678911099"/>
                    </a:ext>
                  </a:extLst>
                </a:gridCol>
                <a:gridCol w="2412164">
                  <a:extLst>
                    <a:ext uri="{9D8B030D-6E8A-4147-A177-3AD203B41FA5}">
                      <a16:colId xmlns:a16="http://schemas.microsoft.com/office/drawing/2014/main" val="3314355785"/>
                    </a:ext>
                  </a:extLst>
                </a:gridCol>
                <a:gridCol w="3210896">
                  <a:extLst>
                    <a:ext uri="{9D8B030D-6E8A-4147-A177-3AD203B41FA5}">
                      <a16:colId xmlns:a16="http://schemas.microsoft.com/office/drawing/2014/main" val="1812974589"/>
                    </a:ext>
                  </a:extLst>
                </a:gridCol>
              </a:tblGrid>
              <a:tr h="532471">
                <a:tc>
                  <a:txBody>
                    <a:bodyPr/>
                    <a:lstStyle/>
                    <a:p>
                      <a:r>
                        <a:rPr lang="en-US" sz="2000" dirty="0">
                          <a:latin typeface="Avenir Next LT Pro" panose="020B0504020202020204" pitchFamily="34" charset="0"/>
                        </a:rPr>
                        <a:t>Single Income</a:t>
                      </a:r>
                    </a:p>
                  </a:txBody>
                  <a:tcPr/>
                </a:tc>
                <a:tc>
                  <a:txBody>
                    <a:bodyPr/>
                    <a:lstStyle/>
                    <a:p>
                      <a:r>
                        <a:rPr lang="en-US" sz="2000" dirty="0">
                          <a:latin typeface="Avenir Next LT Pro" panose="020B0504020202020204" pitchFamily="34" charset="0"/>
                        </a:rPr>
                        <a:t>Joint Income</a:t>
                      </a:r>
                    </a:p>
                  </a:txBody>
                  <a:tcPr/>
                </a:tc>
                <a:tc>
                  <a:txBody>
                    <a:bodyPr/>
                    <a:lstStyle/>
                    <a:p>
                      <a:r>
                        <a:rPr lang="en-US" sz="2000" dirty="0">
                          <a:latin typeface="Avenir Next LT Pro" panose="020B0504020202020204" pitchFamily="34" charset="0"/>
                        </a:rPr>
                        <a:t>IRMAA amount</a:t>
                      </a:r>
                    </a:p>
                  </a:txBody>
                  <a:tcPr/>
                </a:tc>
                <a:tc>
                  <a:txBody>
                    <a:bodyPr/>
                    <a:lstStyle/>
                    <a:p>
                      <a:r>
                        <a:rPr lang="en-US" sz="2000" dirty="0">
                          <a:latin typeface="Avenir Next LT Pro" panose="020B0504020202020204" pitchFamily="34" charset="0"/>
                        </a:rPr>
                        <a:t>Total Part D premium</a:t>
                      </a:r>
                    </a:p>
                  </a:txBody>
                  <a:tcPr/>
                </a:tc>
                <a:extLst>
                  <a:ext uri="{0D108BD9-81ED-4DB2-BD59-A6C34878D82A}">
                    <a16:rowId xmlns:a16="http://schemas.microsoft.com/office/drawing/2014/main" val="610354705"/>
                  </a:ext>
                </a:extLst>
              </a:tr>
              <a:tr h="532471">
                <a:tc>
                  <a:txBody>
                    <a:bodyPr/>
                    <a:lstStyle/>
                    <a:p>
                      <a:r>
                        <a:rPr lang="en-US" sz="1800" dirty="0">
                          <a:latin typeface="Avenir Next LT Pro" panose="020B0504020202020204" pitchFamily="34" charset="0"/>
                        </a:rPr>
                        <a:t>$97,000</a:t>
                      </a:r>
                    </a:p>
                  </a:txBody>
                  <a:tcPr/>
                </a:tc>
                <a:tc>
                  <a:txBody>
                    <a:bodyPr/>
                    <a:lstStyle/>
                    <a:p>
                      <a:r>
                        <a:rPr lang="en-US" sz="1800" dirty="0">
                          <a:latin typeface="Avenir Next LT Pro" panose="020B0504020202020204" pitchFamily="34" charset="0"/>
                        </a:rPr>
                        <a:t>$194,000</a:t>
                      </a:r>
                    </a:p>
                  </a:txBody>
                  <a:tcPr/>
                </a:tc>
                <a:tc>
                  <a:txBody>
                    <a:bodyPr/>
                    <a:lstStyle/>
                    <a:p>
                      <a:r>
                        <a:rPr lang="en-US" sz="1800" dirty="0">
                          <a:latin typeface="Avenir Next LT Pro" panose="020B0504020202020204" pitchFamily="34" charset="0"/>
                        </a:rPr>
                        <a:t>$0.00</a:t>
                      </a:r>
                    </a:p>
                  </a:txBody>
                  <a:tcPr/>
                </a:tc>
                <a:tc>
                  <a:txBody>
                    <a:bodyPr/>
                    <a:lstStyle/>
                    <a:p>
                      <a:r>
                        <a:rPr lang="en-US" sz="1800" dirty="0">
                          <a:latin typeface="Avenir Next LT Pro" panose="020B0504020202020204" pitchFamily="34" charset="0"/>
                        </a:rPr>
                        <a:t>Premium </a:t>
                      </a:r>
                    </a:p>
                  </a:txBody>
                  <a:tcPr/>
                </a:tc>
                <a:extLst>
                  <a:ext uri="{0D108BD9-81ED-4DB2-BD59-A6C34878D82A}">
                    <a16:rowId xmlns:a16="http://schemas.microsoft.com/office/drawing/2014/main" val="3879738209"/>
                  </a:ext>
                </a:extLst>
              </a:tr>
              <a:tr h="532471">
                <a:tc>
                  <a:txBody>
                    <a:bodyPr/>
                    <a:lstStyle/>
                    <a:p>
                      <a:r>
                        <a:rPr lang="en-US" sz="1800" dirty="0">
                          <a:latin typeface="Avenir Next LT Pro" panose="020B0504020202020204" pitchFamily="34" charset="0"/>
                        </a:rPr>
                        <a:t>$97,001-$123,000</a:t>
                      </a:r>
                    </a:p>
                  </a:txBody>
                  <a:tcPr/>
                </a:tc>
                <a:tc>
                  <a:txBody>
                    <a:bodyPr/>
                    <a:lstStyle/>
                    <a:p>
                      <a:r>
                        <a:rPr lang="en-US" sz="1800" dirty="0">
                          <a:latin typeface="Avenir Next LT Pro" panose="020B0504020202020204" pitchFamily="34" charset="0"/>
                        </a:rPr>
                        <a:t>$194,001-$246,000</a:t>
                      </a:r>
                    </a:p>
                  </a:txBody>
                  <a:tcPr/>
                </a:tc>
                <a:tc>
                  <a:txBody>
                    <a:bodyPr/>
                    <a:lstStyle/>
                    <a:p>
                      <a:r>
                        <a:rPr lang="en-US" sz="1800" dirty="0">
                          <a:latin typeface="Avenir Next LT Pro" panose="020B0504020202020204" pitchFamily="34" charset="0"/>
                        </a:rPr>
                        <a:t>$12.20</a:t>
                      </a:r>
                    </a:p>
                  </a:txBody>
                  <a:tcPr/>
                </a:tc>
                <a:tc>
                  <a:txBody>
                    <a:bodyPr/>
                    <a:lstStyle/>
                    <a:p>
                      <a:r>
                        <a:rPr lang="en-US" sz="1800" dirty="0">
                          <a:latin typeface="Avenir Next LT Pro" panose="020B0504020202020204" pitchFamily="34" charset="0"/>
                        </a:rPr>
                        <a:t>$12.20 + premium</a:t>
                      </a:r>
                    </a:p>
                  </a:txBody>
                  <a:tcPr/>
                </a:tc>
                <a:extLst>
                  <a:ext uri="{0D108BD9-81ED-4DB2-BD59-A6C34878D82A}">
                    <a16:rowId xmlns:a16="http://schemas.microsoft.com/office/drawing/2014/main" val="816902425"/>
                  </a:ext>
                </a:extLst>
              </a:tr>
              <a:tr h="532471">
                <a:tc>
                  <a:txBody>
                    <a:bodyPr/>
                    <a:lstStyle/>
                    <a:p>
                      <a:r>
                        <a:rPr lang="en-US" sz="1800" dirty="0">
                          <a:latin typeface="Avenir Next LT Pro" panose="020B0504020202020204" pitchFamily="34" charset="0"/>
                        </a:rPr>
                        <a:t>$123,001-$153,000</a:t>
                      </a:r>
                    </a:p>
                  </a:txBody>
                  <a:tcPr/>
                </a:tc>
                <a:tc>
                  <a:txBody>
                    <a:bodyPr/>
                    <a:lstStyle/>
                    <a:p>
                      <a:r>
                        <a:rPr lang="en-US" sz="1800" dirty="0">
                          <a:latin typeface="Avenir Next LT Pro" panose="020B0504020202020204" pitchFamily="34" charset="0"/>
                        </a:rPr>
                        <a:t>$246,001-$306,000</a:t>
                      </a:r>
                    </a:p>
                  </a:txBody>
                  <a:tcPr/>
                </a:tc>
                <a:tc>
                  <a:txBody>
                    <a:bodyPr/>
                    <a:lstStyle/>
                    <a:p>
                      <a:r>
                        <a:rPr lang="en-US" sz="1800" dirty="0">
                          <a:latin typeface="Avenir Next LT Pro" panose="020B0504020202020204" pitchFamily="34" charset="0"/>
                        </a:rPr>
                        <a:t>$31.50</a:t>
                      </a:r>
                    </a:p>
                  </a:txBody>
                  <a:tcPr/>
                </a:tc>
                <a:tc>
                  <a:txBody>
                    <a:bodyPr/>
                    <a:lstStyle/>
                    <a:p>
                      <a:r>
                        <a:rPr lang="en-US" sz="1800" dirty="0">
                          <a:latin typeface="Avenir Next LT Pro" panose="020B0504020202020204" pitchFamily="34" charset="0"/>
                        </a:rPr>
                        <a:t>$31.50 + premium</a:t>
                      </a:r>
                    </a:p>
                  </a:txBody>
                  <a:tcPr/>
                </a:tc>
                <a:extLst>
                  <a:ext uri="{0D108BD9-81ED-4DB2-BD59-A6C34878D82A}">
                    <a16:rowId xmlns:a16="http://schemas.microsoft.com/office/drawing/2014/main" val="3091501104"/>
                  </a:ext>
                </a:extLst>
              </a:tr>
              <a:tr h="532471">
                <a:tc>
                  <a:txBody>
                    <a:bodyPr/>
                    <a:lstStyle/>
                    <a:p>
                      <a:r>
                        <a:rPr lang="en-US" sz="1800" dirty="0">
                          <a:latin typeface="Avenir Next LT Pro" panose="020B0504020202020204" pitchFamily="34" charset="0"/>
                        </a:rPr>
                        <a:t>$153,001-$183,000</a:t>
                      </a:r>
                    </a:p>
                  </a:txBody>
                  <a:tcPr/>
                </a:tc>
                <a:tc>
                  <a:txBody>
                    <a:bodyPr/>
                    <a:lstStyle/>
                    <a:p>
                      <a:r>
                        <a:rPr lang="en-US" sz="1800" dirty="0">
                          <a:latin typeface="Avenir Next LT Pro" panose="020B0504020202020204" pitchFamily="34" charset="0"/>
                        </a:rPr>
                        <a:t>$306,001-$366,000</a:t>
                      </a:r>
                    </a:p>
                  </a:txBody>
                  <a:tcPr/>
                </a:tc>
                <a:tc>
                  <a:txBody>
                    <a:bodyPr/>
                    <a:lstStyle/>
                    <a:p>
                      <a:r>
                        <a:rPr lang="en-US" sz="1800" dirty="0">
                          <a:latin typeface="Avenir Next LT Pro" panose="020B0504020202020204" pitchFamily="34" charset="0"/>
                        </a:rPr>
                        <a:t>$50.70</a:t>
                      </a:r>
                    </a:p>
                  </a:txBody>
                  <a:tcPr/>
                </a:tc>
                <a:tc>
                  <a:txBody>
                    <a:bodyPr/>
                    <a:lstStyle/>
                    <a:p>
                      <a:r>
                        <a:rPr lang="en-US" sz="1800" dirty="0">
                          <a:latin typeface="Avenir Next LT Pro" panose="020B0504020202020204" pitchFamily="34" charset="0"/>
                        </a:rPr>
                        <a:t>$50.70 + premium</a:t>
                      </a:r>
                    </a:p>
                  </a:txBody>
                  <a:tcPr/>
                </a:tc>
                <a:extLst>
                  <a:ext uri="{0D108BD9-81ED-4DB2-BD59-A6C34878D82A}">
                    <a16:rowId xmlns:a16="http://schemas.microsoft.com/office/drawing/2014/main" val="4110190941"/>
                  </a:ext>
                </a:extLst>
              </a:tr>
              <a:tr h="532471">
                <a:tc>
                  <a:txBody>
                    <a:bodyPr/>
                    <a:lstStyle/>
                    <a:p>
                      <a:r>
                        <a:rPr lang="en-US" sz="1800" dirty="0">
                          <a:latin typeface="Avenir Next LT Pro" panose="020B0504020202020204" pitchFamily="34" charset="0"/>
                        </a:rPr>
                        <a:t>$183,001-$500,000</a:t>
                      </a:r>
                    </a:p>
                  </a:txBody>
                  <a:tcPr/>
                </a:tc>
                <a:tc>
                  <a:txBody>
                    <a:bodyPr/>
                    <a:lstStyle/>
                    <a:p>
                      <a:r>
                        <a:rPr lang="en-US" sz="1800" dirty="0">
                          <a:latin typeface="Avenir Next LT Pro" panose="020B0504020202020204" pitchFamily="34" charset="0"/>
                        </a:rPr>
                        <a:t>$366,001-$750,000</a:t>
                      </a:r>
                    </a:p>
                  </a:txBody>
                  <a:tcPr/>
                </a:tc>
                <a:tc>
                  <a:txBody>
                    <a:bodyPr/>
                    <a:lstStyle/>
                    <a:p>
                      <a:r>
                        <a:rPr lang="en-US" sz="1800" dirty="0">
                          <a:latin typeface="Avenir Next LT Pro" panose="020B0504020202020204" pitchFamily="34" charset="0"/>
                        </a:rPr>
                        <a:t>$70.00</a:t>
                      </a:r>
                    </a:p>
                  </a:txBody>
                  <a:tcPr/>
                </a:tc>
                <a:tc>
                  <a:txBody>
                    <a:bodyPr/>
                    <a:lstStyle/>
                    <a:p>
                      <a:r>
                        <a:rPr lang="en-US" sz="1800" dirty="0">
                          <a:latin typeface="Avenir Next LT Pro" panose="020B0504020202020204" pitchFamily="34" charset="0"/>
                        </a:rPr>
                        <a:t>$70.00 + premium</a:t>
                      </a:r>
                    </a:p>
                  </a:txBody>
                  <a:tcPr/>
                </a:tc>
                <a:extLst>
                  <a:ext uri="{0D108BD9-81ED-4DB2-BD59-A6C34878D82A}">
                    <a16:rowId xmlns:a16="http://schemas.microsoft.com/office/drawing/2014/main" val="3458068216"/>
                  </a:ext>
                </a:extLst>
              </a:tr>
              <a:tr h="532471">
                <a:tc>
                  <a:txBody>
                    <a:bodyPr/>
                    <a:lstStyle/>
                    <a:p>
                      <a:r>
                        <a:rPr lang="en-US" sz="1800" dirty="0">
                          <a:latin typeface="Avenir Next LT Pro" panose="020B0504020202020204" pitchFamily="34" charset="0"/>
                        </a:rPr>
                        <a:t>$500,000+</a:t>
                      </a:r>
                    </a:p>
                  </a:txBody>
                  <a:tcPr/>
                </a:tc>
                <a:tc>
                  <a:txBody>
                    <a:bodyPr/>
                    <a:lstStyle/>
                    <a:p>
                      <a:r>
                        <a:rPr lang="en-US" sz="1800" dirty="0">
                          <a:latin typeface="Avenir Next LT Pro" panose="020B0504020202020204" pitchFamily="34" charset="0"/>
                        </a:rPr>
                        <a:t>$750,000+</a:t>
                      </a:r>
                    </a:p>
                  </a:txBody>
                  <a:tcPr/>
                </a:tc>
                <a:tc>
                  <a:txBody>
                    <a:bodyPr/>
                    <a:lstStyle/>
                    <a:p>
                      <a:r>
                        <a:rPr lang="en-US" sz="1800" dirty="0">
                          <a:latin typeface="Avenir Next LT Pro" panose="020B0504020202020204" pitchFamily="34" charset="0"/>
                        </a:rPr>
                        <a:t>$76.40</a:t>
                      </a:r>
                    </a:p>
                  </a:txBody>
                  <a:tcPr/>
                </a:tc>
                <a:tc>
                  <a:txBody>
                    <a:bodyPr/>
                    <a:lstStyle/>
                    <a:p>
                      <a:r>
                        <a:rPr lang="en-US" sz="1800" dirty="0">
                          <a:latin typeface="Avenir Next LT Pro" panose="020B0504020202020204" pitchFamily="34" charset="0"/>
                        </a:rPr>
                        <a:t>$76.40 + premium</a:t>
                      </a:r>
                    </a:p>
                  </a:txBody>
                  <a:tcPr/>
                </a:tc>
                <a:extLst>
                  <a:ext uri="{0D108BD9-81ED-4DB2-BD59-A6C34878D82A}">
                    <a16:rowId xmlns:a16="http://schemas.microsoft.com/office/drawing/2014/main" val="4262753476"/>
                  </a:ext>
                </a:extLst>
              </a:tr>
            </a:tbl>
          </a:graphicData>
        </a:graphic>
      </p:graphicFrame>
    </p:spTree>
    <p:extLst>
      <p:ext uri="{BB962C8B-B14F-4D97-AF65-F5344CB8AC3E}">
        <p14:creationId xmlns:p14="http://schemas.microsoft.com/office/powerpoint/2010/main" val="157545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5F5E92-16AF-45F2-B85D-AED7FDA912F0}"/>
              </a:ext>
            </a:extLst>
          </p:cNvPr>
          <p:cNvSpPr>
            <a:spLocks noGrp="1"/>
          </p:cNvSpPr>
          <p:nvPr>
            <p:ph type="ftr" sz="quarter" idx="11"/>
          </p:nvPr>
        </p:nvSpPr>
        <p:spPr/>
        <p:txBody>
          <a:bodyPr/>
          <a:lstStyle/>
          <a:p>
            <a:endParaRPr lang="en-US" sz="800" dirty="0"/>
          </a:p>
        </p:txBody>
      </p:sp>
      <p:sp>
        <p:nvSpPr>
          <p:cNvPr id="3" name="Slide Number Placeholder 2">
            <a:extLst>
              <a:ext uri="{FF2B5EF4-FFF2-40B4-BE49-F238E27FC236}">
                <a16:creationId xmlns:a16="http://schemas.microsoft.com/office/drawing/2014/main" id="{E076E926-103C-4E6C-8468-86270D8E113F}"/>
              </a:ext>
            </a:extLst>
          </p:cNvPr>
          <p:cNvSpPr>
            <a:spLocks noGrp="1"/>
          </p:cNvSpPr>
          <p:nvPr>
            <p:ph type="sldNum" sz="quarter" idx="12"/>
          </p:nvPr>
        </p:nvSpPr>
        <p:spPr/>
        <p:txBody>
          <a:bodyPr/>
          <a:lstStyle/>
          <a:p>
            <a:fld id="{E313472D-BFB5-4CCD-ACA0-2399B44D45C6}" type="slidenum">
              <a:rPr lang="en-US" smtClean="0"/>
              <a:pPr/>
              <a:t>5</a:t>
            </a:fld>
            <a:endParaRPr lang="en-US" sz="800" dirty="0"/>
          </a:p>
        </p:txBody>
      </p:sp>
      <p:grpSp>
        <p:nvGrpSpPr>
          <p:cNvPr id="4" name="Group 3">
            <a:extLst>
              <a:ext uri="{FF2B5EF4-FFF2-40B4-BE49-F238E27FC236}">
                <a16:creationId xmlns:a16="http://schemas.microsoft.com/office/drawing/2014/main" id="{3A229BB3-CC0A-4A3E-9800-2233D20FAC77}"/>
              </a:ext>
            </a:extLst>
          </p:cNvPr>
          <p:cNvGrpSpPr/>
          <p:nvPr/>
        </p:nvGrpSpPr>
        <p:grpSpPr>
          <a:xfrm>
            <a:off x="2033895" y="719666"/>
            <a:ext cx="1986359" cy="5418667"/>
            <a:chOff x="2033895" y="719666"/>
            <a:chExt cx="1986359" cy="5418667"/>
          </a:xfrm>
        </p:grpSpPr>
        <p:sp>
          <p:nvSpPr>
            <p:cNvPr id="15" name="Freeform: Shape 14">
              <a:extLst>
                <a:ext uri="{FF2B5EF4-FFF2-40B4-BE49-F238E27FC236}">
                  <a16:creationId xmlns:a16="http://schemas.microsoft.com/office/drawing/2014/main" id="{C31BE6C5-9BF0-48FB-B41D-CCC6382679D5}"/>
                </a:ext>
              </a:extLst>
            </p:cNvPr>
            <p:cNvSpPr/>
            <p:nvPr/>
          </p:nvSpPr>
          <p:spPr>
            <a:xfrm>
              <a:off x="2033895"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2240" tIns="2309706" rIns="142240" bIns="1225975" numCol="1" spcCol="1270" anchor="ctr" anchorCtr="0">
              <a:noAutofit/>
            </a:bodyPr>
            <a:lstStyle/>
            <a:p>
              <a:pPr marL="0" lvl="0" indent="0" algn="l" defTabSz="889000">
                <a:lnSpc>
                  <a:spcPct val="90000"/>
                </a:lnSpc>
                <a:spcBef>
                  <a:spcPct val="0"/>
                </a:spcBef>
                <a:spcAft>
                  <a:spcPct val="35000"/>
                </a:spcAft>
                <a:buNone/>
              </a:pPr>
              <a:r>
                <a:rPr lang="en-US" sz="2000" b="0" i="0" u="none" kern="1200" dirty="0">
                  <a:latin typeface="Avenir Next LT Pro" panose="020B0504020202020204" pitchFamily="34" charset="0"/>
                </a:rPr>
                <a:t>Hospital and inpatient care – managed by the Federal government</a:t>
              </a:r>
              <a:endParaRPr lang="en-US" sz="2000" kern="1200" dirty="0">
                <a:latin typeface="Avenir Next LT Pro" panose="020B0504020202020204" pitchFamily="34" charset="0"/>
              </a:endParaRPr>
            </a:p>
          </p:txBody>
        </p:sp>
        <p:sp>
          <p:nvSpPr>
            <p:cNvPr id="16" name="Oval 15">
              <a:extLst>
                <a:ext uri="{FF2B5EF4-FFF2-40B4-BE49-F238E27FC236}">
                  <a16:creationId xmlns:a16="http://schemas.microsoft.com/office/drawing/2014/main" id="{D718D2FD-CBBE-45A5-B3DD-9590C91D03F6}"/>
                </a:ext>
              </a:extLst>
            </p:cNvPr>
            <p:cNvSpPr/>
            <p:nvPr/>
          </p:nvSpPr>
          <p:spPr>
            <a:xfrm>
              <a:off x="2124866" y="1044786"/>
              <a:ext cx="1804416" cy="1804416"/>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23" name="Arrow: Left-Right 22">
              <a:extLst>
                <a:ext uri="{FF2B5EF4-FFF2-40B4-BE49-F238E27FC236}">
                  <a16:creationId xmlns:a16="http://schemas.microsoft.com/office/drawing/2014/main" id="{0146C2C3-0AAA-49BA-BD0F-608368846884}"/>
                </a:ext>
              </a:extLst>
            </p:cNvPr>
            <p:cNvSpPr/>
            <p:nvPr/>
          </p:nvSpPr>
          <p:spPr>
            <a:xfrm flipV="1">
              <a:off x="2181467" y="5427235"/>
              <a:ext cx="351305" cy="445105"/>
            </a:xfrm>
            <a:prstGeom prst="leftRightArrow">
              <a:avLst/>
            </a:prstGeom>
            <a:solidFill>
              <a:schemeClr val="tx2"/>
            </a:solidFill>
            <a:ln>
              <a:solidFill>
                <a:schemeClr val="tx2"/>
              </a:solidFill>
            </a:ln>
          </p:spPr>
          <p:style>
            <a:lnRef idx="2">
              <a:scrgbClr r="0" g="0" b="0"/>
            </a:lnRef>
            <a:fillRef idx="1">
              <a:scrgbClr r="0" g="0" b="0"/>
            </a:fillRef>
            <a:effectRef idx="0">
              <a:schemeClr val="dk2">
                <a:tint val="60000"/>
                <a:hueOff val="0"/>
                <a:satOff val="0"/>
                <a:lumOff val="0"/>
                <a:alphaOff val="0"/>
              </a:schemeClr>
            </a:effectRef>
            <a:fontRef idx="minor">
              <a:schemeClr val="dk1">
                <a:hueOff val="0"/>
                <a:satOff val="0"/>
                <a:lumOff val="0"/>
                <a:alphaOff val="0"/>
              </a:schemeClr>
            </a:fontRef>
          </p:style>
        </p:sp>
        <p:sp>
          <p:nvSpPr>
            <p:cNvPr id="5" name="TextBox 4">
              <a:extLst>
                <a:ext uri="{FF2B5EF4-FFF2-40B4-BE49-F238E27FC236}">
                  <a16:creationId xmlns:a16="http://schemas.microsoft.com/office/drawing/2014/main" id="{10FD4178-F0AB-48AE-A10A-590D3AD66A7E}"/>
                </a:ext>
              </a:extLst>
            </p:cNvPr>
            <p:cNvSpPr txBox="1"/>
            <p:nvPr/>
          </p:nvSpPr>
          <p:spPr>
            <a:xfrm>
              <a:off x="2432703" y="960556"/>
              <a:ext cx="961572" cy="1862048"/>
            </a:xfrm>
            <a:prstGeom prst="rect">
              <a:avLst/>
            </a:prstGeom>
            <a:noFill/>
          </p:spPr>
          <p:txBody>
            <a:bodyPr wrap="square" rtlCol="0">
              <a:spAutoFit/>
            </a:bodyPr>
            <a:lstStyle/>
            <a:p>
              <a:r>
                <a:rPr lang="en-US" sz="11500" dirty="0">
                  <a:solidFill>
                    <a:schemeClr val="tx2"/>
                  </a:solidFill>
                  <a:latin typeface="Avenir Next LT Pro Demi" panose="020B0704020202020204" pitchFamily="34" charset="0"/>
                </a:rPr>
                <a:t>A</a:t>
              </a:r>
            </a:p>
          </p:txBody>
        </p:sp>
        <p:pic>
          <p:nvPicPr>
            <p:cNvPr id="9" name="Graphic 8" descr="Hospital outline">
              <a:extLst>
                <a:ext uri="{FF2B5EF4-FFF2-40B4-BE49-F238E27FC236}">
                  <a16:creationId xmlns:a16="http://schemas.microsoft.com/office/drawing/2014/main" id="{B067A903-FD25-425B-B9DB-BD25A0B366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558143" y="4957941"/>
              <a:ext cx="914400" cy="914400"/>
            </a:xfrm>
            <a:prstGeom prst="rect">
              <a:avLst/>
            </a:prstGeom>
          </p:spPr>
        </p:pic>
      </p:grpSp>
      <p:grpSp>
        <p:nvGrpSpPr>
          <p:cNvPr id="13" name="Group 12">
            <a:extLst>
              <a:ext uri="{FF2B5EF4-FFF2-40B4-BE49-F238E27FC236}">
                <a16:creationId xmlns:a16="http://schemas.microsoft.com/office/drawing/2014/main" id="{BDBF07F7-A1DB-4562-A2D1-3F2AEF342B6F}"/>
              </a:ext>
            </a:extLst>
          </p:cNvPr>
          <p:cNvGrpSpPr/>
          <p:nvPr/>
        </p:nvGrpSpPr>
        <p:grpSpPr>
          <a:xfrm>
            <a:off x="4079845" y="719666"/>
            <a:ext cx="1986359" cy="5418667"/>
            <a:chOff x="4079845" y="719666"/>
            <a:chExt cx="1986359" cy="5418667"/>
          </a:xfrm>
        </p:grpSpPr>
        <p:sp>
          <p:nvSpPr>
            <p:cNvPr id="17" name="Freeform: Shape 16">
              <a:extLst>
                <a:ext uri="{FF2B5EF4-FFF2-40B4-BE49-F238E27FC236}">
                  <a16:creationId xmlns:a16="http://schemas.microsoft.com/office/drawing/2014/main" id="{E5BC9BE3-F8BA-472F-9F3B-4F66B56C620A}"/>
                </a:ext>
              </a:extLst>
            </p:cNvPr>
            <p:cNvSpPr/>
            <p:nvPr/>
          </p:nvSpPr>
          <p:spPr>
            <a:xfrm>
              <a:off x="4079845"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42240" tIns="2309706" rIns="142240" bIns="1225975"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venir Next LT Pro" panose="020B0504020202020204" pitchFamily="34" charset="0"/>
                </a:rPr>
                <a:t>Outpatient doctors and medical care – managed by the Federal government</a:t>
              </a:r>
            </a:p>
          </p:txBody>
        </p:sp>
        <p:sp>
          <p:nvSpPr>
            <p:cNvPr id="18" name="Oval 17">
              <a:extLst>
                <a:ext uri="{FF2B5EF4-FFF2-40B4-BE49-F238E27FC236}">
                  <a16:creationId xmlns:a16="http://schemas.microsoft.com/office/drawing/2014/main" id="{623F8F47-B6DB-492D-81EE-49702B712378}"/>
                </a:ext>
              </a:extLst>
            </p:cNvPr>
            <p:cNvSpPr/>
            <p:nvPr/>
          </p:nvSpPr>
          <p:spPr>
            <a:xfrm>
              <a:off x="4170816" y="1044786"/>
              <a:ext cx="1804416" cy="1804416"/>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6" name="TextBox 5">
              <a:extLst>
                <a:ext uri="{FF2B5EF4-FFF2-40B4-BE49-F238E27FC236}">
                  <a16:creationId xmlns:a16="http://schemas.microsoft.com/office/drawing/2014/main" id="{170E93C3-0729-4CD2-9129-06237376506A}"/>
                </a:ext>
              </a:extLst>
            </p:cNvPr>
            <p:cNvSpPr txBox="1"/>
            <p:nvPr/>
          </p:nvSpPr>
          <p:spPr>
            <a:xfrm>
              <a:off x="4520067" y="1015970"/>
              <a:ext cx="961572" cy="1862048"/>
            </a:xfrm>
            <a:prstGeom prst="rect">
              <a:avLst/>
            </a:prstGeom>
            <a:noFill/>
          </p:spPr>
          <p:txBody>
            <a:bodyPr wrap="square" rtlCol="0">
              <a:spAutoFit/>
            </a:bodyPr>
            <a:lstStyle/>
            <a:p>
              <a:r>
                <a:rPr lang="en-US" sz="11500" dirty="0">
                  <a:solidFill>
                    <a:schemeClr val="accent1"/>
                  </a:solidFill>
                  <a:latin typeface="Avenir Next LT Pro Demi" panose="020B0704020202020204" pitchFamily="34" charset="0"/>
                </a:rPr>
                <a:t>B</a:t>
              </a:r>
            </a:p>
          </p:txBody>
        </p:sp>
        <p:pic>
          <p:nvPicPr>
            <p:cNvPr id="10" name="Graphic 9" descr="Doctor female outline">
              <a:extLst>
                <a:ext uri="{FF2B5EF4-FFF2-40B4-BE49-F238E27FC236}">
                  <a16:creationId xmlns:a16="http://schemas.microsoft.com/office/drawing/2014/main" id="{EE3C829F-F442-41AB-8E9F-01826037AE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626429" y="4957941"/>
              <a:ext cx="914400" cy="914400"/>
            </a:xfrm>
            <a:prstGeom prst="rect">
              <a:avLst/>
            </a:prstGeom>
          </p:spPr>
        </p:pic>
      </p:grpSp>
      <p:grpSp>
        <p:nvGrpSpPr>
          <p:cNvPr id="24" name="Group 23">
            <a:extLst>
              <a:ext uri="{FF2B5EF4-FFF2-40B4-BE49-F238E27FC236}">
                <a16:creationId xmlns:a16="http://schemas.microsoft.com/office/drawing/2014/main" id="{7F274DC3-3BE3-40BD-845C-90A73A7EC9A1}"/>
              </a:ext>
            </a:extLst>
          </p:cNvPr>
          <p:cNvGrpSpPr/>
          <p:nvPr/>
        </p:nvGrpSpPr>
        <p:grpSpPr>
          <a:xfrm>
            <a:off x="6117651" y="719666"/>
            <a:ext cx="1986359" cy="5418667"/>
            <a:chOff x="6117651" y="719666"/>
            <a:chExt cx="1986359" cy="5418667"/>
          </a:xfrm>
        </p:grpSpPr>
        <p:sp>
          <p:nvSpPr>
            <p:cNvPr id="19" name="Freeform: Shape 18">
              <a:extLst>
                <a:ext uri="{FF2B5EF4-FFF2-40B4-BE49-F238E27FC236}">
                  <a16:creationId xmlns:a16="http://schemas.microsoft.com/office/drawing/2014/main" id="{69FF0F78-C876-4FDB-A018-AEC6520A9CFB}"/>
                </a:ext>
              </a:extLst>
            </p:cNvPr>
            <p:cNvSpPr/>
            <p:nvPr/>
          </p:nvSpPr>
          <p:spPr>
            <a:xfrm>
              <a:off x="6117651"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42240" tIns="2309706" rIns="142240" bIns="1225975" numCol="1" spcCol="1270" anchor="ctr" anchorCtr="0">
              <a:noAutofit/>
            </a:bodyPr>
            <a:lstStyle/>
            <a:p>
              <a:pPr marL="0" lvl="0" indent="0" algn="l" defTabSz="889000">
                <a:lnSpc>
                  <a:spcPct val="90000"/>
                </a:lnSpc>
                <a:spcBef>
                  <a:spcPct val="0"/>
                </a:spcBef>
                <a:spcAft>
                  <a:spcPct val="35000"/>
                </a:spcAft>
                <a:buNone/>
              </a:pPr>
              <a:r>
                <a:rPr lang="en-US" sz="2000" b="0" i="0" u="none" kern="1200" dirty="0">
                  <a:latin typeface="Avenir Next LT Pro" panose="020B0504020202020204" pitchFamily="34" charset="0"/>
                </a:rPr>
                <a:t>Medicare Advantage – private insurance companies</a:t>
              </a:r>
              <a:endParaRPr lang="en-US" sz="2000" kern="1200" dirty="0">
                <a:latin typeface="Avenir Next LT Pro" panose="020B0504020202020204" pitchFamily="34" charset="0"/>
              </a:endParaRPr>
            </a:p>
          </p:txBody>
        </p:sp>
        <p:sp>
          <p:nvSpPr>
            <p:cNvPr id="20" name="Oval 19">
              <a:extLst>
                <a:ext uri="{FF2B5EF4-FFF2-40B4-BE49-F238E27FC236}">
                  <a16:creationId xmlns:a16="http://schemas.microsoft.com/office/drawing/2014/main" id="{6DFD01CB-AA6B-4F05-A827-0DF127E12068}"/>
                </a:ext>
              </a:extLst>
            </p:cNvPr>
            <p:cNvSpPr/>
            <p:nvPr/>
          </p:nvSpPr>
          <p:spPr>
            <a:xfrm>
              <a:off x="6216767" y="1044786"/>
              <a:ext cx="1804416" cy="1804416"/>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7" name="TextBox 6">
              <a:extLst>
                <a:ext uri="{FF2B5EF4-FFF2-40B4-BE49-F238E27FC236}">
                  <a16:creationId xmlns:a16="http://schemas.microsoft.com/office/drawing/2014/main" id="{7CE4E744-F1C4-4999-AEF0-C2F22B2EA562}"/>
                </a:ext>
              </a:extLst>
            </p:cNvPr>
            <p:cNvSpPr txBox="1"/>
            <p:nvPr/>
          </p:nvSpPr>
          <p:spPr>
            <a:xfrm>
              <a:off x="6466901" y="1026856"/>
              <a:ext cx="961572" cy="1862048"/>
            </a:xfrm>
            <a:prstGeom prst="rect">
              <a:avLst/>
            </a:prstGeom>
            <a:noFill/>
          </p:spPr>
          <p:txBody>
            <a:bodyPr wrap="square" rtlCol="0">
              <a:spAutoFit/>
            </a:bodyPr>
            <a:lstStyle/>
            <a:p>
              <a:r>
                <a:rPr lang="en-US" sz="11500" dirty="0">
                  <a:solidFill>
                    <a:schemeClr val="accent2"/>
                  </a:solidFill>
                  <a:latin typeface="Avenir Next LT Pro Demi" panose="020B0704020202020204" pitchFamily="34" charset="0"/>
                </a:rPr>
                <a:t>C</a:t>
              </a:r>
            </a:p>
          </p:txBody>
        </p:sp>
        <p:pic>
          <p:nvPicPr>
            <p:cNvPr id="11" name="Graphic 10" descr="Medical outline">
              <a:extLst>
                <a:ext uri="{FF2B5EF4-FFF2-40B4-BE49-F238E27FC236}">
                  <a16:creationId xmlns:a16="http://schemas.microsoft.com/office/drawing/2014/main" id="{4F731815-0E6E-4466-A079-A0CBC88AB1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672943" y="4957941"/>
              <a:ext cx="914400" cy="914400"/>
            </a:xfrm>
            <a:prstGeom prst="rect">
              <a:avLst/>
            </a:prstGeom>
          </p:spPr>
        </p:pic>
      </p:grpSp>
      <p:grpSp>
        <p:nvGrpSpPr>
          <p:cNvPr id="25" name="Group 24">
            <a:extLst>
              <a:ext uri="{FF2B5EF4-FFF2-40B4-BE49-F238E27FC236}">
                <a16:creationId xmlns:a16="http://schemas.microsoft.com/office/drawing/2014/main" id="{DACB1E39-47A5-40A2-B1A6-69E71BD17DF7}"/>
              </a:ext>
            </a:extLst>
          </p:cNvPr>
          <p:cNvGrpSpPr/>
          <p:nvPr/>
        </p:nvGrpSpPr>
        <p:grpSpPr>
          <a:xfrm>
            <a:off x="8163601" y="719666"/>
            <a:ext cx="1986359" cy="5418667"/>
            <a:chOff x="8163601" y="719666"/>
            <a:chExt cx="1986359" cy="5418667"/>
          </a:xfrm>
        </p:grpSpPr>
        <p:sp>
          <p:nvSpPr>
            <p:cNvPr id="21" name="Freeform: Shape 20">
              <a:extLst>
                <a:ext uri="{FF2B5EF4-FFF2-40B4-BE49-F238E27FC236}">
                  <a16:creationId xmlns:a16="http://schemas.microsoft.com/office/drawing/2014/main" id="{E7877F53-FB85-4594-B934-8EA327A053F5}"/>
                </a:ext>
              </a:extLst>
            </p:cNvPr>
            <p:cNvSpPr/>
            <p:nvPr/>
          </p:nvSpPr>
          <p:spPr>
            <a:xfrm>
              <a:off x="8163601"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tx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42240" tIns="2309706" rIns="142240" bIns="1225975" numCol="1" spcCol="1270" anchor="ctr" anchorCtr="0">
              <a:noAutofit/>
            </a:bodyPr>
            <a:lstStyle/>
            <a:p>
              <a:pPr marL="0" lvl="0" indent="0" algn="l" defTabSz="889000">
                <a:lnSpc>
                  <a:spcPct val="90000"/>
                </a:lnSpc>
                <a:spcBef>
                  <a:spcPct val="0"/>
                </a:spcBef>
                <a:spcAft>
                  <a:spcPct val="35000"/>
                </a:spcAft>
                <a:buNone/>
              </a:pPr>
              <a:r>
                <a:rPr lang="en-US" sz="2000" b="0" i="0" u="none" kern="1200" dirty="0">
                  <a:latin typeface="Avenir Next LT Pro" panose="020B0504020202020204" pitchFamily="34" charset="0"/>
                </a:rPr>
                <a:t>Prescription coverage – private insurance companies</a:t>
              </a:r>
              <a:endParaRPr lang="en-US" sz="2000" kern="1200" dirty="0">
                <a:latin typeface="Avenir Next LT Pro" panose="020B0504020202020204" pitchFamily="34" charset="0"/>
              </a:endParaRPr>
            </a:p>
          </p:txBody>
        </p:sp>
        <p:sp>
          <p:nvSpPr>
            <p:cNvPr id="22" name="Oval 21">
              <a:extLst>
                <a:ext uri="{FF2B5EF4-FFF2-40B4-BE49-F238E27FC236}">
                  <a16:creationId xmlns:a16="http://schemas.microsoft.com/office/drawing/2014/main" id="{AD1D90C8-F9E6-4EC1-9E6B-2180700D8F5C}"/>
                </a:ext>
              </a:extLst>
            </p:cNvPr>
            <p:cNvSpPr/>
            <p:nvPr/>
          </p:nvSpPr>
          <p:spPr>
            <a:xfrm>
              <a:off x="8262717" y="1044786"/>
              <a:ext cx="1804416" cy="1804416"/>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8" name="TextBox 7">
              <a:extLst>
                <a:ext uri="{FF2B5EF4-FFF2-40B4-BE49-F238E27FC236}">
                  <a16:creationId xmlns:a16="http://schemas.microsoft.com/office/drawing/2014/main" id="{3B2D8D85-19A4-4AB7-93EE-B2499563DB8A}"/>
                </a:ext>
              </a:extLst>
            </p:cNvPr>
            <p:cNvSpPr txBox="1"/>
            <p:nvPr/>
          </p:nvSpPr>
          <p:spPr>
            <a:xfrm>
              <a:off x="8574749" y="1026856"/>
              <a:ext cx="961572" cy="1862048"/>
            </a:xfrm>
            <a:prstGeom prst="rect">
              <a:avLst/>
            </a:prstGeom>
            <a:noFill/>
          </p:spPr>
          <p:txBody>
            <a:bodyPr wrap="square" rtlCol="0">
              <a:spAutoFit/>
            </a:bodyPr>
            <a:lstStyle/>
            <a:p>
              <a:r>
                <a:rPr lang="en-US" sz="11500" dirty="0">
                  <a:latin typeface="Avenir Next LT Pro Demi" panose="020B0704020202020204" pitchFamily="34" charset="0"/>
                </a:rPr>
                <a:t>D</a:t>
              </a:r>
            </a:p>
          </p:txBody>
        </p:sp>
        <p:pic>
          <p:nvPicPr>
            <p:cNvPr id="12" name="Graphic 11" descr="Medicine outline">
              <a:extLst>
                <a:ext uri="{FF2B5EF4-FFF2-40B4-BE49-F238E27FC236}">
                  <a16:creationId xmlns:a16="http://schemas.microsoft.com/office/drawing/2014/main" id="{E9F86E30-2148-433E-9101-6EA97B0DF2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802914" y="4957941"/>
              <a:ext cx="914400" cy="914400"/>
            </a:xfrm>
            <a:prstGeom prst="rect">
              <a:avLst/>
            </a:prstGeom>
          </p:spPr>
        </p:pic>
      </p:grpSp>
    </p:spTree>
    <p:extLst>
      <p:ext uri="{BB962C8B-B14F-4D97-AF65-F5344CB8AC3E}">
        <p14:creationId xmlns:p14="http://schemas.microsoft.com/office/powerpoint/2010/main" val="9240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p:tgtEl>
                                          <p:spTgt spid="13"/>
                                        </p:tgtEl>
                                        <p:attrNameLst>
                                          <p:attrName>ppt_y</p:attrName>
                                        </p:attrNameLst>
                                      </p:cBhvr>
                                      <p:tavLst>
                                        <p:tav tm="0">
                                          <p:val>
                                            <p:strVal val="#ppt_y+#ppt_h*1.125000"/>
                                          </p:val>
                                        </p:tav>
                                        <p:tav tm="100000">
                                          <p:val>
                                            <p:strVal val="#ppt_y"/>
                                          </p:val>
                                        </p:tav>
                                      </p:tavLst>
                                    </p:anim>
                                    <p:animEffect transition="in" filter="wipe(up)">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p:tgtEl>
                                          <p:spTgt spid="24"/>
                                        </p:tgtEl>
                                        <p:attrNameLst>
                                          <p:attrName>ppt_y</p:attrName>
                                        </p:attrNameLst>
                                      </p:cBhvr>
                                      <p:tavLst>
                                        <p:tav tm="0">
                                          <p:val>
                                            <p:strVal val="#ppt_y+#ppt_h*1.125000"/>
                                          </p:val>
                                        </p:tav>
                                        <p:tav tm="100000">
                                          <p:val>
                                            <p:strVal val="#ppt_y"/>
                                          </p:val>
                                        </p:tav>
                                      </p:tavLst>
                                    </p:anim>
                                    <p:animEffect transition="in" filter="wipe(up)">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p:tgtEl>
                                          <p:spTgt spid="25"/>
                                        </p:tgtEl>
                                        <p:attrNameLst>
                                          <p:attrName>ppt_y</p:attrName>
                                        </p:attrNameLst>
                                      </p:cBhvr>
                                      <p:tavLst>
                                        <p:tav tm="0">
                                          <p:val>
                                            <p:strVal val="#ppt_y+#ppt_h*1.125000"/>
                                          </p:val>
                                        </p:tav>
                                        <p:tav tm="100000">
                                          <p:val>
                                            <p:strVal val="#ppt_y"/>
                                          </p:val>
                                        </p:tav>
                                      </p:tavLst>
                                    </p:anim>
                                    <p:animEffect transition="in" filter="wipe(up)">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4C2F61-D23C-4361-B482-953A32B57796}"/>
              </a:ext>
            </a:extLst>
          </p:cNvPr>
          <p:cNvSpPr>
            <a:spLocks noGrp="1"/>
          </p:cNvSpPr>
          <p:nvPr>
            <p:ph type="body" idx="1"/>
          </p:nvPr>
        </p:nvSpPr>
        <p:spPr/>
        <p:txBody>
          <a:bodyPr/>
          <a:lstStyle/>
          <a:p>
            <a:pPr algn="l"/>
            <a:r>
              <a:rPr lang="en-US" sz="2400" dirty="0">
                <a:latin typeface="Avenir Next LT Pro" panose="020B0504020202020204" pitchFamily="34" charset="0"/>
              </a:rPr>
              <a:t>HMO</a:t>
            </a:r>
            <a:r>
              <a:rPr lang="en-US" dirty="0"/>
              <a:t> </a:t>
            </a:r>
          </a:p>
        </p:txBody>
      </p:sp>
      <p:sp>
        <p:nvSpPr>
          <p:cNvPr id="7" name="Content Placeholder 6">
            <a:extLst>
              <a:ext uri="{FF2B5EF4-FFF2-40B4-BE49-F238E27FC236}">
                <a16:creationId xmlns:a16="http://schemas.microsoft.com/office/drawing/2014/main" id="{9D732258-73E1-4254-A7E5-838652EDC20C}"/>
              </a:ext>
            </a:extLst>
          </p:cNvPr>
          <p:cNvSpPr>
            <a:spLocks noGrp="1"/>
          </p:cNvSpPr>
          <p:nvPr>
            <p:ph sz="half" idx="2"/>
          </p:nvPr>
        </p:nvSpPr>
        <p:spPr/>
        <p:txBody>
          <a:bodyPr/>
          <a:lstStyle/>
          <a:p>
            <a:r>
              <a:rPr lang="en-US" sz="1800" dirty="0">
                <a:latin typeface="Avenir Next LT Pro" panose="020B0504020202020204" pitchFamily="34" charset="0"/>
              </a:rPr>
              <a:t>Health maintenance organization</a:t>
            </a:r>
          </a:p>
          <a:p>
            <a:r>
              <a:rPr lang="en-US" sz="1800" dirty="0">
                <a:latin typeface="Avenir Next LT Pro" panose="020B0504020202020204" pitchFamily="34" charset="0"/>
              </a:rPr>
              <a:t>You will use doctors in the network</a:t>
            </a:r>
          </a:p>
          <a:p>
            <a:r>
              <a:rPr lang="en-US" sz="1800" dirty="0">
                <a:latin typeface="Avenir Next LT Pro" panose="020B0504020202020204" pitchFamily="34" charset="0"/>
              </a:rPr>
              <a:t>You may need a referral to see a specialist</a:t>
            </a:r>
          </a:p>
          <a:p>
            <a:r>
              <a:rPr lang="en-US" sz="1800" dirty="0">
                <a:latin typeface="Avenir Next LT Pro" panose="020B0504020202020204" pitchFamily="34" charset="0"/>
              </a:rPr>
              <a:t>May offer a higher level of benefits</a:t>
            </a:r>
          </a:p>
          <a:p>
            <a:pPr marL="0" indent="0">
              <a:buNone/>
            </a:pPr>
            <a:endParaRPr lang="en-US" dirty="0"/>
          </a:p>
        </p:txBody>
      </p:sp>
      <p:sp>
        <p:nvSpPr>
          <p:cNvPr id="8" name="Text Placeholder 7">
            <a:extLst>
              <a:ext uri="{FF2B5EF4-FFF2-40B4-BE49-F238E27FC236}">
                <a16:creationId xmlns:a16="http://schemas.microsoft.com/office/drawing/2014/main" id="{F2A20650-3D5F-4140-BFF7-3E96C5B1234D}"/>
              </a:ext>
            </a:extLst>
          </p:cNvPr>
          <p:cNvSpPr>
            <a:spLocks noGrp="1"/>
          </p:cNvSpPr>
          <p:nvPr>
            <p:ph type="body" sz="quarter" idx="3"/>
          </p:nvPr>
        </p:nvSpPr>
        <p:spPr/>
        <p:txBody>
          <a:bodyPr/>
          <a:lstStyle/>
          <a:p>
            <a:pPr algn="l"/>
            <a:r>
              <a:rPr lang="en-US" sz="2400" dirty="0">
                <a:latin typeface="Avenir Next LT Pro" panose="020B0504020202020204" pitchFamily="34" charset="0"/>
              </a:rPr>
              <a:t>HMO-POS</a:t>
            </a:r>
          </a:p>
        </p:txBody>
      </p:sp>
      <p:sp>
        <p:nvSpPr>
          <p:cNvPr id="9" name="Text Placeholder 8">
            <a:extLst>
              <a:ext uri="{FF2B5EF4-FFF2-40B4-BE49-F238E27FC236}">
                <a16:creationId xmlns:a16="http://schemas.microsoft.com/office/drawing/2014/main" id="{ED9553DB-2CEB-49A0-8D09-5B4F13A4037D}"/>
              </a:ext>
            </a:extLst>
          </p:cNvPr>
          <p:cNvSpPr>
            <a:spLocks noGrp="1"/>
          </p:cNvSpPr>
          <p:nvPr>
            <p:ph type="body" sz="quarter" idx="13"/>
          </p:nvPr>
        </p:nvSpPr>
        <p:spPr/>
        <p:txBody>
          <a:bodyPr/>
          <a:lstStyle/>
          <a:p>
            <a:pPr algn="l"/>
            <a:r>
              <a:rPr lang="en-US" sz="2400" dirty="0">
                <a:latin typeface="Avenir Next LT Pro" panose="020B0504020202020204" pitchFamily="34" charset="0"/>
              </a:rPr>
              <a:t>PPO</a:t>
            </a:r>
          </a:p>
        </p:txBody>
      </p:sp>
      <p:sp>
        <p:nvSpPr>
          <p:cNvPr id="10" name="Content Placeholder 9">
            <a:extLst>
              <a:ext uri="{FF2B5EF4-FFF2-40B4-BE49-F238E27FC236}">
                <a16:creationId xmlns:a16="http://schemas.microsoft.com/office/drawing/2014/main" id="{7D2B31C0-7BDB-4C76-A4F9-422A163DA1BD}"/>
              </a:ext>
            </a:extLst>
          </p:cNvPr>
          <p:cNvSpPr>
            <a:spLocks noGrp="1"/>
          </p:cNvSpPr>
          <p:nvPr>
            <p:ph sz="half" idx="14"/>
          </p:nvPr>
        </p:nvSpPr>
        <p:spPr>
          <a:xfrm>
            <a:off x="4404920" y="2158244"/>
            <a:ext cx="3391381" cy="3937755"/>
          </a:xfrm>
        </p:spPr>
        <p:txBody>
          <a:bodyPr/>
          <a:lstStyle/>
          <a:p>
            <a:r>
              <a:rPr lang="en-US" sz="1800" dirty="0">
                <a:latin typeface="Avenir Next LT Pro" panose="020B0504020202020204" pitchFamily="34" charset="0"/>
              </a:rPr>
              <a:t>HMO with point of service option</a:t>
            </a:r>
          </a:p>
          <a:p>
            <a:r>
              <a:rPr lang="en-US" sz="1800" dirty="0">
                <a:latin typeface="Avenir Next LT Pro" panose="020B0504020202020204" pitchFamily="34" charset="0"/>
              </a:rPr>
              <a:t>You must use doctors in the network</a:t>
            </a:r>
          </a:p>
          <a:p>
            <a:r>
              <a:rPr lang="en-US" sz="1800" dirty="0">
                <a:latin typeface="Avenir Next LT Pro" panose="020B0504020202020204" pitchFamily="34" charset="0"/>
              </a:rPr>
              <a:t>You may also go out of network, but often must pay higher copays or coinsurance to do so</a:t>
            </a:r>
          </a:p>
          <a:p>
            <a:r>
              <a:rPr lang="en-US" sz="1800" dirty="0">
                <a:latin typeface="Avenir Next LT Pro" panose="020B0504020202020204" pitchFamily="34" charset="0"/>
              </a:rPr>
              <a:t>Different HMO-POS plans may have different out of network limits – check plans for details</a:t>
            </a:r>
          </a:p>
          <a:p>
            <a:pPr marL="0" indent="0">
              <a:buNone/>
            </a:pPr>
            <a:endParaRPr lang="en-US" dirty="0"/>
          </a:p>
        </p:txBody>
      </p:sp>
      <p:sp>
        <p:nvSpPr>
          <p:cNvPr id="11" name="Content Placeholder 10">
            <a:extLst>
              <a:ext uri="{FF2B5EF4-FFF2-40B4-BE49-F238E27FC236}">
                <a16:creationId xmlns:a16="http://schemas.microsoft.com/office/drawing/2014/main" id="{49A11406-5B04-4C7D-99A8-5E4B39A6B3C2}"/>
              </a:ext>
            </a:extLst>
          </p:cNvPr>
          <p:cNvSpPr>
            <a:spLocks noGrp="1"/>
          </p:cNvSpPr>
          <p:nvPr>
            <p:ph sz="half" idx="15"/>
          </p:nvPr>
        </p:nvSpPr>
        <p:spPr/>
        <p:txBody>
          <a:bodyPr/>
          <a:lstStyle/>
          <a:p>
            <a:r>
              <a:rPr lang="en-US" sz="1800" dirty="0">
                <a:latin typeface="Avenir Next LT Pro" panose="020B0504020202020204" pitchFamily="34" charset="0"/>
              </a:rPr>
              <a:t>Preferred provider organization</a:t>
            </a:r>
          </a:p>
          <a:p>
            <a:r>
              <a:rPr lang="en-US" sz="1800" dirty="0">
                <a:latin typeface="Avenir Next LT Pro" panose="020B0504020202020204" pitchFamily="34" charset="0"/>
              </a:rPr>
              <a:t>Your copays and coinsurance will be lower if you use doctors in the network</a:t>
            </a:r>
          </a:p>
          <a:p>
            <a:r>
              <a:rPr lang="en-US" sz="1800" dirty="0">
                <a:latin typeface="Avenir Next LT Pro" panose="020B0504020202020204" pitchFamily="34" charset="0"/>
              </a:rPr>
              <a:t>You can use doctors and hospitals our of network, but you will pay higher costs</a:t>
            </a:r>
          </a:p>
          <a:p>
            <a:pPr marL="0" indent="0">
              <a:buNone/>
            </a:pPr>
            <a:endParaRPr lang="en-US" dirty="0"/>
          </a:p>
        </p:txBody>
      </p:sp>
      <p:sp>
        <p:nvSpPr>
          <p:cNvPr id="2" name="Title 1">
            <a:extLst>
              <a:ext uri="{FF2B5EF4-FFF2-40B4-BE49-F238E27FC236}">
                <a16:creationId xmlns:a16="http://schemas.microsoft.com/office/drawing/2014/main" id="{EC71D6DF-3325-43E7-9197-46CE72C7FF9E}"/>
              </a:ext>
            </a:extLst>
          </p:cNvPr>
          <p:cNvSpPr>
            <a:spLocks noGrp="1"/>
          </p:cNvSpPr>
          <p:nvPr>
            <p:ph type="title"/>
          </p:nvPr>
        </p:nvSpPr>
        <p:spPr/>
        <p:txBody>
          <a:bodyPr/>
          <a:lstStyle/>
          <a:p>
            <a:pPr algn="l"/>
            <a:r>
              <a:rPr lang="en-US" sz="4400" dirty="0">
                <a:latin typeface="Avenir Next LT Pro Demi" panose="020B0704020202020204" pitchFamily="34" charset="0"/>
              </a:rPr>
              <a:t>Types of Medicare Advantage plans </a:t>
            </a:r>
          </a:p>
        </p:txBody>
      </p:sp>
      <p:sp>
        <p:nvSpPr>
          <p:cNvPr id="4" name="Footer Placeholder 3">
            <a:extLst>
              <a:ext uri="{FF2B5EF4-FFF2-40B4-BE49-F238E27FC236}">
                <a16:creationId xmlns:a16="http://schemas.microsoft.com/office/drawing/2014/main" id="{0DF04C3A-63EE-4C7B-B768-AAA94796F59E}"/>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EBAAA94B-5BEC-4DD2-B0E1-84638B04F327}"/>
              </a:ext>
            </a:extLst>
          </p:cNvPr>
          <p:cNvSpPr>
            <a:spLocks noGrp="1"/>
          </p:cNvSpPr>
          <p:nvPr>
            <p:ph type="sldNum" sz="quarter" idx="18"/>
          </p:nvPr>
        </p:nvSpPr>
        <p:spPr/>
        <p:txBody>
          <a:bodyPr/>
          <a:lstStyle/>
          <a:p>
            <a:fld id="{E313472D-BFB5-4CCD-ACA0-2399B44D45C6}" type="slidenum">
              <a:rPr lang="en-US" smtClean="0"/>
              <a:t>50</a:t>
            </a:fld>
            <a:endParaRPr lang="en-US"/>
          </a:p>
        </p:txBody>
      </p:sp>
    </p:spTree>
    <p:extLst>
      <p:ext uri="{BB962C8B-B14F-4D97-AF65-F5344CB8AC3E}">
        <p14:creationId xmlns:p14="http://schemas.microsoft.com/office/powerpoint/2010/main" val="256589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fade">
                                      <p:cBhvr>
                                        <p:cTn id="13" dur="500"/>
                                        <p:tgtEl>
                                          <p:spTgt spid="7">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bg/>
                                          </p:spTgt>
                                        </p:tgtEl>
                                        <p:attrNameLst>
                                          <p:attrName>style.visibility</p:attrName>
                                        </p:attrNameLst>
                                      </p:cBhvr>
                                      <p:to>
                                        <p:strVal val="visible"/>
                                      </p:to>
                                    </p:set>
                                    <p:animEffect transition="in" filter="fade">
                                      <p:cBhvr>
                                        <p:cTn id="30" dur="500"/>
                                        <p:tgtEl>
                                          <p:spTgt spid="8">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bg/>
                                          </p:spTgt>
                                        </p:tgtEl>
                                        <p:attrNameLst>
                                          <p:attrName>style.visibility</p:attrName>
                                        </p:attrNameLst>
                                      </p:cBhvr>
                                      <p:to>
                                        <p:strVal val="visible"/>
                                      </p:to>
                                    </p:set>
                                    <p:animEffect transition="in" filter="fade">
                                      <p:cBhvr>
                                        <p:cTn id="36" dur="500"/>
                                        <p:tgtEl>
                                          <p:spTgt spid="10">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fade">
                                      <p:cBhvr>
                                        <p:cTn id="45" dur="500"/>
                                        <p:tgtEl>
                                          <p:spTgt spid="10">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bg/>
                                          </p:spTgt>
                                        </p:tgtEl>
                                        <p:attrNameLst>
                                          <p:attrName>style.visibility</p:attrName>
                                        </p:attrNameLst>
                                      </p:cBhvr>
                                      <p:to>
                                        <p:strVal val="visible"/>
                                      </p:to>
                                    </p:set>
                                    <p:animEffect transition="in" filter="fade">
                                      <p:cBhvr>
                                        <p:cTn id="53" dur="500"/>
                                        <p:tgtEl>
                                          <p:spTgt spid="9">
                                            <p:bg/>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500"/>
                                        <p:tgtEl>
                                          <p:spTgt spid="9">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bg/>
                                          </p:spTgt>
                                        </p:tgtEl>
                                        <p:attrNameLst>
                                          <p:attrName>style.visibility</p:attrName>
                                        </p:attrNameLst>
                                      </p:cBhvr>
                                      <p:to>
                                        <p:strVal val="visible"/>
                                      </p:to>
                                    </p:set>
                                    <p:animEffect transition="in" filter="fade">
                                      <p:cBhvr>
                                        <p:cTn id="59" dur="500"/>
                                        <p:tgtEl>
                                          <p:spTgt spid="11">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500"/>
                                        <p:tgtEl>
                                          <p:spTgt spid="11">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animEffect transition="in" filter="fade">
                                      <p:cBhvr>
                                        <p:cTn id="65" dur="500"/>
                                        <p:tgtEl>
                                          <p:spTgt spid="11">
                                            <p:txEl>
                                              <p:pRg st="1" end="1"/>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xEl>
                                              <p:pRg st="2" end="2"/>
                                            </p:txEl>
                                          </p:spTgt>
                                        </p:tgtEl>
                                        <p:attrNameLst>
                                          <p:attrName>style.visibility</p:attrName>
                                        </p:attrNameLst>
                                      </p:cBhvr>
                                      <p:to>
                                        <p:strVal val="visible"/>
                                      </p:to>
                                    </p:set>
                                    <p:animEffect transition="in" filter="fade">
                                      <p:cBhvr>
                                        <p:cTn id="6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build="p" animBg="1"/>
      <p:bldP spid="8" grpId="0" uiExpand="1" build="p" animBg="1"/>
      <p:bldP spid="9" grpId="0" uiExpand="1" build="p" animBg="1"/>
      <p:bldP spid="10" grpId="0" build="p" animBg="1"/>
      <p:bldP spid="11"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4444D-B4A4-46BA-9333-07B88FB12583}"/>
              </a:ext>
            </a:extLst>
          </p:cNvPr>
          <p:cNvSpPr>
            <a:spLocks noGrp="1"/>
          </p:cNvSpPr>
          <p:nvPr>
            <p:ph type="title"/>
          </p:nvPr>
        </p:nvSpPr>
        <p:spPr>
          <a:xfrm>
            <a:off x="997062" y="1028682"/>
            <a:ext cx="9965758" cy="952053"/>
          </a:xfrm>
        </p:spPr>
        <p:txBody>
          <a:bodyPr>
            <a:normAutofit/>
          </a:bodyPr>
          <a:lstStyle/>
          <a:p>
            <a:r>
              <a:rPr lang="en-US" sz="4400" dirty="0">
                <a:latin typeface="Avenir Next LT Pro Demi" panose="020B0704020202020204" pitchFamily="34" charset="0"/>
              </a:rPr>
              <a:t>Part C and D Enrollment Periods</a:t>
            </a:r>
          </a:p>
        </p:txBody>
      </p:sp>
      <p:sp>
        <p:nvSpPr>
          <p:cNvPr id="5" name="Footer Placeholder 4">
            <a:extLst>
              <a:ext uri="{FF2B5EF4-FFF2-40B4-BE49-F238E27FC236}">
                <a16:creationId xmlns:a16="http://schemas.microsoft.com/office/drawing/2014/main" id="{F1243E24-6569-4E07-BEA1-B0DC97459045}"/>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C4A51B6A-1191-40DC-B7B7-47C353F1621E}"/>
              </a:ext>
            </a:extLst>
          </p:cNvPr>
          <p:cNvSpPr>
            <a:spLocks noGrp="1"/>
          </p:cNvSpPr>
          <p:nvPr>
            <p:ph type="sldNum" sz="quarter" idx="12"/>
          </p:nvPr>
        </p:nvSpPr>
        <p:spPr/>
        <p:txBody>
          <a:bodyPr/>
          <a:lstStyle/>
          <a:p>
            <a:fld id="{E313472D-BFB5-4CCD-ACA0-2399B44D45C6}" type="slidenum">
              <a:rPr lang="en-US" smtClean="0"/>
              <a:pPr/>
              <a:t>51</a:t>
            </a:fld>
            <a:endParaRPr lang="en-US" sz="800" dirty="0"/>
          </a:p>
        </p:txBody>
      </p:sp>
      <p:sp>
        <p:nvSpPr>
          <p:cNvPr id="17" name="Rectangle 16">
            <a:extLst>
              <a:ext uri="{FF2B5EF4-FFF2-40B4-BE49-F238E27FC236}">
                <a16:creationId xmlns:a16="http://schemas.microsoft.com/office/drawing/2014/main" id="{908FBFB0-6168-4E0A-8ABF-C22E56D23838}"/>
              </a:ext>
            </a:extLst>
          </p:cNvPr>
          <p:cNvSpPr/>
          <p:nvPr/>
        </p:nvSpPr>
        <p:spPr>
          <a:xfrm>
            <a:off x="1417950" y="4833258"/>
            <a:ext cx="2389245" cy="830997"/>
          </a:xfrm>
          <a:prstGeom prst="rect">
            <a:avLst/>
          </a:prstGeom>
          <a:noFill/>
        </p:spPr>
        <p:txBody>
          <a:bodyPr wrap="none" lIns="91440" tIns="45720" rIns="91440" bIns="45720">
            <a:spAutoFit/>
          </a:bodyPr>
          <a:lstStyle/>
          <a:p>
            <a:pPr algn="ctr"/>
            <a:r>
              <a:rPr lang="en-US" sz="2400" b="0" cap="none" spc="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rPr>
              <a:t>Initial Coverage</a:t>
            </a:r>
          </a:p>
          <a:p>
            <a:pPr algn="ctr"/>
            <a:r>
              <a:rPr lang="en-US" sz="240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rPr>
              <a:t>Election Period</a:t>
            </a:r>
            <a:endParaRPr lang="en-US" sz="2400" b="0" cap="none" spc="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endParaRPr>
          </a:p>
        </p:txBody>
      </p:sp>
      <p:grpSp>
        <p:nvGrpSpPr>
          <p:cNvPr id="25" name="Group 24">
            <a:extLst>
              <a:ext uri="{FF2B5EF4-FFF2-40B4-BE49-F238E27FC236}">
                <a16:creationId xmlns:a16="http://schemas.microsoft.com/office/drawing/2014/main" id="{2893EA29-0237-4A7A-A481-35CF6F81FA8E}"/>
              </a:ext>
            </a:extLst>
          </p:cNvPr>
          <p:cNvGrpSpPr/>
          <p:nvPr/>
        </p:nvGrpSpPr>
        <p:grpSpPr>
          <a:xfrm>
            <a:off x="5089955" y="1973090"/>
            <a:ext cx="2012090" cy="2900860"/>
            <a:chOff x="5089955" y="1973090"/>
            <a:chExt cx="2012090" cy="2900860"/>
          </a:xfrm>
        </p:grpSpPr>
        <p:grpSp>
          <p:nvGrpSpPr>
            <p:cNvPr id="21" name="Group 20">
              <a:extLst>
                <a:ext uri="{FF2B5EF4-FFF2-40B4-BE49-F238E27FC236}">
                  <a16:creationId xmlns:a16="http://schemas.microsoft.com/office/drawing/2014/main" id="{7D45D92F-9CB2-4A26-A1BA-DDE71BA84909}"/>
                </a:ext>
              </a:extLst>
            </p:cNvPr>
            <p:cNvGrpSpPr/>
            <p:nvPr/>
          </p:nvGrpSpPr>
          <p:grpSpPr>
            <a:xfrm>
              <a:off x="5339443" y="1973090"/>
              <a:ext cx="1513114" cy="2900860"/>
              <a:chOff x="5638800" y="3004458"/>
              <a:chExt cx="1513114" cy="2900860"/>
            </a:xfrm>
          </p:grpSpPr>
          <p:pic>
            <p:nvPicPr>
              <p:cNvPr id="19" name="Graphic 18" descr="Monthly calendar outline">
                <a:extLst>
                  <a:ext uri="{FF2B5EF4-FFF2-40B4-BE49-F238E27FC236}">
                    <a16:creationId xmlns:a16="http://schemas.microsoft.com/office/drawing/2014/main" id="{DD3738A0-1249-4B15-AAD9-EFA1E79C9F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004458"/>
                <a:ext cx="1513114" cy="1513114"/>
              </a:xfrm>
              <a:prstGeom prst="rect">
                <a:avLst/>
              </a:prstGeom>
            </p:spPr>
          </p:pic>
          <p:pic>
            <p:nvPicPr>
              <p:cNvPr id="20" name="Graphic 19" descr="Monthly calendar outline">
                <a:extLst>
                  <a:ext uri="{FF2B5EF4-FFF2-40B4-BE49-F238E27FC236}">
                    <a16:creationId xmlns:a16="http://schemas.microsoft.com/office/drawing/2014/main" id="{6C02CD39-B030-4EFF-9428-CFEB0737A6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4392204"/>
                <a:ext cx="1513114" cy="1513114"/>
              </a:xfrm>
              <a:prstGeom prst="rect">
                <a:avLst/>
              </a:prstGeom>
            </p:spPr>
          </p:pic>
        </p:grpSp>
        <p:sp>
          <p:nvSpPr>
            <p:cNvPr id="22" name="Rectangle 21">
              <a:extLst>
                <a:ext uri="{FF2B5EF4-FFF2-40B4-BE49-F238E27FC236}">
                  <a16:creationId xmlns:a16="http://schemas.microsoft.com/office/drawing/2014/main" id="{146BA811-9319-4BAC-835B-73B9D16B0AAC}"/>
                </a:ext>
              </a:extLst>
            </p:cNvPr>
            <p:cNvSpPr/>
            <p:nvPr/>
          </p:nvSpPr>
          <p:spPr>
            <a:xfrm>
              <a:off x="5150068" y="2564102"/>
              <a:ext cx="1891865"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latin typeface="Avenir Next LT Pro" panose="020B0504020202020204" pitchFamily="34" charset="0"/>
                </a:rPr>
                <a:t>October 15</a:t>
              </a:r>
            </a:p>
          </p:txBody>
        </p:sp>
        <p:sp>
          <p:nvSpPr>
            <p:cNvPr id="23" name="Rectangle 22">
              <a:extLst>
                <a:ext uri="{FF2B5EF4-FFF2-40B4-BE49-F238E27FC236}">
                  <a16:creationId xmlns:a16="http://schemas.microsoft.com/office/drawing/2014/main" id="{A4B98F2B-3774-4F1A-B230-305B24F9DEFB}"/>
                </a:ext>
              </a:extLst>
            </p:cNvPr>
            <p:cNvSpPr/>
            <p:nvPr/>
          </p:nvSpPr>
          <p:spPr>
            <a:xfrm>
              <a:off x="5089955" y="3930539"/>
              <a:ext cx="2012090"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latin typeface="Avenir Next LT Pro" panose="020B0504020202020204" pitchFamily="34" charset="0"/>
                </a:rPr>
                <a:t>December 7</a:t>
              </a:r>
            </a:p>
          </p:txBody>
        </p:sp>
      </p:grpSp>
      <p:sp>
        <p:nvSpPr>
          <p:cNvPr id="24" name="Rectangle 23">
            <a:extLst>
              <a:ext uri="{FF2B5EF4-FFF2-40B4-BE49-F238E27FC236}">
                <a16:creationId xmlns:a16="http://schemas.microsoft.com/office/drawing/2014/main" id="{9A889BCB-0956-41E7-A643-6A3C97CBB8B9}"/>
              </a:ext>
            </a:extLst>
          </p:cNvPr>
          <p:cNvSpPr/>
          <p:nvPr/>
        </p:nvSpPr>
        <p:spPr>
          <a:xfrm>
            <a:off x="4947929" y="4833258"/>
            <a:ext cx="2296141" cy="830997"/>
          </a:xfrm>
          <a:prstGeom prst="rect">
            <a:avLst/>
          </a:prstGeom>
          <a:noFill/>
        </p:spPr>
        <p:txBody>
          <a:bodyPr wrap="none" lIns="91440" tIns="45720" rIns="91440" bIns="45720">
            <a:spAutoFit/>
          </a:bodyPr>
          <a:lstStyle/>
          <a:p>
            <a:pPr algn="ctr"/>
            <a:r>
              <a:rPr lang="en-US" sz="2400" b="0" cap="none" spc="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rPr>
              <a:t>Annual</a:t>
            </a:r>
          </a:p>
          <a:p>
            <a:pPr algn="ctr"/>
            <a:r>
              <a:rPr lang="en-US" sz="240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rPr>
              <a:t>Election Period</a:t>
            </a:r>
            <a:endParaRPr lang="en-US" sz="2400" b="0" cap="none" spc="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endParaRPr>
          </a:p>
        </p:txBody>
      </p:sp>
      <p:grpSp>
        <p:nvGrpSpPr>
          <p:cNvPr id="33" name="Group 32">
            <a:extLst>
              <a:ext uri="{FF2B5EF4-FFF2-40B4-BE49-F238E27FC236}">
                <a16:creationId xmlns:a16="http://schemas.microsoft.com/office/drawing/2014/main" id="{CFC69BF0-C4CF-4BCB-9DBD-3A968DF8F2BE}"/>
              </a:ext>
            </a:extLst>
          </p:cNvPr>
          <p:cNvGrpSpPr/>
          <p:nvPr/>
        </p:nvGrpSpPr>
        <p:grpSpPr>
          <a:xfrm>
            <a:off x="7727424" y="2616043"/>
            <a:ext cx="3268409" cy="1727896"/>
            <a:chOff x="7662108" y="2616043"/>
            <a:chExt cx="3268409" cy="1727896"/>
          </a:xfrm>
        </p:grpSpPr>
        <p:pic>
          <p:nvPicPr>
            <p:cNvPr id="27" name="Graphic 26" descr="Monthly calendar outline">
              <a:extLst>
                <a:ext uri="{FF2B5EF4-FFF2-40B4-BE49-F238E27FC236}">
                  <a16:creationId xmlns:a16="http://schemas.microsoft.com/office/drawing/2014/main" id="{5C1D6571-A221-47BA-9534-EA4BAE9AA2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62108" y="2621994"/>
              <a:ext cx="1721945" cy="1721945"/>
            </a:xfrm>
            <a:prstGeom prst="rect">
              <a:avLst/>
            </a:prstGeom>
          </p:spPr>
        </p:pic>
        <p:pic>
          <p:nvPicPr>
            <p:cNvPr id="29" name="Graphic 28" descr="Monthly calendar outline">
              <a:extLst>
                <a:ext uri="{FF2B5EF4-FFF2-40B4-BE49-F238E27FC236}">
                  <a16:creationId xmlns:a16="http://schemas.microsoft.com/office/drawing/2014/main" id="{4519650A-5C1B-4A5A-B94F-C545F938FC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08571" y="2616043"/>
              <a:ext cx="1721946" cy="1721946"/>
            </a:xfrm>
            <a:prstGeom prst="rect">
              <a:avLst/>
            </a:prstGeom>
          </p:spPr>
        </p:pic>
        <p:sp>
          <p:nvSpPr>
            <p:cNvPr id="30" name="Rectangle 29">
              <a:extLst>
                <a:ext uri="{FF2B5EF4-FFF2-40B4-BE49-F238E27FC236}">
                  <a16:creationId xmlns:a16="http://schemas.microsoft.com/office/drawing/2014/main" id="{403938ED-D724-4373-B462-FDAF5227B0FE}"/>
                </a:ext>
              </a:extLst>
            </p:cNvPr>
            <p:cNvSpPr/>
            <p:nvPr/>
          </p:nvSpPr>
          <p:spPr>
            <a:xfrm>
              <a:off x="7699873" y="3252133"/>
              <a:ext cx="1646413"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latin typeface="Avenir Next LT Pro" panose="020B0504020202020204" pitchFamily="34" charset="0"/>
                </a:rPr>
                <a:t>January 1</a:t>
              </a:r>
            </a:p>
          </p:txBody>
        </p:sp>
        <p:sp>
          <p:nvSpPr>
            <p:cNvPr id="31" name="Rectangle 30">
              <a:extLst>
                <a:ext uri="{FF2B5EF4-FFF2-40B4-BE49-F238E27FC236}">
                  <a16:creationId xmlns:a16="http://schemas.microsoft.com/office/drawing/2014/main" id="{8370CDE3-F58C-494A-970A-0D38EAFD6777}"/>
                </a:ext>
              </a:extLst>
            </p:cNvPr>
            <p:cNvSpPr/>
            <p:nvPr/>
          </p:nvSpPr>
          <p:spPr>
            <a:xfrm>
              <a:off x="9310608" y="3252132"/>
              <a:ext cx="1589731"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latin typeface="Avenir Next LT Pro" panose="020B0504020202020204" pitchFamily="34" charset="0"/>
                </a:rPr>
                <a:t>March 31</a:t>
              </a:r>
            </a:p>
          </p:txBody>
        </p:sp>
      </p:grpSp>
      <p:sp>
        <p:nvSpPr>
          <p:cNvPr id="32" name="Rectangle 31">
            <a:extLst>
              <a:ext uri="{FF2B5EF4-FFF2-40B4-BE49-F238E27FC236}">
                <a16:creationId xmlns:a16="http://schemas.microsoft.com/office/drawing/2014/main" id="{C06139F8-949A-4D84-ABC6-A62773C4738B}"/>
              </a:ext>
            </a:extLst>
          </p:cNvPr>
          <p:cNvSpPr/>
          <p:nvPr/>
        </p:nvSpPr>
        <p:spPr>
          <a:xfrm>
            <a:off x="7587504" y="4833258"/>
            <a:ext cx="3588996" cy="830997"/>
          </a:xfrm>
          <a:prstGeom prst="rect">
            <a:avLst/>
          </a:prstGeom>
          <a:noFill/>
        </p:spPr>
        <p:txBody>
          <a:bodyPr wrap="none" lIns="91440" tIns="45720" rIns="91440" bIns="45720">
            <a:spAutoFit/>
          </a:bodyPr>
          <a:lstStyle/>
          <a:p>
            <a:pPr algn="ctr"/>
            <a:r>
              <a:rPr lang="en-US" sz="2400" b="0" cap="none" spc="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rPr>
              <a:t>Medicare Advantage</a:t>
            </a:r>
          </a:p>
          <a:p>
            <a:pPr algn="ctr"/>
            <a:r>
              <a:rPr lang="en-US" sz="240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rPr>
              <a:t>Open Enrollment Period</a:t>
            </a:r>
            <a:endParaRPr lang="en-US" sz="2400" b="0" cap="none" spc="0" dirty="0">
              <a:ln w="0"/>
              <a:solidFill>
                <a:schemeClr val="bg2"/>
              </a:solidFill>
              <a:effectLst>
                <a:outerShdw blurRad="38100" dist="19050" dir="2700000" algn="tl" rotWithShape="0">
                  <a:schemeClr val="dk1">
                    <a:alpha val="40000"/>
                  </a:schemeClr>
                </a:outerShdw>
              </a:effectLst>
              <a:latin typeface="Avenir Next LT Pro" panose="020B0504020202020204" pitchFamily="34" charset="0"/>
            </a:endParaRPr>
          </a:p>
        </p:txBody>
      </p:sp>
      <p:grpSp>
        <p:nvGrpSpPr>
          <p:cNvPr id="2" name="Group 1">
            <a:extLst>
              <a:ext uri="{FF2B5EF4-FFF2-40B4-BE49-F238E27FC236}">
                <a16:creationId xmlns:a16="http://schemas.microsoft.com/office/drawing/2014/main" id="{3301E95F-6613-49A2-A9FA-3C66D1E2B025}"/>
              </a:ext>
            </a:extLst>
          </p:cNvPr>
          <p:cNvGrpSpPr/>
          <p:nvPr/>
        </p:nvGrpSpPr>
        <p:grpSpPr>
          <a:xfrm>
            <a:off x="1284516" y="2111367"/>
            <a:ext cx="2656115" cy="2738037"/>
            <a:chOff x="1284516" y="2111367"/>
            <a:chExt cx="2656115" cy="2738037"/>
          </a:xfrm>
        </p:grpSpPr>
        <p:pic>
          <p:nvPicPr>
            <p:cNvPr id="8" name="Graphic 7" descr="Monthly calendar outline">
              <a:extLst>
                <a:ext uri="{FF2B5EF4-FFF2-40B4-BE49-F238E27FC236}">
                  <a16:creationId xmlns:a16="http://schemas.microsoft.com/office/drawing/2014/main" id="{5765C0E8-D174-4EF7-9BA7-6B7241E0D0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4516" y="2568656"/>
              <a:ext cx="914400" cy="914400"/>
            </a:xfrm>
            <a:prstGeom prst="rect">
              <a:avLst/>
            </a:prstGeom>
          </p:spPr>
        </p:pic>
        <p:pic>
          <p:nvPicPr>
            <p:cNvPr id="10" name="Graphic 9" descr="Monthly calendar outline">
              <a:extLst>
                <a:ext uri="{FF2B5EF4-FFF2-40B4-BE49-F238E27FC236}">
                  <a16:creationId xmlns:a16="http://schemas.microsoft.com/office/drawing/2014/main" id="{7EC0715C-0ECE-41E0-BAEB-FBDB6352D9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55373" y="3025856"/>
              <a:ext cx="914400" cy="914400"/>
            </a:xfrm>
            <a:prstGeom prst="rect">
              <a:avLst/>
            </a:prstGeom>
          </p:spPr>
        </p:pic>
        <p:pic>
          <p:nvPicPr>
            <p:cNvPr id="11" name="Graphic 10" descr="Monthly calendar outline">
              <a:extLst>
                <a:ext uri="{FF2B5EF4-FFF2-40B4-BE49-F238E27FC236}">
                  <a16:creationId xmlns:a16="http://schemas.microsoft.com/office/drawing/2014/main" id="{B625FB37-E854-45D5-8AEE-7DE7755835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26230" y="3483056"/>
              <a:ext cx="914400" cy="914400"/>
            </a:xfrm>
            <a:prstGeom prst="rect">
              <a:avLst/>
            </a:prstGeom>
          </p:spPr>
        </p:pic>
        <p:pic>
          <p:nvPicPr>
            <p:cNvPr id="12" name="Graphic 11" descr="Monthly calendar outline">
              <a:extLst>
                <a:ext uri="{FF2B5EF4-FFF2-40B4-BE49-F238E27FC236}">
                  <a16:creationId xmlns:a16="http://schemas.microsoft.com/office/drawing/2014/main" id="{FDE13B23-A9B7-4378-816E-45EFD7D7F5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77145" y="2111367"/>
              <a:ext cx="914400" cy="914400"/>
            </a:xfrm>
            <a:prstGeom prst="rect">
              <a:avLst/>
            </a:prstGeom>
          </p:spPr>
        </p:pic>
        <p:pic>
          <p:nvPicPr>
            <p:cNvPr id="13" name="Graphic 12" descr="Monthly calendar outline">
              <a:extLst>
                <a:ext uri="{FF2B5EF4-FFF2-40B4-BE49-F238E27FC236}">
                  <a16:creationId xmlns:a16="http://schemas.microsoft.com/office/drawing/2014/main" id="{89E3AEEB-6D6D-4EE3-B602-AF498DF200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26231" y="2568567"/>
              <a:ext cx="914400" cy="914400"/>
            </a:xfrm>
            <a:prstGeom prst="rect">
              <a:avLst/>
            </a:prstGeom>
          </p:spPr>
        </p:pic>
        <p:pic>
          <p:nvPicPr>
            <p:cNvPr id="14" name="Graphic 13" descr="Monthly calendar outline">
              <a:extLst>
                <a:ext uri="{FF2B5EF4-FFF2-40B4-BE49-F238E27FC236}">
                  <a16:creationId xmlns:a16="http://schemas.microsoft.com/office/drawing/2014/main" id="{E65F8138-1FA7-45C8-A228-C4A98D36E3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4516" y="3483056"/>
              <a:ext cx="914400" cy="914400"/>
            </a:xfrm>
            <a:prstGeom prst="rect">
              <a:avLst/>
            </a:prstGeom>
          </p:spPr>
        </p:pic>
        <p:pic>
          <p:nvPicPr>
            <p:cNvPr id="15" name="Graphic 14" descr="Monthly calendar outline">
              <a:extLst>
                <a:ext uri="{FF2B5EF4-FFF2-40B4-BE49-F238E27FC236}">
                  <a16:creationId xmlns:a16="http://schemas.microsoft.com/office/drawing/2014/main" id="{C14AE2A6-10F5-42A5-AAC8-1D07292504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77145" y="3935004"/>
              <a:ext cx="914400" cy="914400"/>
            </a:xfrm>
            <a:prstGeom prst="rect">
              <a:avLst/>
            </a:prstGeom>
          </p:spPr>
        </p:pic>
        <p:sp>
          <p:nvSpPr>
            <p:cNvPr id="7" name="Rectangle 6">
              <a:extLst>
                <a:ext uri="{FF2B5EF4-FFF2-40B4-BE49-F238E27FC236}">
                  <a16:creationId xmlns:a16="http://schemas.microsoft.com/office/drawing/2014/main" id="{6B131D00-7B07-4DE2-8B43-35DBC12762AF}"/>
                </a:ext>
              </a:extLst>
            </p:cNvPr>
            <p:cNvSpPr/>
            <p:nvPr/>
          </p:nvSpPr>
          <p:spPr>
            <a:xfrm>
              <a:off x="1913370" y="3257977"/>
              <a:ext cx="1455271"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latin typeface="Avenir Next LT Pro" panose="020B0504020202020204" pitchFamily="34" charset="0"/>
                </a:rPr>
                <a:t>Birthday</a:t>
              </a:r>
            </a:p>
          </p:txBody>
        </p:sp>
      </p:grpSp>
    </p:spTree>
    <p:extLst>
      <p:ext uri="{BB962C8B-B14F-4D97-AF65-F5344CB8AC3E}">
        <p14:creationId xmlns:p14="http://schemas.microsoft.com/office/powerpoint/2010/main" val="1488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597E0-3D74-4033-92B2-3B5F1BD6EDD0}"/>
              </a:ext>
            </a:extLst>
          </p:cNvPr>
          <p:cNvSpPr>
            <a:spLocks noGrp="1"/>
          </p:cNvSpPr>
          <p:nvPr>
            <p:ph type="title"/>
          </p:nvPr>
        </p:nvSpPr>
        <p:spPr>
          <a:xfrm>
            <a:off x="777049" y="934327"/>
            <a:ext cx="9854788" cy="1697317"/>
          </a:xfrm>
        </p:spPr>
        <p:txBody>
          <a:bodyPr/>
          <a:lstStyle/>
          <a:p>
            <a:r>
              <a:rPr lang="en-US" dirty="0">
                <a:latin typeface="Avenir Next LT Pro Demi" panose="020B0704020202020204" pitchFamily="34" charset="0"/>
              </a:rPr>
              <a:t>Special Enrollment Periods</a:t>
            </a:r>
            <a:br>
              <a:rPr lang="en-US" dirty="0">
                <a:latin typeface="Avenir Next LT Pro Demi" panose="020B0704020202020204" pitchFamily="34" charset="0"/>
              </a:rPr>
            </a:br>
            <a:r>
              <a:rPr lang="en-US" dirty="0">
                <a:latin typeface="Avenir Next LT Pro Demi" panose="020B0704020202020204" pitchFamily="34" charset="0"/>
              </a:rPr>
              <a:t>Part C, D and Medigap</a:t>
            </a:r>
          </a:p>
        </p:txBody>
      </p:sp>
      <p:sp>
        <p:nvSpPr>
          <p:cNvPr id="5" name="Footer Placeholder 4">
            <a:extLst>
              <a:ext uri="{FF2B5EF4-FFF2-40B4-BE49-F238E27FC236}">
                <a16:creationId xmlns:a16="http://schemas.microsoft.com/office/drawing/2014/main" id="{86F9C289-683C-431C-A626-FA5E0D6BA51B}"/>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714E852B-8216-461C-9A7F-3CDC16A71E28}"/>
              </a:ext>
            </a:extLst>
          </p:cNvPr>
          <p:cNvSpPr>
            <a:spLocks noGrp="1"/>
          </p:cNvSpPr>
          <p:nvPr>
            <p:ph type="sldNum" sz="quarter" idx="12"/>
          </p:nvPr>
        </p:nvSpPr>
        <p:spPr/>
        <p:txBody>
          <a:bodyPr/>
          <a:lstStyle/>
          <a:p>
            <a:fld id="{E313472D-BFB5-4CCD-ACA0-2399B44D45C6}" type="slidenum">
              <a:rPr lang="en-US" smtClean="0"/>
              <a:pPr/>
              <a:t>52</a:t>
            </a:fld>
            <a:endParaRPr lang="en-US" sz="800" dirty="0"/>
          </a:p>
        </p:txBody>
      </p:sp>
      <p:pic>
        <p:nvPicPr>
          <p:cNvPr id="8" name="Graphic 7" descr="Monthly calendar outline">
            <a:extLst>
              <a:ext uri="{FF2B5EF4-FFF2-40B4-BE49-F238E27FC236}">
                <a16:creationId xmlns:a16="http://schemas.microsoft.com/office/drawing/2014/main" id="{C7E82B9B-426B-47F9-8D25-A926D8C73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0346" y="3028997"/>
            <a:ext cx="2394720" cy="2394720"/>
          </a:xfrm>
          <a:prstGeom prst="rect">
            <a:avLst/>
          </a:prstGeom>
        </p:spPr>
      </p:pic>
      <p:pic>
        <p:nvPicPr>
          <p:cNvPr id="9" name="Graphic 8" descr="Monthly calendar outline">
            <a:extLst>
              <a:ext uri="{FF2B5EF4-FFF2-40B4-BE49-F238E27FC236}">
                <a16:creationId xmlns:a16="http://schemas.microsoft.com/office/drawing/2014/main" id="{4C30FFB1-542B-467C-8918-61A4CE82B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0346" y="3028997"/>
            <a:ext cx="2394720" cy="2394720"/>
          </a:xfrm>
          <a:prstGeom prst="rect">
            <a:avLst/>
          </a:prstGeom>
        </p:spPr>
      </p:pic>
      <p:sp>
        <p:nvSpPr>
          <p:cNvPr id="10" name="TextBox 9">
            <a:extLst>
              <a:ext uri="{FF2B5EF4-FFF2-40B4-BE49-F238E27FC236}">
                <a16:creationId xmlns:a16="http://schemas.microsoft.com/office/drawing/2014/main" id="{10E3D57F-6B69-4AA1-8421-8D02CC9BD078}"/>
              </a:ext>
            </a:extLst>
          </p:cNvPr>
          <p:cNvSpPr txBox="1"/>
          <p:nvPr/>
        </p:nvSpPr>
        <p:spPr>
          <a:xfrm>
            <a:off x="3347633" y="3256861"/>
            <a:ext cx="7942159" cy="2554545"/>
          </a:xfrm>
          <a:prstGeom prst="rect">
            <a:avLst/>
          </a:prstGeom>
          <a:noFill/>
        </p:spPr>
        <p:txBody>
          <a:bodyPr wrap="square" rtlCol="0">
            <a:spAutoFit/>
          </a:bodyPr>
          <a:lstStyle/>
          <a:p>
            <a:pPr marL="1257300" lvl="2" indent="-342900">
              <a:buFont typeface="Wingdings" panose="05000000000000000000" pitchFamily="2" charset="2"/>
              <a:buChar char="§"/>
            </a:pPr>
            <a:r>
              <a:rPr lang="en-US" sz="2000" dirty="0">
                <a:solidFill>
                  <a:schemeClr val="bg1"/>
                </a:solidFill>
                <a:latin typeface="Avenir Next LT Pro" panose="020B0504020202020204" pitchFamily="34" charset="0"/>
              </a:rPr>
              <a:t>Losing employer group coverage (including COBRA coverage)</a:t>
            </a:r>
          </a:p>
          <a:p>
            <a:pPr marL="1257300" lvl="2" indent="-342900">
              <a:buFont typeface="Wingdings" panose="05000000000000000000" pitchFamily="2" charset="2"/>
              <a:buChar char="§"/>
            </a:pPr>
            <a:r>
              <a:rPr lang="en-US" sz="2000" dirty="0">
                <a:solidFill>
                  <a:schemeClr val="bg1"/>
                </a:solidFill>
                <a:latin typeface="Avenir Next LT Pro" panose="020B0504020202020204" pitchFamily="34" charset="0"/>
              </a:rPr>
              <a:t>Moving outside of your current plan’s service area</a:t>
            </a:r>
          </a:p>
          <a:p>
            <a:pPr marL="1257300" lvl="2" indent="-342900">
              <a:buFont typeface="Wingdings" panose="05000000000000000000" pitchFamily="2" charset="2"/>
              <a:buChar char="§"/>
            </a:pPr>
            <a:r>
              <a:rPr lang="en-US" sz="2000" dirty="0">
                <a:solidFill>
                  <a:schemeClr val="bg1"/>
                </a:solidFill>
                <a:latin typeface="Avenir Next LT Pro" panose="020B0504020202020204" pitchFamily="34" charset="0"/>
              </a:rPr>
              <a:t>Getting both Medicare and Medicaid</a:t>
            </a:r>
          </a:p>
          <a:p>
            <a:pPr marL="1257300" lvl="2" indent="-342900">
              <a:buFont typeface="Wingdings" panose="05000000000000000000" pitchFamily="2" charset="2"/>
              <a:buChar char="§"/>
            </a:pPr>
            <a:r>
              <a:rPr lang="en-US" sz="2000" dirty="0">
                <a:solidFill>
                  <a:schemeClr val="bg1"/>
                </a:solidFill>
                <a:latin typeface="Avenir Next LT Pro" panose="020B0504020202020204" pitchFamily="34" charset="0"/>
              </a:rPr>
              <a:t>Being assigned a Medicare Part D plan by the government</a:t>
            </a:r>
          </a:p>
          <a:p>
            <a:pPr marL="1257300" lvl="2" indent="-342900">
              <a:buFont typeface="Wingdings" panose="05000000000000000000" pitchFamily="2" charset="2"/>
              <a:buChar char="§"/>
            </a:pPr>
            <a:r>
              <a:rPr lang="en-US" sz="2000" dirty="0">
                <a:solidFill>
                  <a:schemeClr val="bg1"/>
                </a:solidFill>
                <a:latin typeface="Avenir Next LT Pro" panose="020B0504020202020204" pitchFamily="34" charset="0"/>
              </a:rPr>
              <a:t>Losing eligibility for state medical assistance programs</a:t>
            </a:r>
          </a:p>
          <a:p>
            <a:pPr marL="1257300" lvl="2" indent="-342900">
              <a:buFont typeface="Wingdings" panose="05000000000000000000" pitchFamily="2" charset="2"/>
              <a:buChar char="§"/>
            </a:pPr>
            <a:r>
              <a:rPr lang="en-US" sz="2000" dirty="0">
                <a:solidFill>
                  <a:schemeClr val="bg1"/>
                </a:solidFill>
                <a:latin typeface="Avenir Next LT Pro" panose="020B0504020202020204" pitchFamily="34" charset="0"/>
              </a:rPr>
              <a:t>Moving into or out of an institution</a:t>
            </a:r>
          </a:p>
        </p:txBody>
      </p:sp>
    </p:spTree>
    <p:extLst>
      <p:ext uri="{BB962C8B-B14F-4D97-AF65-F5344CB8AC3E}">
        <p14:creationId xmlns:p14="http://schemas.microsoft.com/office/powerpoint/2010/main" val="74248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597E0-3D74-4033-92B2-3B5F1BD6EDD0}"/>
              </a:ext>
            </a:extLst>
          </p:cNvPr>
          <p:cNvSpPr>
            <a:spLocks noGrp="1"/>
          </p:cNvSpPr>
          <p:nvPr>
            <p:ph type="title"/>
          </p:nvPr>
        </p:nvSpPr>
        <p:spPr>
          <a:xfrm>
            <a:off x="777049" y="934327"/>
            <a:ext cx="9854788" cy="1697317"/>
          </a:xfrm>
        </p:spPr>
        <p:txBody>
          <a:bodyPr/>
          <a:lstStyle/>
          <a:p>
            <a:r>
              <a:rPr lang="en-US" dirty="0">
                <a:latin typeface="Avenir Next LT Pro Demi" panose="020B0704020202020204" pitchFamily="34" charset="0"/>
              </a:rPr>
              <a:t>Special Enrollment Periods</a:t>
            </a:r>
            <a:br>
              <a:rPr lang="en-US" dirty="0">
                <a:latin typeface="Avenir Next LT Pro Demi" panose="020B0704020202020204" pitchFamily="34" charset="0"/>
              </a:rPr>
            </a:br>
            <a:r>
              <a:rPr lang="en-US" dirty="0">
                <a:latin typeface="Avenir Next LT Pro Demi" panose="020B0704020202020204" pitchFamily="34" charset="0"/>
              </a:rPr>
              <a:t>Part C, D and Medigap</a:t>
            </a:r>
          </a:p>
        </p:txBody>
      </p:sp>
      <p:sp>
        <p:nvSpPr>
          <p:cNvPr id="5" name="Footer Placeholder 4">
            <a:extLst>
              <a:ext uri="{FF2B5EF4-FFF2-40B4-BE49-F238E27FC236}">
                <a16:creationId xmlns:a16="http://schemas.microsoft.com/office/drawing/2014/main" id="{86F9C289-683C-431C-A626-FA5E0D6BA51B}"/>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714E852B-8216-461C-9A7F-3CDC16A71E28}"/>
              </a:ext>
            </a:extLst>
          </p:cNvPr>
          <p:cNvSpPr>
            <a:spLocks noGrp="1"/>
          </p:cNvSpPr>
          <p:nvPr>
            <p:ph type="sldNum" sz="quarter" idx="12"/>
          </p:nvPr>
        </p:nvSpPr>
        <p:spPr/>
        <p:txBody>
          <a:bodyPr/>
          <a:lstStyle/>
          <a:p>
            <a:fld id="{E313472D-BFB5-4CCD-ACA0-2399B44D45C6}" type="slidenum">
              <a:rPr lang="en-US" smtClean="0"/>
              <a:pPr/>
              <a:t>53</a:t>
            </a:fld>
            <a:endParaRPr lang="en-US" sz="800" dirty="0"/>
          </a:p>
        </p:txBody>
      </p:sp>
      <p:pic>
        <p:nvPicPr>
          <p:cNvPr id="8" name="Graphic 7" descr="Monthly calendar outline">
            <a:extLst>
              <a:ext uri="{FF2B5EF4-FFF2-40B4-BE49-F238E27FC236}">
                <a16:creationId xmlns:a16="http://schemas.microsoft.com/office/drawing/2014/main" id="{C7E82B9B-426B-47F9-8D25-A926D8C73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4440" y="2284122"/>
            <a:ext cx="3487118" cy="3487118"/>
          </a:xfrm>
          <a:prstGeom prst="rect">
            <a:avLst/>
          </a:prstGeom>
        </p:spPr>
      </p:pic>
      <p:pic>
        <p:nvPicPr>
          <p:cNvPr id="9" name="Graphic 8" descr="Monthly calendar outline">
            <a:extLst>
              <a:ext uri="{FF2B5EF4-FFF2-40B4-BE49-F238E27FC236}">
                <a16:creationId xmlns:a16="http://schemas.microsoft.com/office/drawing/2014/main" id="{4C30FFB1-542B-467C-8918-61A4CE82B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2260" y="1525444"/>
            <a:ext cx="3898273" cy="3898273"/>
          </a:xfrm>
          <a:prstGeom prst="rect">
            <a:avLst/>
          </a:prstGeom>
        </p:spPr>
      </p:pic>
    </p:spTree>
    <p:extLst>
      <p:ext uri="{BB962C8B-B14F-4D97-AF65-F5344CB8AC3E}">
        <p14:creationId xmlns:p14="http://schemas.microsoft.com/office/powerpoint/2010/main" val="4294448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6604-24A4-47EC-9CF9-BAF6A39275D9}"/>
              </a:ext>
            </a:extLst>
          </p:cNvPr>
          <p:cNvSpPr>
            <a:spLocks noGrp="1"/>
          </p:cNvSpPr>
          <p:nvPr>
            <p:ph type="title"/>
          </p:nvPr>
        </p:nvSpPr>
        <p:spPr>
          <a:xfrm>
            <a:off x="376187" y="2644598"/>
            <a:ext cx="5719814" cy="1093102"/>
          </a:xfrm>
        </p:spPr>
        <p:txBody>
          <a:bodyPr/>
          <a:lstStyle/>
          <a:p>
            <a:r>
              <a:rPr lang="en-US" sz="4400" dirty="0">
                <a:latin typeface="Avenir Next LT Pro Demi" panose="020B0704020202020204" pitchFamily="34" charset="0"/>
              </a:rPr>
              <a:t>Medigap </a:t>
            </a:r>
            <a:br>
              <a:rPr lang="en-US" sz="4400" dirty="0">
                <a:latin typeface="Avenir Next LT Pro Demi" panose="020B0704020202020204" pitchFamily="34" charset="0"/>
              </a:rPr>
            </a:br>
            <a:r>
              <a:rPr lang="en-US" sz="4400" dirty="0">
                <a:latin typeface="Avenir Next LT Pro Demi" panose="020B0704020202020204" pitchFamily="34" charset="0"/>
              </a:rPr>
              <a:t>Enrollment Periods</a:t>
            </a:r>
          </a:p>
        </p:txBody>
      </p:sp>
      <p:sp>
        <p:nvSpPr>
          <p:cNvPr id="3" name="Footer Placeholder 2">
            <a:extLst>
              <a:ext uri="{FF2B5EF4-FFF2-40B4-BE49-F238E27FC236}">
                <a16:creationId xmlns:a16="http://schemas.microsoft.com/office/drawing/2014/main" id="{D218E355-D67F-458D-BD15-C6B49AF34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E7CE55-F195-4237-BBBA-D8140C9980C4}"/>
              </a:ext>
            </a:extLst>
          </p:cNvPr>
          <p:cNvSpPr>
            <a:spLocks noGrp="1"/>
          </p:cNvSpPr>
          <p:nvPr>
            <p:ph type="sldNum" sz="quarter" idx="12"/>
          </p:nvPr>
        </p:nvSpPr>
        <p:spPr/>
        <p:txBody>
          <a:bodyPr/>
          <a:lstStyle/>
          <a:p>
            <a:fld id="{E313472D-BFB5-4CCD-ACA0-2399B44D45C6}" type="slidenum">
              <a:rPr lang="en-US" smtClean="0"/>
              <a:t>54</a:t>
            </a:fld>
            <a:endParaRPr lang="en-US"/>
          </a:p>
        </p:txBody>
      </p:sp>
      <p:pic>
        <p:nvPicPr>
          <p:cNvPr id="5" name="Picture 2" descr="Daily calendar outline">
            <a:extLst>
              <a:ext uri="{FF2B5EF4-FFF2-40B4-BE49-F238E27FC236}">
                <a16:creationId xmlns:a16="http://schemas.microsoft.com/office/drawing/2014/main" id="{4E2392D8-1D3B-4D45-BF72-7B6BB9E97115}"/>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506094" y="615982"/>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aily calendar outline">
            <a:extLst>
              <a:ext uri="{FF2B5EF4-FFF2-40B4-BE49-F238E27FC236}">
                <a16:creationId xmlns:a16="http://schemas.microsoft.com/office/drawing/2014/main" id="{C231CE9F-C23F-4C07-AFDF-83541E314C81}"/>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8028700" y="615982"/>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aily calendar outline">
            <a:extLst>
              <a:ext uri="{FF2B5EF4-FFF2-40B4-BE49-F238E27FC236}">
                <a16:creationId xmlns:a16="http://schemas.microsoft.com/office/drawing/2014/main" id="{D1518E69-CFBF-4CF8-BC88-F6009D161467}"/>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551306" y="615982"/>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aily calendar outline">
            <a:extLst>
              <a:ext uri="{FF2B5EF4-FFF2-40B4-BE49-F238E27FC236}">
                <a16:creationId xmlns:a16="http://schemas.microsoft.com/office/drawing/2014/main" id="{4474DEBC-D9DE-4A62-80A2-36D823379EBA}"/>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506094" y="1906394"/>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aily calendar outline">
            <a:extLst>
              <a:ext uri="{FF2B5EF4-FFF2-40B4-BE49-F238E27FC236}">
                <a16:creationId xmlns:a16="http://schemas.microsoft.com/office/drawing/2014/main" id="{4FDD4844-FFE7-482D-932C-237DD0CDD656}"/>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8028700" y="1906394"/>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aily calendar outline">
            <a:extLst>
              <a:ext uri="{FF2B5EF4-FFF2-40B4-BE49-F238E27FC236}">
                <a16:creationId xmlns:a16="http://schemas.microsoft.com/office/drawing/2014/main" id="{DF121CB3-1CCA-44E6-ADA2-3EA41E8DC2A5}"/>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551306" y="1906394"/>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aily calendar outline">
            <a:extLst>
              <a:ext uri="{FF2B5EF4-FFF2-40B4-BE49-F238E27FC236}">
                <a16:creationId xmlns:a16="http://schemas.microsoft.com/office/drawing/2014/main" id="{91204B58-2AFC-4407-875B-A7443A11F5D2}"/>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506094" y="3196806"/>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aily calendar outline">
            <a:extLst>
              <a:ext uri="{FF2B5EF4-FFF2-40B4-BE49-F238E27FC236}">
                <a16:creationId xmlns:a16="http://schemas.microsoft.com/office/drawing/2014/main" id="{95F5DFC9-FEE6-4A95-B0DE-D8C530754ED2}"/>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8028700" y="3196806"/>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aily calendar outline">
            <a:extLst>
              <a:ext uri="{FF2B5EF4-FFF2-40B4-BE49-F238E27FC236}">
                <a16:creationId xmlns:a16="http://schemas.microsoft.com/office/drawing/2014/main" id="{39B53DF9-E46A-4449-9CBF-4DE3C67F91D5}"/>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551306" y="3196806"/>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aily calendar outline">
            <a:extLst>
              <a:ext uri="{FF2B5EF4-FFF2-40B4-BE49-F238E27FC236}">
                <a16:creationId xmlns:a16="http://schemas.microsoft.com/office/drawing/2014/main" id="{7C704499-8C0D-457A-B105-24C38150F799}"/>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506094" y="4487218"/>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aily calendar outline">
            <a:extLst>
              <a:ext uri="{FF2B5EF4-FFF2-40B4-BE49-F238E27FC236}">
                <a16:creationId xmlns:a16="http://schemas.microsoft.com/office/drawing/2014/main" id="{2AEB035C-A17B-40CA-ABE4-2AE8909E508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8028700" y="4487218"/>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aily calendar outline">
            <a:extLst>
              <a:ext uri="{FF2B5EF4-FFF2-40B4-BE49-F238E27FC236}">
                <a16:creationId xmlns:a16="http://schemas.microsoft.com/office/drawing/2014/main" id="{80CF393A-B30C-46AC-996A-2FC82B260E0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551306" y="4487218"/>
            <a:ext cx="1522606" cy="152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par>
                                <p:cTn id="12" presetID="26" presetClass="emph" presetSubtype="0" fill="hold" nodeType="with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par>
                          <p:cTn id="25" fill="hold">
                            <p:stCondLst>
                              <p:cond delay="1500"/>
                            </p:stCondLst>
                            <p:childTnLst>
                              <p:par>
                                <p:cTn id="26" presetID="26" presetClass="emph" presetSubtype="0" fill="hold" nodeType="afterEffect">
                                  <p:stCondLst>
                                    <p:cond delay="0"/>
                                  </p:stCondLst>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12"/>
                                        </p:tgtEl>
                                      </p:cBhvr>
                                    </p:animEffect>
                                    <p:animScale>
                                      <p:cBhvr>
                                        <p:cTn id="31" dur="250" autoRev="1" fill="hold"/>
                                        <p:tgtEl>
                                          <p:spTgt spid="12"/>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500" tmFilter="0, 0; .2, .5; .8, .5; 1, 0"/>
                                        <p:tgtEl>
                                          <p:spTgt spid="15"/>
                                        </p:tgtEl>
                                      </p:cBhvr>
                                    </p:animEffect>
                                    <p:animScale>
                                      <p:cBhvr>
                                        <p:cTn id="38" dur="250" autoRev="1" fill="hold"/>
                                        <p:tgtEl>
                                          <p:spTgt spid="15"/>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13"/>
                                        </p:tgtEl>
                                      </p:cBhvr>
                                    </p:animEffect>
                                    <p:animScale>
                                      <p:cBhvr>
                                        <p:cTn id="41" dur="250" autoRev="1" fill="hold"/>
                                        <p:tgtEl>
                                          <p:spTgt spid="13"/>
                                        </p:tgtEl>
                                      </p:cBhvr>
                                      <p:by x="105000" y="105000"/>
                                    </p:animScale>
                                  </p:childTnLst>
                                </p:cTn>
                              </p:par>
                            </p:childTnLst>
                          </p:cTn>
                        </p:par>
                        <p:par>
                          <p:cTn id="42" fill="hold">
                            <p:stCondLst>
                              <p:cond delay="2500"/>
                            </p:stCondLst>
                            <p:childTnLst>
                              <p:par>
                                <p:cTn id="43" presetID="26" presetClass="emph" presetSubtype="0" fill="hold" nodeType="afterEffect">
                                  <p:stCondLst>
                                    <p:cond delay="0"/>
                                  </p:stCondLst>
                                  <p:childTnLst>
                                    <p:animEffect transition="out" filter="fade">
                                      <p:cBhvr>
                                        <p:cTn id="44" dur="500" tmFilter="0, 0; .2, .5; .8, .5; 1, 0"/>
                                        <p:tgtEl>
                                          <p:spTgt spid="16"/>
                                        </p:tgtEl>
                                      </p:cBhvr>
                                    </p:animEffect>
                                    <p:animScale>
                                      <p:cBhvr>
                                        <p:cTn id="45"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iggy Bank outline">
            <a:extLst>
              <a:ext uri="{FF2B5EF4-FFF2-40B4-BE49-F238E27FC236}">
                <a16:creationId xmlns:a16="http://schemas.microsoft.com/office/drawing/2014/main" id="{A3E62D35-D4F8-4AD1-A4B7-285568485527}"/>
              </a:ext>
            </a:extLst>
          </p:cNvPr>
          <p:cNvPicPr>
            <a:picLocks noGrp="1" noChangeAspect="1"/>
          </p:cNvPicPr>
          <p:nvPr>
            <p:ph sz="half"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0608" y="2859315"/>
            <a:ext cx="3877056" cy="3877056"/>
          </a:xfrm>
        </p:spPr>
      </p:pic>
      <p:sp>
        <p:nvSpPr>
          <p:cNvPr id="2" name="Title 1">
            <a:extLst>
              <a:ext uri="{FF2B5EF4-FFF2-40B4-BE49-F238E27FC236}">
                <a16:creationId xmlns:a16="http://schemas.microsoft.com/office/drawing/2014/main" id="{FAB726E7-F58E-4AF7-BAAA-6ECDB16A5FCD}"/>
              </a:ext>
            </a:extLst>
          </p:cNvPr>
          <p:cNvSpPr>
            <a:spLocks noGrp="1"/>
          </p:cNvSpPr>
          <p:nvPr>
            <p:ph type="title"/>
          </p:nvPr>
        </p:nvSpPr>
        <p:spPr>
          <a:xfrm>
            <a:off x="5759880" y="438751"/>
            <a:ext cx="6024616" cy="1945555"/>
          </a:xfrm>
        </p:spPr>
        <p:txBody>
          <a:bodyPr/>
          <a:lstStyle/>
          <a:p>
            <a:r>
              <a:rPr lang="en-US" sz="4000" dirty="0">
                <a:latin typeface="Avenir Next LT Pro Demi" panose="020B0704020202020204" pitchFamily="34" charset="0"/>
              </a:rPr>
              <a:t>Health Savings Accounts and Medicare</a:t>
            </a:r>
          </a:p>
        </p:txBody>
      </p:sp>
      <p:sp>
        <p:nvSpPr>
          <p:cNvPr id="6" name="Footer Placeholder 5">
            <a:extLst>
              <a:ext uri="{FF2B5EF4-FFF2-40B4-BE49-F238E27FC236}">
                <a16:creationId xmlns:a16="http://schemas.microsoft.com/office/drawing/2014/main" id="{CD185339-3F95-4071-AA0C-42365BF20878}"/>
              </a:ext>
            </a:extLst>
          </p:cNvPr>
          <p:cNvSpPr>
            <a:spLocks noGrp="1"/>
          </p:cNvSpPr>
          <p:nvPr>
            <p:ph type="ftr" sz="quarter" idx="14"/>
          </p:nvPr>
        </p:nvSpPr>
        <p:spPr>
          <a:xfrm>
            <a:off x="7680960" y="6371423"/>
            <a:ext cx="2350768" cy="365125"/>
          </a:xfrm>
        </p:spPr>
        <p:txBody>
          <a:bodyPr/>
          <a:lstStyle/>
          <a:p>
            <a:endParaRPr lang="en-US" dirty="0"/>
          </a:p>
        </p:txBody>
      </p:sp>
      <p:sp>
        <p:nvSpPr>
          <p:cNvPr id="7" name="Slide Number Placeholder 6">
            <a:extLst>
              <a:ext uri="{FF2B5EF4-FFF2-40B4-BE49-F238E27FC236}">
                <a16:creationId xmlns:a16="http://schemas.microsoft.com/office/drawing/2014/main" id="{46678D6D-6051-4A44-B3AE-DC6BE2215AB7}"/>
              </a:ext>
            </a:extLst>
          </p:cNvPr>
          <p:cNvSpPr>
            <a:spLocks noGrp="1"/>
          </p:cNvSpPr>
          <p:nvPr>
            <p:ph type="sldNum" sz="quarter" idx="12"/>
          </p:nvPr>
        </p:nvSpPr>
        <p:spPr/>
        <p:txBody>
          <a:bodyPr/>
          <a:lstStyle/>
          <a:p>
            <a:fld id="{E313472D-BFB5-4CCD-ACA0-2399B44D45C6}" type="slidenum">
              <a:rPr lang="en-US" smtClean="0"/>
              <a:pPr/>
              <a:t>55</a:t>
            </a:fld>
            <a:endParaRPr lang="en-US"/>
          </a:p>
        </p:txBody>
      </p:sp>
      <p:sp>
        <p:nvSpPr>
          <p:cNvPr id="10" name="Content Placeholder 9">
            <a:extLst>
              <a:ext uri="{FF2B5EF4-FFF2-40B4-BE49-F238E27FC236}">
                <a16:creationId xmlns:a16="http://schemas.microsoft.com/office/drawing/2014/main" id="{2593F67C-B8F4-4311-ADA1-AB7E22D6B1FB}"/>
              </a:ext>
            </a:extLst>
          </p:cNvPr>
          <p:cNvSpPr>
            <a:spLocks noGrp="1"/>
          </p:cNvSpPr>
          <p:nvPr>
            <p:ph idx="15"/>
          </p:nvPr>
        </p:nvSpPr>
        <p:spPr/>
        <p:txBody>
          <a:bodyPr/>
          <a:lstStyle/>
          <a:p>
            <a:pPr marL="0" indent="0">
              <a:buNone/>
            </a:pPr>
            <a:r>
              <a:rPr lang="en-US" dirty="0">
                <a:latin typeface="Avenir Next LT Pro" panose="020B0504020202020204" pitchFamily="34" charset="0"/>
              </a:rPr>
              <a:t>Lets an employee set aside dollars on a pre-tax basis for qualified medical expenses</a:t>
            </a:r>
          </a:p>
        </p:txBody>
      </p:sp>
      <p:pic>
        <p:nvPicPr>
          <p:cNvPr id="12" name="Graphic 11" descr="Dollar with solid fill">
            <a:extLst>
              <a:ext uri="{FF2B5EF4-FFF2-40B4-BE49-F238E27FC236}">
                <a16:creationId xmlns:a16="http://schemas.microsoft.com/office/drawing/2014/main" id="{246BEC4A-A56F-42AC-9E10-F2E7EDE118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1936" y="2643516"/>
            <a:ext cx="914400" cy="914400"/>
          </a:xfrm>
          <a:prstGeom prst="rect">
            <a:avLst/>
          </a:prstGeom>
        </p:spPr>
      </p:pic>
      <p:pic>
        <p:nvPicPr>
          <p:cNvPr id="5" name="foley_money_piggy_bank_coin_insert_001">
            <a:hlinkClick r:id="" action="ppaction://media"/>
            <a:extLst>
              <a:ext uri="{FF2B5EF4-FFF2-40B4-BE49-F238E27FC236}">
                <a16:creationId xmlns:a16="http://schemas.microsoft.com/office/drawing/2014/main" id="{DA86755A-064C-4DFD-9A34-152D7ED07B4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967656" y="3314234"/>
            <a:ext cx="487363" cy="487363"/>
          </a:xfrm>
          <a:prstGeom prst="rect">
            <a:avLst/>
          </a:prstGeom>
        </p:spPr>
      </p:pic>
    </p:spTree>
    <p:extLst>
      <p:ext uri="{BB962C8B-B14F-4D97-AF65-F5344CB8AC3E}">
        <p14:creationId xmlns:p14="http://schemas.microsoft.com/office/powerpoint/2010/main" val="34221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9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42" presetClass="path" presetSubtype="0" accel="50000" decel="50000" fill="hold" nodeType="withEffect">
                                  <p:stCondLst>
                                    <p:cond delay="0"/>
                                  </p:stCondLst>
                                  <p:childTnLst>
                                    <p:animMotion origin="layout" path="M -2.70833E-6 -3.33333E-6 L 0.00013 0.13588 " pathEditMode="relative" rAng="0" ptsTypes="AA">
                                      <p:cBhvr>
                                        <p:cTn id="9" dur="1500" fill="hold"/>
                                        <p:tgtEl>
                                          <p:spTgt spid="12"/>
                                        </p:tgtEl>
                                        <p:attrNameLst>
                                          <p:attrName>ppt_x</p:attrName>
                                          <p:attrName>ppt_y</p:attrName>
                                        </p:attrNameLst>
                                      </p:cBhvr>
                                      <p:rCtr x="0" y="6782"/>
                                    </p:animMotion>
                                  </p:childTnLst>
                                </p:cTn>
                              </p:par>
                              <p:par>
                                <p:cTn id="10" presetID="22" presetClass="exit" presetSubtype="4" fill="hold" nodeType="withEffect">
                                  <p:stCondLst>
                                    <p:cond delay="900"/>
                                  </p:stCondLst>
                                  <p:childTnLst>
                                    <p:animEffect transition="out" filter="wipe(down)">
                                      <p:cBhvr>
                                        <p:cTn id="11" dur="400"/>
                                        <p:tgtEl>
                                          <p:spTgt spid="12"/>
                                        </p:tgtEl>
                                      </p:cBhvr>
                                    </p:animEffect>
                                    <p:set>
                                      <p:cBhvr>
                                        <p:cTn id="12" dur="1" fill="hold">
                                          <p:stCondLst>
                                            <p:cond delay="399"/>
                                          </p:stCondLst>
                                        </p:cTn>
                                        <p:tgtEl>
                                          <p:spTgt spid="12"/>
                                        </p:tgtEl>
                                        <p:attrNameLst>
                                          <p:attrName>style.visibility</p:attrName>
                                        </p:attrNameLst>
                                      </p:cBhvr>
                                      <p:to>
                                        <p:strVal val="hidden"/>
                                      </p:to>
                                    </p:set>
                                  </p:childTnLst>
                                </p:cTn>
                              </p:par>
                            </p:childTnLst>
                          </p:cTn>
                        </p:par>
                        <p:par>
                          <p:cTn id="13" fill="hold">
                            <p:stCondLst>
                              <p:cond delay="1500"/>
                            </p:stCondLst>
                            <p:childTnLst>
                              <p:par>
                                <p:cTn id="14" presetID="1" presetClass="mediacall" presetSubtype="0" fill="hold" nodeType="afterEffect">
                                  <p:stCondLst>
                                    <p:cond delay="0"/>
                                  </p:stCondLst>
                                  <p:childTnLst>
                                    <p:cmd type="call" cmd="playFrom(0.0)">
                                      <p:cBhvr>
                                        <p:cTn id="15" dur="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arketing outline">
            <a:extLst>
              <a:ext uri="{FF2B5EF4-FFF2-40B4-BE49-F238E27FC236}">
                <a16:creationId xmlns:a16="http://schemas.microsoft.com/office/drawing/2014/main" id="{BA6AC157-AA20-49A2-800D-C04F418BCB5B}"/>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5872" y="1102352"/>
            <a:ext cx="4218877" cy="4218877"/>
          </a:xfrm>
        </p:spPr>
      </p:pic>
      <p:sp>
        <p:nvSpPr>
          <p:cNvPr id="3" name="Title 2">
            <a:extLst>
              <a:ext uri="{FF2B5EF4-FFF2-40B4-BE49-F238E27FC236}">
                <a16:creationId xmlns:a16="http://schemas.microsoft.com/office/drawing/2014/main" id="{F80B59DB-0867-4D61-99FF-DA33FC20A0DF}"/>
              </a:ext>
            </a:extLst>
          </p:cNvPr>
          <p:cNvSpPr>
            <a:spLocks noGrp="1"/>
          </p:cNvSpPr>
          <p:nvPr>
            <p:ph type="title"/>
          </p:nvPr>
        </p:nvSpPr>
        <p:spPr>
          <a:xfrm>
            <a:off x="1241998" y="1785665"/>
            <a:ext cx="4864848" cy="1697317"/>
          </a:xfrm>
        </p:spPr>
        <p:txBody>
          <a:bodyPr anchor="b">
            <a:normAutofit/>
          </a:bodyPr>
          <a:lstStyle/>
          <a:p>
            <a:r>
              <a:rPr lang="en-US" sz="4400" dirty="0">
                <a:latin typeface="Avenir Next LT Pro Demi" panose="020B0704020202020204" pitchFamily="34" charset="0"/>
              </a:rPr>
              <a:t>Marketing Medicare</a:t>
            </a:r>
          </a:p>
        </p:txBody>
      </p:sp>
      <p:sp>
        <p:nvSpPr>
          <p:cNvPr id="13" name="Text Placeholder 3">
            <a:extLst>
              <a:ext uri="{FF2B5EF4-FFF2-40B4-BE49-F238E27FC236}">
                <a16:creationId xmlns:a16="http://schemas.microsoft.com/office/drawing/2014/main" id="{73ABC467-0C10-47EF-9FCA-53FFFCDF997F}"/>
              </a:ext>
            </a:extLst>
          </p:cNvPr>
          <p:cNvSpPr>
            <a:spLocks noGrp="1"/>
          </p:cNvSpPr>
          <p:nvPr>
            <p:ph type="body" idx="1"/>
          </p:nvPr>
        </p:nvSpPr>
        <p:spPr>
          <a:xfrm>
            <a:off x="1241998" y="3657560"/>
            <a:ext cx="4864847" cy="988793"/>
          </a:xfrm>
        </p:spPr>
        <p:txBody>
          <a:bodyPr>
            <a:normAutofit/>
          </a:bodyPr>
          <a:lstStyle/>
          <a:p>
            <a:r>
              <a:rPr lang="en-US" sz="2000" dirty="0">
                <a:latin typeface="Avenir Next LT Pro" panose="020B0504020202020204" pitchFamily="34" charset="0"/>
              </a:rPr>
              <a:t>What to look out for</a:t>
            </a:r>
          </a:p>
        </p:txBody>
      </p:sp>
      <p:sp>
        <p:nvSpPr>
          <p:cNvPr id="15" name="Footer Placeholder 4">
            <a:extLst>
              <a:ext uri="{FF2B5EF4-FFF2-40B4-BE49-F238E27FC236}">
                <a16:creationId xmlns:a16="http://schemas.microsoft.com/office/drawing/2014/main" id="{C4319DB9-4C8E-4679-A322-D45E831D931D}"/>
              </a:ext>
            </a:extLst>
          </p:cNvPr>
          <p:cNvSpPr>
            <a:spLocks noGrp="1"/>
          </p:cNvSpPr>
          <p:nvPr>
            <p:ph type="ftr" sz="quarter" idx="11"/>
          </p:nvPr>
        </p:nvSpPr>
        <p:spPr>
          <a:xfrm>
            <a:off x="2394720" y="6520927"/>
            <a:ext cx="7637008" cy="215622"/>
          </a:xfrm>
        </p:spPr>
        <p:txBody>
          <a:bodyPr/>
          <a:lstStyle/>
          <a:p>
            <a:endParaRPr lang="en-US" sz="800"/>
          </a:p>
        </p:txBody>
      </p:sp>
      <p:sp>
        <p:nvSpPr>
          <p:cNvPr id="6" name="Slide Number Placeholder 5">
            <a:extLst>
              <a:ext uri="{FF2B5EF4-FFF2-40B4-BE49-F238E27FC236}">
                <a16:creationId xmlns:a16="http://schemas.microsoft.com/office/drawing/2014/main" id="{48C329E4-357C-4A99-B4CA-DE45E382D543}"/>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56</a:t>
            </a:fld>
            <a:endParaRPr lang="en-US"/>
          </a:p>
        </p:txBody>
      </p:sp>
    </p:spTree>
    <p:extLst>
      <p:ext uri="{BB962C8B-B14F-4D97-AF65-F5344CB8AC3E}">
        <p14:creationId xmlns:p14="http://schemas.microsoft.com/office/powerpoint/2010/main" val="408220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11153C-5FC1-4029-99AF-30AA9F077F5E}"/>
              </a:ext>
            </a:extLst>
          </p:cNvPr>
          <p:cNvSpPr>
            <a:spLocks noGrp="1"/>
          </p:cNvSpPr>
          <p:nvPr>
            <p:ph type="body" idx="1"/>
          </p:nvPr>
        </p:nvSpPr>
        <p:spPr>
          <a:xfrm>
            <a:off x="699029" y="1807133"/>
            <a:ext cx="3391381" cy="363032"/>
          </a:xfrm>
        </p:spPr>
        <p:txBody>
          <a:bodyPr/>
          <a:lstStyle/>
          <a:p>
            <a:pPr algn="l"/>
            <a:r>
              <a:rPr lang="en-US" sz="2400" dirty="0">
                <a:latin typeface="Avenir Next LT Pro" panose="020B0504020202020204" pitchFamily="34" charset="0"/>
              </a:rPr>
              <a:t>What is not allowed?</a:t>
            </a:r>
          </a:p>
        </p:txBody>
      </p:sp>
      <p:sp>
        <p:nvSpPr>
          <p:cNvPr id="3" name="Content Placeholder 2">
            <a:extLst>
              <a:ext uri="{FF2B5EF4-FFF2-40B4-BE49-F238E27FC236}">
                <a16:creationId xmlns:a16="http://schemas.microsoft.com/office/drawing/2014/main" id="{2F98216A-E41C-4548-96E5-DD111FF50BCF}"/>
              </a:ext>
            </a:extLst>
          </p:cNvPr>
          <p:cNvSpPr>
            <a:spLocks noGrp="1"/>
          </p:cNvSpPr>
          <p:nvPr>
            <p:ph sz="half" idx="2"/>
          </p:nvPr>
        </p:nvSpPr>
        <p:spPr>
          <a:xfrm>
            <a:off x="699029" y="2170165"/>
            <a:ext cx="3391381" cy="3877338"/>
          </a:xfrm>
        </p:spPr>
        <p:txBody>
          <a:bodyPr/>
          <a:lstStyle/>
          <a:p>
            <a:r>
              <a:rPr lang="en-US" sz="2000" dirty="0">
                <a:latin typeface="Avenir Next LT Pro" panose="020B0504020202020204" pitchFamily="34" charset="0"/>
              </a:rPr>
              <a:t>Door to door solicitation, including leaving leaflets</a:t>
            </a:r>
          </a:p>
          <a:p>
            <a:r>
              <a:rPr lang="en-US" sz="2000" dirty="0">
                <a:latin typeface="Avenir Next LT Pro" panose="020B0504020202020204" pitchFamily="34" charset="0"/>
              </a:rPr>
              <a:t>Approach enrollees in common areas</a:t>
            </a:r>
          </a:p>
          <a:p>
            <a:r>
              <a:rPr lang="en-US" sz="2000" dirty="0">
                <a:latin typeface="Avenir Next LT Pro" panose="020B0504020202020204" pitchFamily="34" charset="0"/>
              </a:rPr>
              <a:t>Phone or text solicitation</a:t>
            </a:r>
          </a:p>
          <a:p>
            <a:r>
              <a:rPr lang="en-US" sz="2000" dirty="0">
                <a:latin typeface="Avenir Next LT Pro" panose="020B0504020202020204" pitchFamily="34" charset="0"/>
              </a:rPr>
              <a:t>Approach enrollees where they are  receiving healthcare </a:t>
            </a:r>
          </a:p>
        </p:txBody>
      </p:sp>
      <p:sp>
        <p:nvSpPr>
          <p:cNvPr id="4" name="Text Placeholder 3">
            <a:extLst>
              <a:ext uri="{FF2B5EF4-FFF2-40B4-BE49-F238E27FC236}">
                <a16:creationId xmlns:a16="http://schemas.microsoft.com/office/drawing/2014/main" id="{B6F4DF0F-C983-43F2-860D-0233E38FF2D8}"/>
              </a:ext>
            </a:extLst>
          </p:cNvPr>
          <p:cNvSpPr>
            <a:spLocks noGrp="1"/>
          </p:cNvSpPr>
          <p:nvPr>
            <p:ph type="body" sz="quarter" idx="3"/>
          </p:nvPr>
        </p:nvSpPr>
        <p:spPr/>
        <p:txBody>
          <a:bodyPr/>
          <a:lstStyle/>
          <a:p>
            <a:pPr algn="l"/>
            <a:r>
              <a:rPr lang="en-US" sz="2400" dirty="0">
                <a:latin typeface="Avenir Next LT Pro" panose="020B0504020202020204" pitchFamily="34" charset="0"/>
              </a:rPr>
              <a:t>What is allowed?</a:t>
            </a:r>
          </a:p>
        </p:txBody>
      </p:sp>
      <p:sp>
        <p:nvSpPr>
          <p:cNvPr id="5" name="Text Placeholder 4">
            <a:extLst>
              <a:ext uri="{FF2B5EF4-FFF2-40B4-BE49-F238E27FC236}">
                <a16:creationId xmlns:a16="http://schemas.microsoft.com/office/drawing/2014/main" id="{F3B39E8D-DECD-48E5-BAA2-D032098E8032}"/>
              </a:ext>
            </a:extLst>
          </p:cNvPr>
          <p:cNvSpPr>
            <a:spLocks noGrp="1"/>
          </p:cNvSpPr>
          <p:nvPr>
            <p:ph type="body" sz="quarter" idx="13"/>
          </p:nvPr>
        </p:nvSpPr>
        <p:spPr/>
        <p:txBody>
          <a:bodyPr/>
          <a:lstStyle/>
          <a:p>
            <a:pPr algn="l"/>
            <a:r>
              <a:rPr lang="en-US" sz="2400" dirty="0">
                <a:latin typeface="Avenir Next LT Pro" panose="020B0504020202020204" pitchFamily="34" charset="0"/>
              </a:rPr>
              <a:t>What can you do?</a:t>
            </a:r>
          </a:p>
        </p:txBody>
      </p:sp>
      <p:sp>
        <p:nvSpPr>
          <p:cNvPr id="6" name="Content Placeholder 5">
            <a:extLst>
              <a:ext uri="{FF2B5EF4-FFF2-40B4-BE49-F238E27FC236}">
                <a16:creationId xmlns:a16="http://schemas.microsoft.com/office/drawing/2014/main" id="{E38F623F-4341-4176-A95C-FFF6F54B1E59}"/>
              </a:ext>
            </a:extLst>
          </p:cNvPr>
          <p:cNvSpPr>
            <a:spLocks noGrp="1"/>
          </p:cNvSpPr>
          <p:nvPr>
            <p:ph sz="half" idx="14"/>
          </p:nvPr>
        </p:nvSpPr>
        <p:spPr>
          <a:xfrm>
            <a:off x="4404920" y="2158244"/>
            <a:ext cx="3391381" cy="3889259"/>
          </a:xfrm>
        </p:spPr>
        <p:txBody>
          <a:bodyPr/>
          <a:lstStyle/>
          <a:p>
            <a:r>
              <a:rPr lang="en-US" sz="2000" dirty="0">
                <a:latin typeface="Avenir Next LT Pro" panose="020B0504020202020204" pitchFamily="34" charset="0"/>
              </a:rPr>
              <a:t>Contacting a current client of an agency (if not in process of disenrolling from a plan)</a:t>
            </a:r>
          </a:p>
          <a:p>
            <a:r>
              <a:rPr lang="en-US" sz="2000" dirty="0">
                <a:latin typeface="Avenir Next LT Pro" panose="020B0504020202020204" pitchFamily="34" charset="0"/>
              </a:rPr>
              <a:t>Unsolicited emails if the email contains a way to opt out of future emails</a:t>
            </a:r>
          </a:p>
        </p:txBody>
      </p:sp>
      <p:sp>
        <p:nvSpPr>
          <p:cNvPr id="7" name="Content Placeholder 6">
            <a:extLst>
              <a:ext uri="{FF2B5EF4-FFF2-40B4-BE49-F238E27FC236}">
                <a16:creationId xmlns:a16="http://schemas.microsoft.com/office/drawing/2014/main" id="{4DD61E78-8F9B-42C7-9F05-38AE3CC85D3F}"/>
              </a:ext>
            </a:extLst>
          </p:cNvPr>
          <p:cNvSpPr>
            <a:spLocks noGrp="1"/>
          </p:cNvSpPr>
          <p:nvPr>
            <p:ph sz="half" idx="15"/>
          </p:nvPr>
        </p:nvSpPr>
        <p:spPr>
          <a:xfrm>
            <a:off x="8128780" y="2170164"/>
            <a:ext cx="3391381" cy="3889259"/>
          </a:xfrm>
        </p:spPr>
        <p:txBody>
          <a:bodyPr/>
          <a:lstStyle/>
          <a:p>
            <a:r>
              <a:rPr lang="en-US" sz="2000" dirty="0">
                <a:latin typeface="Avenir Next LT Pro" panose="020B0504020202020204" pitchFamily="34" charset="0"/>
              </a:rPr>
              <a:t>Do not answer the call </a:t>
            </a:r>
          </a:p>
          <a:p>
            <a:r>
              <a:rPr lang="en-US" sz="2000" dirty="0">
                <a:latin typeface="Avenir Next LT Pro" panose="020B0504020202020204" pitchFamily="34" charset="0"/>
              </a:rPr>
              <a:t>If they persist, ask for the Medicare advantage companies they represent, full name, and National producer number (NPN)</a:t>
            </a:r>
          </a:p>
          <a:p>
            <a:r>
              <a:rPr lang="en-US" sz="2000" dirty="0">
                <a:latin typeface="Avenir Next LT Pro" panose="020B0504020202020204" pitchFamily="34" charset="0"/>
              </a:rPr>
              <a:t>File a complaint with one of the companies they represent</a:t>
            </a:r>
          </a:p>
        </p:txBody>
      </p:sp>
      <p:sp>
        <p:nvSpPr>
          <p:cNvPr id="8" name="Title 7">
            <a:extLst>
              <a:ext uri="{FF2B5EF4-FFF2-40B4-BE49-F238E27FC236}">
                <a16:creationId xmlns:a16="http://schemas.microsoft.com/office/drawing/2014/main" id="{C64C3B94-796A-4AC3-B743-883EB6237FDA}"/>
              </a:ext>
            </a:extLst>
          </p:cNvPr>
          <p:cNvSpPr>
            <a:spLocks noGrp="1"/>
          </p:cNvSpPr>
          <p:nvPr>
            <p:ph type="title"/>
          </p:nvPr>
        </p:nvSpPr>
        <p:spPr>
          <a:xfrm>
            <a:off x="378994" y="274846"/>
            <a:ext cx="11434011" cy="1093102"/>
          </a:xfrm>
        </p:spPr>
        <p:txBody>
          <a:bodyPr/>
          <a:lstStyle/>
          <a:p>
            <a:pPr algn="l"/>
            <a:r>
              <a:rPr lang="en-US" sz="4400" dirty="0">
                <a:latin typeface="Avenir Next LT Pro Demi" panose="020B0704020202020204" pitchFamily="34" charset="0"/>
              </a:rPr>
              <a:t>Marketing Medicare</a:t>
            </a:r>
          </a:p>
        </p:txBody>
      </p:sp>
      <p:sp>
        <p:nvSpPr>
          <p:cNvPr id="9" name="Footer Placeholder 8">
            <a:extLst>
              <a:ext uri="{FF2B5EF4-FFF2-40B4-BE49-F238E27FC236}">
                <a16:creationId xmlns:a16="http://schemas.microsoft.com/office/drawing/2014/main" id="{DB812BE9-BFBA-4E97-9E22-0B5190C1978A}"/>
              </a:ext>
            </a:extLst>
          </p:cNvPr>
          <p:cNvSpPr>
            <a:spLocks noGrp="1"/>
          </p:cNvSpPr>
          <p:nvPr>
            <p:ph type="ftr" sz="quarter" idx="17"/>
          </p:nvPr>
        </p:nvSpPr>
        <p:spPr/>
        <p:txBody>
          <a:bodyPr/>
          <a:lstStyle/>
          <a:p>
            <a:endParaRPr lang="en-US" sz="800" dirty="0"/>
          </a:p>
        </p:txBody>
      </p:sp>
      <p:sp>
        <p:nvSpPr>
          <p:cNvPr id="10" name="Slide Number Placeholder 9">
            <a:extLst>
              <a:ext uri="{FF2B5EF4-FFF2-40B4-BE49-F238E27FC236}">
                <a16:creationId xmlns:a16="http://schemas.microsoft.com/office/drawing/2014/main" id="{3DFEB2DF-FA77-42B4-B0EE-A21015AAE156}"/>
              </a:ext>
            </a:extLst>
          </p:cNvPr>
          <p:cNvSpPr>
            <a:spLocks noGrp="1"/>
          </p:cNvSpPr>
          <p:nvPr>
            <p:ph type="sldNum" sz="quarter" idx="18"/>
          </p:nvPr>
        </p:nvSpPr>
        <p:spPr/>
        <p:txBody>
          <a:bodyPr/>
          <a:lstStyle/>
          <a:p>
            <a:fld id="{E313472D-BFB5-4CCD-ACA0-2399B44D45C6}" type="slidenum">
              <a:rPr lang="en-US" smtClean="0"/>
              <a:pPr/>
              <a:t>57</a:t>
            </a:fld>
            <a:endParaRPr lang="en-US" sz="800" dirty="0"/>
          </a:p>
        </p:txBody>
      </p:sp>
    </p:spTree>
    <p:extLst>
      <p:ext uri="{BB962C8B-B14F-4D97-AF65-F5344CB8AC3E}">
        <p14:creationId xmlns:p14="http://schemas.microsoft.com/office/powerpoint/2010/main" val="289454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p:cTn id="17" dur="500" fill="hold"/>
                                        <p:tgtEl>
                                          <p:spTgt spid="3">
                                            <p:bg/>
                                          </p:spTgt>
                                        </p:tgtEl>
                                        <p:attrNameLst>
                                          <p:attrName>ppt_w</p:attrName>
                                        </p:attrNameLst>
                                      </p:cBhvr>
                                      <p:tavLst>
                                        <p:tav tm="0">
                                          <p:val>
                                            <p:fltVal val="0"/>
                                          </p:val>
                                        </p:tav>
                                        <p:tav tm="100000">
                                          <p:val>
                                            <p:strVal val="#ppt_w"/>
                                          </p:val>
                                        </p:tav>
                                      </p:tavLst>
                                    </p:anim>
                                    <p:anim calcmode="lin" valueType="num">
                                      <p:cBhvr>
                                        <p:cTn id="18" dur="500" fill="hold"/>
                                        <p:tgtEl>
                                          <p:spTgt spid="3">
                                            <p:bg/>
                                          </p:spTgt>
                                        </p:tgtEl>
                                        <p:attrNameLst>
                                          <p:attrName>ppt_h</p:attrName>
                                        </p:attrNameLst>
                                      </p:cBhvr>
                                      <p:tavLst>
                                        <p:tav tm="0">
                                          <p:val>
                                            <p:fltVal val="0"/>
                                          </p:val>
                                        </p:tav>
                                        <p:tav tm="100000">
                                          <p:val>
                                            <p:strVal val="#ppt_h"/>
                                          </p:val>
                                        </p:tav>
                                      </p:tavLst>
                                    </p:anim>
                                    <p:animEffect transition="in" filter="fade">
                                      <p:cBhvr>
                                        <p:cTn id="19" dur="500"/>
                                        <p:tgtEl>
                                          <p:spTgt spid="3">
                                            <p:bg/>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3">
                                            <p:txEl>
                                              <p:pRg st="1" end="1"/>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anim calcmode="lin" valueType="num">
                                      <p:cBhvr>
                                        <p:cTn id="44" dur="500" fill="hold"/>
                                        <p:tgtEl>
                                          <p:spTgt spid="4">
                                            <p:bg/>
                                          </p:spTgt>
                                        </p:tgtEl>
                                        <p:attrNameLst>
                                          <p:attrName>ppt_w</p:attrName>
                                        </p:attrNameLst>
                                      </p:cBhvr>
                                      <p:tavLst>
                                        <p:tav tm="0">
                                          <p:val>
                                            <p:fltVal val="0"/>
                                          </p:val>
                                        </p:tav>
                                        <p:tav tm="100000">
                                          <p:val>
                                            <p:strVal val="#ppt_w"/>
                                          </p:val>
                                        </p:tav>
                                      </p:tavLst>
                                    </p:anim>
                                    <p:anim calcmode="lin" valueType="num">
                                      <p:cBhvr>
                                        <p:cTn id="45" dur="500" fill="hold"/>
                                        <p:tgtEl>
                                          <p:spTgt spid="4">
                                            <p:bg/>
                                          </p:spTgt>
                                        </p:tgtEl>
                                        <p:attrNameLst>
                                          <p:attrName>ppt_h</p:attrName>
                                        </p:attrNameLst>
                                      </p:cBhvr>
                                      <p:tavLst>
                                        <p:tav tm="0">
                                          <p:val>
                                            <p:fltVal val="0"/>
                                          </p:val>
                                        </p:tav>
                                        <p:tav tm="100000">
                                          <p:val>
                                            <p:strVal val="#ppt_h"/>
                                          </p:val>
                                        </p:tav>
                                      </p:tavLst>
                                    </p:anim>
                                    <p:animEffect transition="in" filter="fade">
                                      <p:cBhvr>
                                        <p:cTn id="46" dur="500"/>
                                        <p:tgtEl>
                                          <p:spTgt spid="4">
                                            <p:bg/>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
                                            <p:txEl>
                                              <p:pRg st="0" end="0"/>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
                                            <p:bg/>
                                          </p:spTgt>
                                        </p:tgtEl>
                                        <p:attrNameLst>
                                          <p:attrName>style.visibility</p:attrName>
                                        </p:attrNameLst>
                                      </p:cBhvr>
                                      <p:to>
                                        <p:strVal val="visible"/>
                                      </p:to>
                                    </p:set>
                                    <p:anim calcmode="lin" valueType="num">
                                      <p:cBhvr>
                                        <p:cTn id="54" dur="500" fill="hold"/>
                                        <p:tgtEl>
                                          <p:spTgt spid="6">
                                            <p:bg/>
                                          </p:spTgt>
                                        </p:tgtEl>
                                        <p:attrNameLst>
                                          <p:attrName>ppt_w</p:attrName>
                                        </p:attrNameLst>
                                      </p:cBhvr>
                                      <p:tavLst>
                                        <p:tav tm="0">
                                          <p:val>
                                            <p:fltVal val="0"/>
                                          </p:val>
                                        </p:tav>
                                        <p:tav tm="100000">
                                          <p:val>
                                            <p:strVal val="#ppt_w"/>
                                          </p:val>
                                        </p:tav>
                                      </p:tavLst>
                                    </p:anim>
                                    <p:anim calcmode="lin" valueType="num">
                                      <p:cBhvr>
                                        <p:cTn id="55" dur="500" fill="hold"/>
                                        <p:tgtEl>
                                          <p:spTgt spid="6">
                                            <p:bg/>
                                          </p:spTgt>
                                        </p:tgtEl>
                                        <p:attrNameLst>
                                          <p:attrName>ppt_h</p:attrName>
                                        </p:attrNameLst>
                                      </p:cBhvr>
                                      <p:tavLst>
                                        <p:tav tm="0">
                                          <p:val>
                                            <p:fltVal val="0"/>
                                          </p:val>
                                        </p:tav>
                                        <p:tav tm="100000">
                                          <p:val>
                                            <p:strVal val="#ppt_h"/>
                                          </p:val>
                                        </p:tav>
                                      </p:tavLst>
                                    </p:anim>
                                    <p:animEffect transition="in" filter="fade">
                                      <p:cBhvr>
                                        <p:cTn id="56" dur="500"/>
                                        <p:tgtEl>
                                          <p:spTgt spid="6">
                                            <p:bg/>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 calcmode="lin" valueType="num">
                                      <p:cBhvr>
                                        <p:cTn id="5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6">
                                            <p:txEl>
                                              <p:pRg st="0" end="0"/>
                                            </p:tx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 calcmode="lin" valueType="num">
                                      <p:cBhvr>
                                        <p:cTn id="6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66" dur="500"/>
                                        <p:tgtEl>
                                          <p:spTgt spid="6">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
                                            <p:bg/>
                                          </p:spTgt>
                                        </p:tgtEl>
                                        <p:attrNameLst>
                                          <p:attrName>style.visibility</p:attrName>
                                        </p:attrNameLst>
                                      </p:cBhvr>
                                      <p:to>
                                        <p:strVal val="visible"/>
                                      </p:to>
                                    </p:set>
                                    <p:anim calcmode="lin" valueType="num">
                                      <p:cBhvr>
                                        <p:cTn id="71" dur="500" fill="hold"/>
                                        <p:tgtEl>
                                          <p:spTgt spid="5">
                                            <p:bg/>
                                          </p:spTgt>
                                        </p:tgtEl>
                                        <p:attrNameLst>
                                          <p:attrName>ppt_w</p:attrName>
                                        </p:attrNameLst>
                                      </p:cBhvr>
                                      <p:tavLst>
                                        <p:tav tm="0">
                                          <p:val>
                                            <p:fltVal val="0"/>
                                          </p:val>
                                        </p:tav>
                                        <p:tav tm="100000">
                                          <p:val>
                                            <p:strVal val="#ppt_w"/>
                                          </p:val>
                                        </p:tav>
                                      </p:tavLst>
                                    </p:anim>
                                    <p:anim calcmode="lin" valueType="num">
                                      <p:cBhvr>
                                        <p:cTn id="72" dur="500" fill="hold"/>
                                        <p:tgtEl>
                                          <p:spTgt spid="5">
                                            <p:bg/>
                                          </p:spTgt>
                                        </p:tgtEl>
                                        <p:attrNameLst>
                                          <p:attrName>ppt_h</p:attrName>
                                        </p:attrNameLst>
                                      </p:cBhvr>
                                      <p:tavLst>
                                        <p:tav tm="0">
                                          <p:val>
                                            <p:fltVal val="0"/>
                                          </p:val>
                                        </p:tav>
                                        <p:tav tm="100000">
                                          <p:val>
                                            <p:strVal val="#ppt_h"/>
                                          </p:val>
                                        </p:tav>
                                      </p:tavLst>
                                    </p:anim>
                                    <p:animEffect transition="in" filter="fade">
                                      <p:cBhvr>
                                        <p:cTn id="73" dur="500"/>
                                        <p:tgtEl>
                                          <p:spTgt spid="5">
                                            <p:bg/>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5">
                                            <p:txEl>
                                              <p:pRg st="0" end="0"/>
                                            </p:txEl>
                                          </p:spTgt>
                                        </p:tgtEl>
                                        <p:attrNameLst>
                                          <p:attrName>style.visibility</p:attrName>
                                        </p:attrNameLst>
                                      </p:cBhvr>
                                      <p:to>
                                        <p:strVal val="visible"/>
                                      </p:to>
                                    </p:set>
                                    <p:anim calcmode="lin" valueType="num">
                                      <p:cBhvr>
                                        <p:cTn id="7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
                                            <p:txEl>
                                              <p:pRg st="0" end="0"/>
                                            </p:txEl>
                                          </p:spTgt>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
                                            <p:bg/>
                                          </p:spTgt>
                                        </p:tgtEl>
                                        <p:attrNameLst>
                                          <p:attrName>style.visibility</p:attrName>
                                        </p:attrNameLst>
                                      </p:cBhvr>
                                      <p:to>
                                        <p:strVal val="visible"/>
                                      </p:to>
                                    </p:set>
                                    <p:anim calcmode="lin" valueType="num">
                                      <p:cBhvr>
                                        <p:cTn id="81" dur="500" fill="hold"/>
                                        <p:tgtEl>
                                          <p:spTgt spid="7">
                                            <p:bg/>
                                          </p:spTgt>
                                        </p:tgtEl>
                                        <p:attrNameLst>
                                          <p:attrName>ppt_w</p:attrName>
                                        </p:attrNameLst>
                                      </p:cBhvr>
                                      <p:tavLst>
                                        <p:tav tm="0">
                                          <p:val>
                                            <p:fltVal val="0"/>
                                          </p:val>
                                        </p:tav>
                                        <p:tav tm="100000">
                                          <p:val>
                                            <p:strVal val="#ppt_w"/>
                                          </p:val>
                                        </p:tav>
                                      </p:tavLst>
                                    </p:anim>
                                    <p:anim calcmode="lin" valueType="num">
                                      <p:cBhvr>
                                        <p:cTn id="82" dur="500" fill="hold"/>
                                        <p:tgtEl>
                                          <p:spTgt spid="7">
                                            <p:bg/>
                                          </p:spTgt>
                                        </p:tgtEl>
                                        <p:attrNameLst>
                                          <p:attrName>ppt_h</p:attrName>
                                        </p:attrNameLst>
                                      </p:cBhvr>
                                      <p:tavLst>
                                        <p:tav tm="0">
                                          <p:val>
                                            <p:fltVal val="0"/>
                                          </p:val>
                                        </p:tav>
                                        <p:tav tm="100000">
                                          <p:val>
                                            <p:strVal val="#ppt_h"/>
                                          </p:val>
                                        </p:tav>
                                      </p:tavLst>
                                    </p:anim>
                                    <p:animEffect transition="in" filter="fade">
                                      <p:cBhvr>
                                        <p:cTn id="83" dur="500"/>
                                        <p:tgtEl>
                                          <p:spTgt spid="7">
                                            <p:bg/>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7">
                                            <p:txEl>
                                              <p:pRg st="0" end="0"/>
                                            </p:txEl>
                                          </p:spTgt>
                                        </p:tgtEl>
                                        <p:attrNameLst>
                                          <p:attrName>style.visibility</p:attrName>
                                        </p:attrNameLst>
                                      </p:cBhvr>
                                      <p:to>
                                        <p:strVal val="visible"/>
                                      </p:to>
                                    </p:set>
                                    <p:anim calcmode="lin" valueType="num">
                                      <p:cBhvr>
                                        <p:cTn id="8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88" dur="500"/>
                                        <p:tgtEl>
                                          <p:spTgt spid="7">
                                            <p:txEl>
                                              <p:pRg st="0" end="0"/>
                                            </p:tx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
                                            <p:txEl>
                                              <p:pRg st="1" end="1"/>
                                            </p:txEl>
                                          </p:spTgt>
                                        </p:tgtEl>
                                        <p:attrNameLst>
                                          <p:attrName>style.visibility</p:attrName>
                                        </p:attrNameLst>
                                      </p:cBhvr>
                                      <p:to>
                                        <p:strVal val="visible"/>
                                      </p:to>
                                    </p:set>
                                    <p:anim calcmode="lin" valueType="num">
                                      <p:cBhvr>
                                        <p:cTn id="9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9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3" dur="500"/>
                                        <p:tgtEl>
                                          <p:spTgt spid="7">
                                            <p:txEl>
                                              <p:pRg st="1" end="1"/>
                                            </p:tx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txEl>
                                              <p:pRg st="2" end="2"/>
                                            </p:txEl>
                                          </p:spTgt>
                                        </p:tgtEl>
                                        <p:attrNameLst>
                                          <p:attrName>style.visibility</p:attrName>
                                        </p:attrNameLst>
                                      </p:cBhvr>
                                      <p:to>
                                        <p:strVal val="visible"/>
                                      </p:to>
                                    </p:set>
                                    <p:anim calcmode="lin" valueType="num">
                                      <p:cBhvr>
                                        <p:cTn id="9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9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build="p" animBg="1"/>
      <p:bldP spid="4" grpId="0" uiExpand="1" build="p" animBg="1"/>
      <p:bldP spid="5" grpId="0" uiExpand="1" build="p" animBg="1"/>
      <p:bldP spid="6" grpId="0" build="p" animBg="1"/>
      <p:bldP spid="7"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959E1-CFFA-2830-44A1-BB34FFA84AB3}"/>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5281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ospital outline">
            <a:extLst>
              <a:ext uri="{FF2B5EF4-FFF2-40B4-BE49-F238E27FC236}">
                <a16:creationId xmlns:a16="http://schemas.microsoft.com/office/drawing/2014/main" id="{EB3BE4DD-EA9D-4CA5-93DD-5707E59B0EB4}"/>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966244" y="2351068"/>
            <a:ext cx="3611888" cy="3611888"/>
          </a:xfrm>
        </p:spPr>
      </p:pic>
      <p:sp>
        <p:nvSpPr>
          <p:cNvPr id="7" name="Slide Number Placeholder 6">
            <a:extLst>
              <a:ext uri="{FF2B5EF4-FFF2-40B4-BE49-F238E27FC236}">
                <a16:creationId xmlns:a16="http://schemas.microsoft.com/office/drawing/2014/main" id="{46678D6D-6051-4A44-B3AE-DC6BE2215AB7}"/>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6</a:t>
            </a:fld>
            <a:endParaRPr lang="en-US"/>
          </a:p>
        </p:txBody>
      </p:sp>
      <p:sp>
        <p:nvSpPr>
          <p:cNvPr id="2" name="Title 1">
            <a:extLst>
              <a:ext uri="{FF2B5EF4-FFF2-40B4-BE49-F238E27FC236}">
                <a16:creationId xmlns:a16="http://schemas.microsoft.com/office/drawing/2014/main" id="{FAB726E7-F58E-4AF7-BAAA-6ECDB16A5FCD}"/>
              </a:ext>
            </a:extLst>
          </p:cNvPr>
          <p:cNvSpPr>
            <a:spLocks noGrp="1"/>
          </p:cNvSpPr>
          <p:nvPr>
            <p:ph type="title"/>
          </p:nvPr>
        </p:nvSpPr>
        <p:spPr>
          <a:xfrm>
            <a:off x="5759880" y="438751"/>
            <a:ext cx="6024616" cy="1945555"/>
          </a:xfrm>
        </p:spPr>
        <p:txBody>
          <a:bodyPr anchor="b">
            <a:normAutofit/>
          </a:bodyPr>
          <a:lstStyle/>
          <a:p>
            <a:r>
              <a:rPr lang="en-US" dirty="0">
                <a:latin typeface="Avenir Next LT Pro Demi" panose="020B0704020202020204" pitchFamily="34" charset="0"/>
              </a:rPr>
              <a:t>Part A Benefits</a:t>
            </a:r>
          </a:p>
        </p:txBody>
      </p:sp>
      <p:sp>
        <p:nvSpPr>
          <p:cNvPr id="13" name="Footer Placeholder 4">
            <a:extLst>
              <a:ext uri="{FF2B5EF4-FFF2-40B4-BE49-F238E27FC236}">
                <a16:creationId xmlns:a16="http://schemas.microsoft.com/office/drawing/2014/main" id="{81CABF64-9B40-4F38-8608-A43AACE5B206}"/>
              </a:ext>
            </a:extLst>
          </p:cNvPr>
          <p:cNvSpPr>
            <a:spLocks noGrp="1"/>
          </p:cNvSpPr>
          <p:nvPr>
            <p:ph type="ftr" sz="quarter" idx="14"/>
          </p:nvPr>
        </p:nvSpPr>
        <p:spPr>
          <a:xfrm>
            <a:off x="5759880" y="6225233"/>
            <a:ext cx="4584456" cy="295693"/>
          </a:xfrm>
        </p:spPr>
        <p:txBody>
          <a:bodyPr/>
          <a:lstStyle/>
          <a:p>
            <a:endParaRPr lang="en-US" sz="800"/>
          </a:p>
        </p:txBody>
      </p:sp>
      <p:sp>
        <p:nvSpPr>
          <p:cNvPr id="15" name="Content Placeholder 5">
            <a:extLst>
              <a:ext uri="{FF2B5EF4-FFF2-40B4-BE49-F238E27FC236}">
                <a16:creationId xmlns:a16="http://schemas.microsoft.com/office/drawing/2014/main" id="{03E199DF-EBC5-4DAC-9595-5556DAD56943}"/>
              </a:ext>
            </a:extLst>
          </p:cNvPr>
          <p:cNvSpPr>
            <a:spLocks noGrp="1"/>
          </p:cNvSpPr>
          <p:nvPr>
            <p:ph idx="15"/>
          </p:nvPr>
        </p:nvSpPr>
        <p:spPr>
          <a:xfrm>
            <a:off x="0" y="0"/>
            <a:ext cx="5426635" cy="6857999"/>
          </a:xfrm>
        </p:spPr>
        <p:txBody>
          <a:bodyPr/>
          <a:lstStyle/>
          <a:p>
            <a:pPr>
              <a:spcBef>
                <a:spcPct val="50000"/>
              </a:spcBef>
            </a:pPr>
            <a:r>
              <a:rPr lang="en-US" altLang="en-US" sz="2400" dirty="0">
                <a:latin typeface="Avenir Next LT Pro" panose="020B0504020202020204" pitchFamily="34" charset="0"/>
              </a:rPr>
              <a:t>In-patient hospital </a:t>
            </a:r>
          </a:p>
          <a:p>
            <a:pPr>
              <a:spcBef>
                <a:spcPct val="50000"/>
              </a:spcBef>
            </a:pPr>
            <a:r>
              <a:rPr lang="en-US" altLang="en-US" sz="2400" dirty="0">
                <a:latin typeface="Avenir Next LT Pro" panose="020B0504020202020204" pitchFamily="34" charset="0"/>
              </a:rPr>
              <a:t>Skilled nursing facility </a:t>
            </a:r>
          </a:p>
          <a:p>
            <a:pPr>
              <a:spcBef>
                <a:spcPct val="50000"/>
              </a:spcBef>
            </a:pPr>
            <a:r>
              <a:rPr lang="en-US" altLang="en-US" sz="2400" dirty="0">
                <a:latin typeface="Avenir Next LT Pro" panose="020B0504020202020204" pitchFamily="34" charset="0"/>
              </a:rPr>
              <a:t>Home health care </a:t>
            </a:r>
          </a:p>
          <a:p>
            <a:pPr>
              <a:spcBef>
                <a:spcPct val="50000"/>
              </a:spcBef>
            </a:pPr>
            <a:r>
              <a:rPr lang="en-US" altLang="en-US" sz="2400" dirty="0">
                <a:latin typeface="Avenir Next LT Pro" panose="020B0504020202020204" pitchFamily="34" charset="0"/>
              </a:rPr>
              <a:t>Hospice care </a:t>
            </a:r>
          </a:p>
        </p:txBody>
      </p:sp>
      <p:pic>
        <p:nvPicPr>
          <p:cNvPr id="4" name="Graphic 3" descr="Person in wheelchair outline">
            <a:extLst>
              <a:ext uri="{FF2B5EF4-FFF2-40B4-BE49-F238E27FC236}">
                <a16:creationId xmlns:a16="http://schemas.microsoft.com/office/drawing/2014/main" id="{1EFCA075-DBC7-478D-B9AA-EE482033EA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548820" y="2759254"/>
            <a:ext cx="2795516" cy="2795516"/>
          </a:xfrm>
          <a:prstGeom prst="rect">
            <a:avLst/>
          </a:prstGeom>
        </p:spPr>
      </p:pic>
      <p:pic>
        <p:nvPicPr>
          <p:cNvPr id="6" name="Graphic 5" descr="Home1 outline">
            <a:extLst>
              <a:ext uri="{FF2B5EF4-FFF2-40B4-BE49-F238E27FC236}">
                <a16:creationId xmlns:a16="http://schemas.microsoft.com/office/drawing/2014/main" id="{D42175D1-146B-4AFB-9FC1-CFF0CFA62C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14001" y="2384306"/>
            <a:ext cx="3316373" cy="3316373"/>
          </a:xfrm>
          <a:prstGeom prst="rect">
            <a:avLst/>
          </a:prstGeom>
        </p:spPr>
      </p:pic>
      <p:pic>
        <p:nvPicPr>
          <p:cNvPr id="14" name="Graphic 13" descr="Inpatient outline">
            <a:extLst>
              <a:ext uri="{FF2B5EF4-FFF2-40B4-BE49-F238E27FC236}">
                <a16:creationId xmlns:a16="http://schemas.microsoft.com/office/drawing/2014/main" id="{342AC5E7-620B-4536-A66A-182F306452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258423" y="2822758"/>
            <a:ext cx="3027528" cy="3027528"/>
          </a:xfrm>
          <a:custGeom>
            <a:avLst/>
            <a:gdLst>
              <a:gd name="connsiteX0" fmla="*/ 1326019 w 3027528"/>
              <a:gd name="connsiteY0" fmla="*/ 119341 h 3027528"/>
              <a:gd name="connsiteX1" fmla="*/ 1326019 w 3027528"/>
              <a:gd name="connsiteY1" fmla="*/ 1271570 h 3027528"/>
              <a:gd name="connsiteX2" fmla="*/ 2622556 w 3027528"/>
              <a:gd name="connsiteY2" fmla="*/ 1271570 h 3027528"/>
              <a:gd name="connsiteX3" fmla="*/ 2622556 w 3027528"/>
              <a:gd name="connsiteY3" fmla="*/ 119341 h 3027528"/>
              <a:gd name="connsiteX4" fmla="*/ 0 w 3027528"/>
              <a:gd name="connsiteY4" fmla="*/ 0 h 3027528"/>
              <a:gd name="connsiteX5" fmla="*/ 3027528 w 3027528"/>
              <a:gd name="connsiteY5" fmla="*/ 0 h 3027528"/>
              <a:gd name="connsiteX6" fmla="*/ 3027528 w 3027528"/>
              <a:gd name="connsiteY6" fmla="*/ 3027528 h 3027528"/>
              <a:gd name="connsiteX7" fmla="*/ 0 w 3027528"/>
              <a:gd name="connsiteY7" fmla="*/ 3027528 h 30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528" h="3027528">
                <a:moveTo>
                  <a:pt x="1326019" y="119341"/>
                </a:moveTo>
                <a:lnTo>
                  <a:pt x="1326019" y="1271570"/>
                </a:lnTo>
                <a:lnTo>
                  <a:pt x="2622556" y="1271570"/>
                </a:lnTo>
                <a:lnTo>
                  <a:pt x="2622556" y="119341"/>
                </a:lnTo>
                <a:close/>
                <a:moveTo>
                  <a:pt x="0" y="0"/>
                </a:moveTo>
                <a:lnTo>
                  <a:pt x="3027528" y="0"/>
                </a:lnTo>
                <a:lnTo>
                  <a:pt x="3027528" y="3027528"/>
                </a:lnTo>
                <a:lnTo>
                  <a:pt x="0" y="3027528"/>
                </a:lnTo>
                <a:close/>
              </a:path>
            </a:pathLst>
          </a:custGeom>
        </p:spPr>
      </p:pic>
    </p:spTree>
    <p:extLst>
      <p:ext uri="{BB962C8B-B14F-4D97-AF65-F5344CB8AC3E}">
        <p14:creationId xmlns:p14="http://schemas.microsoft.com/office/powerpoint/2010/main" val="364771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par>
                          <p:cTn id="13" fill="hold">
                            <p:stCondLst>
                              <p:cond delay="1000"/>
                            </p:stCondLst>
                            <p:childTnLst>
                              <p:par>
                                <p:cTn id="14" presetID="10" presetClass="exit" presetSubtype="0" fill="hold" nodeType="afterEffect">
                                  <p:stCondLst>
                                    <p:cond delay="500"/>
                                  </p:stCondLst>
                                  <p:childTnLst>
                                    <p:animEffect transition="out" filter="fade">
                                      <p:cBhvr>
                                        <p:cTn id="15" dur="750"/>
                                        <p:tgtEl>
                                          <p:spTgt spid="8"/>
                                        </p:tgtEl>
                                      </p:cBhvr>
                                    </p:animEffect>
                                    <p:set>
                                      <p:cBhvr>
                                        <p:cTn id="16" dur="1" fill="hold">
                                          <p:stCondLst>
                                            <p:cond delay="74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500"/>
                                        <p:tgtEl>
                                          <p:spTgt spid="15">
                                            <p:txEl>
                                              <p:pRg st="1" end="1"/>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xit" presetSubtype="0" fill="hold" nodeType="afterEffect">
                                  <p:stCondLst>
                                    <p:cond delay="500"/>
                                  </p:stCondLst>
                                  <p:childTnLst>
                                    <p:animEffect transition="out" filter="fade">
                                      <p:cBhvr>
                                        <p:cTn id="29" dur="750"/>
                                        <p:tgtEl>
                                          <p:spTgt spid="4"/>
                                        </p:tgtEl>
                                      </p:cBhvr>
                                    </p:animEffect>
                                    <p:set>
                                      <p:cBhvr>
                                        <p:cTn id="30" dur="1" fill="hold">
                                          <p:stCondLst>
                                            <p:cond delay="74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500"/>
                                        <p:tgtEl>
                                          <p:spTgt spid="15">
                                            <p:txEl>
                                              <p:pRg st="2" end="2"/>
                                            </p:txEl>
                                          </p:spTgt>
                                        </p:tgtEl>
                                      </p:cBhvr>
                                    </p:animEffect>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10" presetClass="exit" presetSubtype="0" fill="hold" nodeType="afterEffect">
                                  <p:stCondLst>
                                    <p:cond delay="500"/>
                                  </p:stCondLst>
                                  <p:childTnLst>
                                    <p:animEffect transition="out" filter="fade">
                                      <p:cBhvr>
                                        <p:cTn id="43" dur="750"/>
                                        <p:tgtEl>
                                          <p:spTgt spid="6"/>
                                        </p:tgtEl>
                                      </p:cBhvr>
                                    </p:animEffect>
                                    <p:set>
                                      <p:cBhvr>
                                        <p:cTn id="44" dur="1" fill="hold">
                                          <p:stCondLst>
                                            <p:cond delay="74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fade">
                                      <p:cBhvr>
                                        <p:cTn id="49" dur="500"/>
                                        <p:tgtEl>
                                          <p:spTgt spid="15">
                                            <p:txEl>
                                              <p:pRg st="3" end="3"/>
                                            </p:txEl>
                                          </p:spTgt>
                                        </p:tgtEl>
                                      </p:cBhvr>
                                    </p:animEffect>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87B4A2F-A0BF-4BCE-9524-6FDD56E7A5C0}"/>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0DBBBA02-5642-4BE9-8142-9B48A75F0CA8}"/>
              </a:ext>
            </a:extLst>
          </p:cNvPr>
          <p:cNvSpPr>
            <a:spLocks noGrp="1"/>
          </p:cNvSpPr>
          <p:nvPr>
            <p:ph type="sldNum" sz="quarter" idx="12"/>
          </p:nvPr>
        </p:nvSpPr>
        <p:spPr/>
        <p:txBody>
          <a:bodyPr/>
          <a:lstStyle/>
          <a:p>
            <a:fld id="{E313472D-BFB5-4CCD-ACA0-2399B44D45C6}" type="slidenum">
              <a:rPr lang="en-US" smtClean="0"/>
              <a:pPr/>
              <a:t>7</a:t>
            </a:fld>
            <a:endParaRPr lang="en-US" sz="800" dirty="0"/>
          </a:p>
        </p:txBody>
      </p:sp>
      <p:sp>
        <p:nvSpPr>
          <p:cNvPr id="3" name="Title 2">
            <a:extLst>
              <a:ext uri="{FF2B5EF4-FFF2-40B4-BE49-F238E27FC236}">
                <a16:creationId xmlns:a16="http://schemas.microsoft.com/office/drawing/2014/main" id="{32550F4C-63C7-48CF-88EC-96792767792F}"/>
              </a:ext>
            </a:extLst>
          </p:cNvPr>
          <p:cNvSpPr>
            <a:spLocks noGrp="1"/>
          </p:cNvSpPr>
          <p:nvPr>
            <p:ph type="title"/>
          </p:nvPr>
        </p:nvSpPr>
        <p:spPr>
          <a:xfrm>
            <a:off x="941619" y="827768"/>
            <a:ext cx="5963665" cy="805096"/>
          </a:xfrm>
        </p:spPr>
        <p:txBody>
          <a:bodyPr/>
          <a:lstStyle/>
          <a:p>
            <a:r>
              <a:rPr lang="en-US" dirty="0">
                <a:latin typeface="Avenir Next LT Pro Demi" panose="020B0704020202020204" pitchFamily="34" charset="0"/>
              </a:rPr>
              <a:t>Part A Cost Sharing</a:t>
            </a:r>
          </a:p>
        </p:txBody>
      </p:sp>
      <p:grpSp>
        <p:nvGrpSpPr>
          <p:cNvPr id="19" name="Group 18">
            <a:extLst>
              <a:ext uri="{FF2B5EF4-FFF2-40B4-BE49-F238E27FC236}">
                <a16:creationId xmlns:a16="http://schemas.microsoft.com/office/drawing/2014/main" id="{86E73197-7788-467E-BAE5-2EB02E01AA64}"/>
              </a:ext>
            </a:extLst>
          </p:cNvPr>
          <p:cNvGrpSpPr/>
          <p:nvPr/>
        </p:nvGrpSpPr>
        <p:grpSpPr>
          <a:xfrm>
            <a:off x="1015092" y="1954004"/>
            <a:ext cx="3184072" cy="4245429"/>
            <a:chOff x="1015092" y="1954004"/>
            <a:chExt cx="3184072" cy="4245429"/>
          </a:xfrm>
        </p:grpSpPr>
        <p:sp>
          <p:nvSpPr>
            <p:cNvPr id="8" name="Rectangle: Rounded Corners 7">
              <a:extLst>
                <a:ext uri="{FF2B5EF4-FFF2-40B4-BE49-F238E27FC236}">
                  <a16:creationId xmlns:a16="http://schemas.microsoft.com/office/drawing/2014/main" id="{F5D913CF-DB3D-4D51-A6D9-D85B772A3D3A}"/>
                </a:ext>
              </a:extLst>
            </p:cNvPr>
            <p:cNvSpPr/>
            <p:nvPr/>
          </p:nvSpPr>
          <p:spPr>
            <a:xfrm>
              <a:off x="1015092" y="1954004"/>
              <a:ext cx="3184072" cy="42454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Hospital outline">
              <a:extLst>
                <a:ext uri="{FF2B5EF4-FFF2-40B4-BE49-F238E27FC236}">
                  <a16:creationId xmlns:a16="http://schemas.microsoft.com/office/drawing/2014/main" id="{4240E79A-2CDF-4A6B-B156-6D5885719A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8488" y="2156478"/>
              <a:ext cx="1097280" cy="1097280"/>
            </a:xfrm>
            <a:prstGeom prst="rect">
              <a:avLst/>
            </a:prstGeom>
          </p:spPr>
        </p:pic>
        <p:sp>
          <p:nvSpPr>
            <p:cNvPr id="18" name="Rectangle 17">
              <a:extLst>
                <a:ext uri="{FF2B5EF4-FFF2-40B4-BE49-F238E27FC236}">
                  <a16:creationId xmlns:a16="http://schemas.microsoft.com/office/drawing/2014/main" id="{6FF42077-22DF-4E4B-8D51-A0A6619AE44F}"/>
                </a:ext>
              </a:extLst>
            </p:cNvPr>
            <p:cNvSpPr/>
            <p:nvPr/>
          </p:nvSpPr>
          <p:spPr>
            <a:xfrm>
              <a:off x="1261953" y="3359628"/>
              <a:ext cx="2661498" cy="2616101"/>
            </a:xfrm>
            <a:prstGeom prst="rect">
              <a:avLst/>
            </a:prstGeom>
            <a:noFill/>
          </p:spPr>
          <p:txBody>
            <a:bodyPr wrap="none" lIns="91440" tIns="45720" rIns="91440" bIns="45720">
              <a:spAutoFit/>
            </a:bodyPr>
            <a:lstStyle/>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$1,600 deductible</a:t>
              </a:r>
            </a:p>
            <a:p>
              <a:r>
                <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Days 1-60</a:t>
              </a:r>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 </a:t>
              </a:r>
            </a:p>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$0 coinsurance</a:t>
              </a:r>
            </a:p>
            <a:p>
              <a:r>
                <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Days 61-90</a:t>
              </a:r>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 </a:t>
              </a:r>
            </a:p>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$400 per day</a:t>
              </a:r>
            </a:p>
            <a:p>
              <a:r>
                <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Days 91+: $800 per </a:t>
              </a:r>
            </a:p>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“lifetime reserve day”</a:t>
              </a:r>
            </a:p>
            <a:p>
              <a:endParaRPr lang="en-US" sz="2400" b="0" cap="none" spc="0" dirty="0">
                <a:ln w="0"/>
                <a:solidFill>
                  <a:schemeClr val="bg1"/>
                </a:solidFill>
                <a:effectLst>
                  <a:outerShdw blurRad="38100" dist="19050" dir="2700000" algn="tl" rotWithShape="0">
                    <a:schemeClr val="dk1">
                      <a:alpha val="40000"/>
                    </a:schemeClr>
                  </a:outerShdw>
                </a:effectLst>
              </a:endParaRPr>
            </a:p>
          </p:txBody>
        </p:sp>
      </p:grpSp>
      <p:grpSp>
        <p:nvGrpSpPr>
          <p:cNvPr id="22" name="Group 21">
            <a:extLst>
              <a:ext uri="{FF2B5EF4-FFF2-40B4-BE49-F238E27FC236}">
                <a16:creationId xmlns:a16="http://schemas.microsoft.com/office/drawing/2014/main" id="{A7921C94-F6F6-4629-9BE7-44810EC841B1}"/>
              </a:ext>
            </a:extLst>
          </p:cNvPr>
          <p:cNvGrpSpPr/>
          <p:nvPr/>
        </p:nvGrpSpPr>
        <p:grpSpPr>
          <a:xfrm>
            <a:off x="4503964" y="1954003"/>
            <a:ext cx="3184072" cy="4245429"/>
            <a:chOff x="4503964" y="1954003"/>
            <a:chExt cx="3184072" cy="4245429"/>
          </a:xfrm>
        </p:grpSpPr>
        <p:sp>
          <p:nvSpPr>
            <p:cNvPr id="9" name="Rectangle: Rounded Corners 8">
              <a:extLst>
                <a:ext uri="{FF2B5EF4-FFF2-40B4-BE49-F238E27FC236}">
                  <a16:creationId xmlns:a16="http://schemas.microsoft.com/office/drawing/2014/main" id="{05CEDE6B-2C14-45CB-8B75-B57F721A25DA}"/>
                </a:ext>
              </a:extLst>
            </p:cNvPr>
            <p:cNvSpPr/>
            <p:nvPr/>
          </p:nvSpPr>
          <p:spPr>
            <a:xfrm>
              <a:off x="4503964" y="1954003"/>
              <a:ext cx="3184072" cy="42454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Home1 outline">
              <a:extLst>
                <a:ext uri="{FF2B5EF4-FFF2-40B4-BE49-F238E27FC236}">
                  <a16:creationId xmlns:a16="http://schemas.microsoft.com/office/drawing/2014/main" id="{3F9971AD-8763-4585-84E3-A4679C014F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7360" y="2156478"/>
              <a:ext cx="1097280" cy="1097280"/>
            </a:xfrm>
            <a:prstGeom prst="rect">
              <a:avLst/>
            </a:prstGeom>
          </p:spPr>
        </p:pic>
        <p:sp>
          <p:nvSpPr>
            <p:cNvPr id="20" name="Rectangle 19">
              <a:extLst>
                <a:ext uri="{FF2B5EF4-FFF2-40B4-BE49-F238E27FC236}">
                  <a16:creationId xmlns:a16="http://schemas.microsoft.com/office/drawing/2014/main" id="{522C9793-A1D0-47EE-A79C-84A0026FC34B}"/>
                </a:ext>
              </a:extLst>
            </p:cNvPr>
            <p:cNvSpPr/>
            <p:nvPr/>
          </p:nvSpPr>
          <p:spPr>
            <a:xfrm>
              <a:off x="4806324" y="3359628"/>
              <a:ext cx="2506199" cy="2246769"/>
            </a:xfrm>
            <a:prstGeom prst="rect">
              <a:avLst/>
            </a:prstGeom>
            <a:noFill/>
          </p:spPr>
          <p:txBody>
            <a:bodyPr wrap="none" lIns="91440" tIns="45720" rIns="91440" bIns="45720">
              <a:spAutoFit/>
            </a:bodyPr>
            <a:lstStyle/>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Days 11-20: $0 for </a:t>
              </a:r>
            </a:p>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each benefit period</a:t>
              </a:r>
            </a:p>
            <a:p>
              <a:r>
                <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Days 21-100: $</a:t>
              </a:r>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200</a:t>
              </a:r>
              <a:r>
                <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 </a:t>
              </a:r>
            </a:p>
            <a:p>
              <a:r>
                <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per day copay</a:t>
              </a:r>
            </a:p>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*Part A does not </a:t>
              </a:r>
            </a:p>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cover custodial or </a:t>
              </a:r>
            </a:p>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long-term care</a:t>
              </a:r>
              <a:endPar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endParaRPr>
            </a:p>
          </p:txBody>
        </p:sp>
      </p:grpSp>
      <p:grpSp>
        <p:nvGrpSpPr>
          <p:cNvPr id="23" name="Group 22">
            <a:extLst>
              <a:ext uri="{FF2B5EF4-FFF2-40B4-BE49-F238E27FC236}">
                <a16:creationId xmlns:a16="http://schemas.microsoft.com/office/drawing/2014/main" id="{BD36BD96-D4CB-45E7-A679-1AEC81671DD3}"/>
              </a:ext>
            </a:extLst>
          </p:cNvPr>
          <p:cNvGrpSpPr/>
          <p:nvPr/>
        </p:nvGrpSpPr>
        <p:grpSpPr>
          <a:xfrm>
            <a:off x="7992836" y="1954002"/>
            <a:ext cx="3184072" cy="4245429"/>
            <a:chOff x="7992836" y="1954002"/>
            <a:chExt cx="3184072" cy="4245429"/>
          </a:xfrm>
        </p:grpSpPr>
        <p:sp>
          <p:nvSpPr>
            <p:cNvPr id="10" name="Rectangle: Rounded Corners 9">
              <a:extLst>
                <a:ext uri="{FF2B5EF4-FFF2-40B4-BE49-F238E27FC236}">
                  <a16:creationId xmlns:a16="http://schemas.microsoft.com/office/drawing/2014/main" id="{07CC612D-6E6C-4CAC-A583-0CBA951BCA9F}"/>
                </a:ext>
              </a:extLst>
            </p:cNvPr>
            <p:cNvSpPr/>
            <p:nvPr/>
          </p:nvSpPr>
          <p:spPr>
            <a:xfrm>
              <a:off x="7992836" y="1954002"/>
              <a:ext cx="3184072" cy="42454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Inpatient outline">
              <a:extLst>
                <a:ext uri="{FF2B5EF4-FFF2-40B4-BE49-F238E27FC236}">
                  <a16:creationId xmlns:a16="http://schemas.microsoft.com/office/drawing/2014/main" id="{ECC17D45-7F50-4A44-BAA8-EE169CCFEF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036232" y="2156478"/>
              <a:ext cx="1097280" cy="1097280"/>
            </a:xfrm>
            <a:custGeom>
              <a:avLst/>
              <a:gdLst>
                <a:gd name="connsiteX0" fmla="*/ 1326019 w 3027528"/>
                <a:gd name="connsiteY0" fmla="*/ 119341 h 3027528"/>
                <a:gd name="connsiteX1" fmla="*/ 1326019 w 3027528"/>
                <a:gd name="connsiteY1" fmla="*/ 1271570 h 3027528"/>
                <a:gd name="connsiteX2" fmla="*/ 2622556 w 3027528"/>
                <a:gd name="connsiteY2" fmla="*/ 1271570 h 3027528"/>
                <a:gd name="connsiteX3" fmla="*/ 2622556 w 3027528"/>
                <a:gd name="connsiteY3" fmla="*/ 119341 h 3027528"/>
                <a:gd name="connsiteX4" fmla="*/ 0 w 3027528"/>
                <a:gd name="connsiteY4" fmla="*/ 0 h 3027528"/>
                <a:gd name="connsiteX5" fmla="*/ 3027528 w 3027528"/>
                <a:gd name="connsiteY5" fmla="*/ 0 h 3027528"/>
                <a:gd name="connsiteX6" fmla="*/ 3027528 w 3027528"/>
                <a:gd name="connsiteY6" fmla="*/ 3027528 h 3027528"/>
                <a:gd name="connsiteX7" fmla="*/ 0 w 3027528"/>
                <a:gd name="connsiteY7" fmla="*/ 3027528 h 30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528" h="3027528">
                  <a:moveTo>
                    <a:pt x="1326019" y="119341"/>
                  </a:moveTo>
                  <a:lnTo>
                    <a:pt x="1326019" y="1271570"/>
                  </a:lnTo>
                  <a:lnTo>
                    <a:pt x="2622556" y="1271570"/>
                  </a:lnTo>
                  <a:lnTo>
                    <a:pt x="2622556" y="119341"/>
                  </a:lnTo>
                  <a:close/>
                  <a:moveTo>
                    <a:pt x="0" y="0"/>
                  </a:moveTo>
                  <a:lnTo>
                    <a:pt x="3027528" y="0"/>
                  </a:lnTo>
                  <a:lnTo>
                    <a:pt x="3027528" y="3027528"/>
                  </a:lnTo>
                  <a:lnTo>
                    <a:pt x="0" y="3027528"/>
                  </a:lnTo>
                  <a:close/>
                </a:path>
              </a:pathLst>
            </a:custGeom>
          </p:spPr>
        </p:pic>
        <p:sp>
          <p:nvSpPr>
            <p:cNvPr id="21" name="Rectangle 20">
              <a:extLst>
                <a:ext uri="{FF2B5EF4-FFF2-40B4-BE49-F238E27FC236}">
                  <a16:creationId xmlns:a16="http://schemas.microsoft.com/office/drawing/2014/main" id="{D130D5AE-B96D-4B62-B877-280A36AB933A}"/>
                </a:ext>
              </a:extLst>
            </p:cNvPr>
            <p:cNvSpPr/>
            <p:nvPr/>
          </p:nvSpPr>
          <p:spPr>
            <a:xfrm>
              <a:off x="8223762" y="3359628"/>
              <a:ext cx="2722220" cy="1323439"/>
            </a:xfrm>
            <a:prstGeom prst="rect">
              <a:avLst/>
            </a:prstGeom>
            <a:noFill/>
          </p:spPr>
          <p:txBody>
            <a:bodyPr wrap="none" lIns="91440" tIns="45720" rIns="91440" bIns="45720">
              <a:spAutoFit/>
            </a:bodyPr>
            <a:lstStyle/>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$0 copay for </a:t>
              </a:r>
            </a:p>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end-of-life care i</a:t>
              </a:r>
              <a:r>
                <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n a </a:t>
              </a:r>
            </a:p>
            <a:p>
              <a:r>
                <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Medicare</a:t>
              </a:r>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-approved </a:t>
              </a:r>
            </a:p>
            <a:p>
              <a:r>
                <a:rPr lang="en-US" sz="20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f</a:t>
              </a:r>
              <a:r>
                <a:rPr lang="en-US" sz="20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acility (or your home)</a:t>
              </a:r>
            </a:p>
          </p:txBody>
        </p:sp>
      </p:grpSp>
    </p:spTree>
    <p:extLst>
      <p:ext uri="{BB962C8B-B14F-4D97-AF65-F5344CB8AC3E}">
        <p14:creationId xmlns:p14="http://schemas.microsoft.com/office/powerpoint/2010/main" val="416039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up)">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26E7-F58E-4AF7-BAAA-6ECDB16A5FCD}"/>
              </a:ext>
            </a:extLst>
          </p:cNvPr>
          <p:cNvSpPr>
            <a:spLocks noGrp="1"/>
          </p:cNvSpPr>
          <p:nvPr>
            <p:ph type="title"/>
          </p:nvPr>
        </p:nvSpPr>
        <p:spPr>
          <a:xfrm>
            <a:off x="376184" y="1537901"/>
            <a:ext cx="6024616" cy="793363"/>
          </a:xfrm>
        </p:spPr>
        <p:txBody>
          <a:bodyPr anchor="b">
            <a:normAutofit/>
          </a:bodyPr>
          <a:lstStyle/>
          <a:p>
            <a:r>
              <a:rPr lang="en-US" dirty="0">
                <a:latin typeface="Avenir Next LT Pro Demi" panose="020B0704020202020204" pitchFamily="34" charset="0"/>
              </a:rPr>
              <a:t>Part B Benefits</a:t>
            </a:r>
          </a:p>
        </p:txBody>
      </p:sp>
      <p:sp>
        <p:nvSpPr>
          <p:cNvPr id="3" name="Content Placeholder 2">
            <a:extLst>
              <a:ext uri="{FF2B5EF4-FFF2-40B4-BE49-F238E27FC236}">
                <a16:creationId xmlns:a16="http://schemas.microsoft.com/office/drawing/2014/main" id="{AE258FFD-5A2C-4103-9C59-2B1A96228A7F}"/>
              </a:ext>
            </a:extLst>
          </p:cNvPr>
          <p:cNvSpPr>
            <a:spLocks noGrp="1"/>
          </p:cNvSpPr>
          <p:nvPr>
            <p:ph idx="1"/>
          </p:nvPr>
        </p:nvSpPr>
        <p:spPr>
          <a:xfrm>
            <a:off x="6765364" y="0"/>
            <a:ext cx="5426635" cy="6857999"/>
          </a:xfrm>
        </p:spPr>
        <p:txBody>
          <a:bodyPr anchor="ctr">
            <a:normAutofit/>
          </a:bodyPr>
          <a:lstStyle/>
          <a:p>
            <a:pPr>
              <a:spcBef>
                <a:spcPct val="50000"/>
              </a:spcBef>
            </a:pPr>
            <a:r>
              <a:rPr lang="en-US" altLang="en-US" sz="2400" dirty="0">
                <a:latin typeface="Avenir Next LT Pro" panose="020B0504020202020204" pitchFamily="34" charset="0"/>
              </a:rPr>
              <a:t>Annual wellness visits</a:t>
            </a:r>
          </a:p>
          <a:p>
            <a:pPr>
              <a:spcBef>
                <a:spcPct val="50000"/>
              </a:spcBef>
            </a:pPr>
            <a:r>
              <a:rPr lang="en-US" altLang="en-US" dirty="0">
                <a:latin typeface="Avenir Next LT Pro" panose="020B0504020202020204" pitchFamily="34" charset="0"/>
              </a:rPr>
              <a:t>In and outpatient                  doctor services</a:t>
            </a:r>
            <a:endParaRPr lang="en-US" altLang="en-US" sz="2400" dirty="0">
              <a:latin typeface="Avenir Next LT Pro" panose="020B0504020202020204" pitchFamily="34" charset="0"/>
            </a:endParaRPr>
          </a:p>
          <a:p>
            <a:pPr>
              <a:spcBef>
                <a:spcPct val="50000"/>
              </a:spcBef>
            </a:pPr>
            <a:r>
              <a:rPr lang="en-US" altLang="en-US" sz="2400" dirty="0">
                <a:latin typeface="Avenir Next LT Pro" panose="020B0504020202020204" pitchFamily="34" charset="0"/>
              </a:rPr>
              <a:t>Durable medical equipment</a:t>
            </a:r>
          </a:p>
          <a:p>
            <a:pPr>
              <a:spcBef>
                <a:spcPct val="50000"/>
              </a:spcBef>
            </a:pPr>
            <a:r>
              <a:rPr lang="en-US" altLang="en-US" dirty="0">
                <a:latin typeface="Avenir Next LT Pro" panose="020B0504020202020204" pitchFamily="34" charset="0"/>
              </a:rPr>
              <a:t>Medical testing</a:t>
            </a:r>
            <a:endParaRPr lang="en-US" altLang="en-US" sz="2400" dirty="0">
              <a:latin typeface="Avenir Next LT Pro" panose="020B0504020202020204" pitchFamily="34" charset="0"/>
            </a:endParaRPr>
          </a:p>
          <a:p>
            <a:pPr>
              <a:spcBef>
                <a:spcPct val="50000"/>
              </a:spcBef>
            </a:pPr>
            <a:r>
              <a:rPr lang="en-US" altLang="en-US" sz="2400" dirty="0">
                <a:latin typeface="Avenir Next LT Pro" panose="020B0504020202020204" pitchFamily="34" charset="0"/>
              </a:rPr>
              <a:t>Outpatient mental health care</a:t>
            </a:r>
          </a:p>
          <a:p>
            <a:pPr>
              <a:spcBef>
                <a:spcPct val="50000"/>
              </a:spcBef>
            </a:pPr>
            <a:r>
              <a:rPr lang="en-US" altLang="en-US" dirty="0">
                <a:latin typeface="Avenir Next LT Pro" panose="020B0504020202020204" pitchFamily="34" charset="0"/>
              </a:rPr>
              <a:t>Outpatient surgery, urgent care and emergency room visits</a:t>
            </a:r>
          </a:p>
        </p:txBody>
      </p:sp>
      <p:pic>
        <p:nvPicPr>
          <p:cNvPr id="7" name="Content Placeholder 6" descr="Doctor male with solid fill">
            <a:extLst>
              <a:ext uri="{FF2B5EF4-FFF2-40B4-BE49-F238E27FC236}">
                <a16:creationId xmlns:a16="http://schemas.microsoft.com/office/drawing/2014/main" id="{A81A6C20-FFA4-476C-B875-883693AD809A}"/>
              </a:ext>
            </a:extLst>
          </p:cNvPr>
          <p:cNvPicPr>
            <a:picLocks noGrp="1" noChangeAspect="1"/>
          </p:cNvPicPr>
          <p:nvPr>
            <p:ph sz="half"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221" y="3397384"/>
            <a:ext cx="2756942" cy="2756942"/>
          </a:xfrm>
        </p:spPr>
      </p:pic>
      <p:sp>
        <p:nvSpPr>
          <p:cNvPr id="12" name="Footer Placeholder 4">
            <a:extLst>
              <a:ext uri="{FF2B5EF4-FFF2-40B4-BE49-F238E27FC236}">
                <a16:creationId xmlns:a16="http://schemas.microsoft.com/office/drawing/2014/main" id="{AFFE38F1-6C7E-4F43-8526-CCA3007A5656}"/>
              </a:ext>
            </a:extLst>
          </p:cNvPr>
          <p:cNvSpPr>
            <a:spLocks noGrp="1"/>
          </p:cNvSpPr>
          <p:nvPr>
            <p:ph type="ftr" sz="quarter" idx="15"/>
          </p:nvPr>
        </p:nvSpPr>
        <p:spPr>
          <a:xfrm>
            <a:off x="2302382" y="6371423"/>
            <a:ext cx="4098418" cy="365125"/>
          </a:xfrm>
        </p:spPr>
        <p:txBody>
          <a:bodyPr/>
          <a:lstStyle/>
          <a:p>
            <a:endParaRPr lang="en-US" sz="800"/>
          </a:p>
        </p:txBody>
      </p:sp>
      <p:sp>
        <p:nvSpPr>
          <p:cNvPr id="5" name="Slide Number Placeholder 4">
            <a:extLst>
              <a:ext uri="{FF2B5EF4-FFF2-40B4-BE49-F238E27FC236}">
                <a16:creationId xmlns:a16="http://schemas.microsoft.com/office/drawing/2014/main" id="{85279D4A-4CE9-4174-A2FB-BCF1ADCF52B5}"/>
              </a:ext>
            </a:extLst>
          </p:cNvPr>
          <p:cNvSpPr>
            <a:spLocks noGrp="1"/>
          </p:cNvSpPr>
          <p:nvPr>
            <p:ph type="sldNum" sz="quarter" idx="16"/>
          </p:nvPr>
        </p:nvSpPr>
        <p:spPr>
          <a:xfrm>
            <a:off x="5933348" y="6371245"/>
            <a:ext cx="467452" cy="365125"/>
          </a:xfrm>
        </p:spPr>
        <p:txBody>
          <a:bodyPr anchor="b">
            <a:normAutofit/>
          </a:bodyPr>
          <a:lstStyle/>
          <a:p>
            <a:pPr>
              <a:spcAft>
                <a:spcPts val="600"/>
              </a:spcAft>
            </a:pPr>
            <a:fld id="{E313472D-BFB5-4CCD-ACA0-2399B44D45C6}" type="slidenum">
              <a:rPr lang="en-US" smtClean="0"/>
              <a:pPr>
                <a:spcAft>
                  <a:spcPts val="600"/>
                </a:spcAft>
              </a:pPr>
              <a:t>8</a:t>
            </a:fld>
            <a:endParaRPr lang="en-US"/>
          </a:p>
        </p:txBody>
      </p:sp>
      <p:pic>
        <p:nvPicPr>
          <p:cNvPr id="6" name="Graphic 5" descr="Stethoscope outline">
            <a:extLst>
              <a:ext uri="{FF2B5EF4-FFF2-40B4-BE49-F238E27FC236}">
                <a16:creationId xmlns:a16="http://schemas.microsoft.com/office/drawing/2014/main" id="{3CE2EDB7-2D4F-4049-9D14-C3765F9874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30958" y="3763370"/>
            <a:ext cx="914400" cy="914400"/>
          </a:xfrm>
          <a:prstGeom prst="rect">
            <a:avLst/>
          </a:prstGeom>
        </p:spPr>
      </p:pic>
      <p:pic>
        <p:nvPicPr>
          <p:cNvPr id="9" name="Graphic 8" descr="Sling outline">
            <a:extLst>
              <a:ext uri="{FF2B5EF4-FFF2-40B4-BE49-F238E27FC236}">
                <a16:creationId xmlns:a16="http://schemas.microsoft.com/office/drawing/2014/main" id="{E5AD1DA9-109C-4CFD-8395-87E803BBDE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625565" y="2939141"/>
            <a:ext cx="914400" cy="914400"/>
          </a:xfrm>
          <a:prstGeom prst="rect">
            <a:avLst/>
          </a:prstGeom>
        </p:spPr>
      </p:pic>
      <p:pic>
        <p:nvPicPr>
          <p:cNvPr id="11" name="Graphic 10" descr="Person in wheelchair outline">
            <a:extLst>
              <a:ext uri="{FF2B5EF4-FFF2-40B4-BE49-F238E27FC236}">
                <a16:creationId xmlns:a16="http://schemas.microsoft.com/office/drawing/2014/main" id="{FA5DE3F1-85F5-4D8D-9583-FDE75F92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470292" y="2391770"/>
            <a:ext cx="914400" cy="914400"/>
          </a:xfrm>
          <a:prstGeom prst="rect">
            <a:avLst/>
          </a:prstGeom>
        </p:spPr>
      </p:pic>
      <p:pic>
        <p:nvPicPr>
          <p:cNvPr id="14" name="Graphic 13" descr="Right And Left Brain outline">
            <a:extLst>
              <a:ext uri="{FF2B5EF4-FFF2-40B4-BE49-F238E27FC236}">
                <a16:creationId xmlns:a16="http://schemas.microsoft.com/office/drawing/2014/main" id="{6AC19AC1-0CED-443B-B766-615B661A5E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435830" y="2990622"/>
            <a:ext cx="914400" cy="914400"/>
          </a:xfrm>
          <a:prstGeom prst="rect">
            <a:avLst/>
          </a:prstGeom>
        </p:spPr>
      </p:pic>
      <p:pic>
        <p:nvPicPr>
          <p:cNvPr id="20" name="Graphic 19" descr="Heart with pulse outline">
            <a:extLst>
              <a:ext uri="{FF2B5EF4-FFF2-40B4-BE49-F238E27FC236}">
                <a16:creationId xmlns:a16="http://schemas.microsoft.com/office/drawing/2014/main" id="{C0524F07-BE2C-4514-8C57-E99CC9DF6C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547528" y="2388084"/>
            <a:ext cx="914400" cy="914400"/>
          </a:xfrm>
          <a:prstGeom prst="rect">
            <a:avLst/>
          </a:prstGeom>
        </p:spPr>
      </p:pic>
      <p:pic>
        <p:nvPicPr>
          <p:cNvPr id="13" name="Graphic 12" descr="Health And Safety outline">
            <a:extLst>
              <a:ext uri="{FF2B5EF4-FFF2-40B4-BE49-F238E27FC236}">
                <a16:creationId xmlns:a16="http://schemas.microsoft.com/office/drawing/2014/main" id="{FC9CC755-AD5A-4935-A9FF-8BE828C162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66663" y="3849239"/>
            <a:ext cx="914400" cy="914400"/>
          </a:xfrm>
          <a:prstGeom prst="rect">
            <a:avLst/>
          </a:prstGeom>
        </p:spPr>
      </p:pic>
    </p:spTree>
    <p:extLst>
      <p:ext uri="{BB962C8B-B14F-4D97-AF65-F5344CB8AC3E}">
        <p14:creationId xmlns:p14="http://schemas.microsoft.com/office/powerpoint/2010/main" val="812049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2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par>
                                <p:cTn id="27" presetID="2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par>
                                <p:cTn id="38" presetID="23"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3">
                                            <p:txEl>
                                              <p:pRg st="3" end="3"/>
                                            </p:txEl>
                                          </p:spTgt>
                                        </p:tgtEl>
                                      </p:cBhvr>
                                    </p:animEffect>
                                  </p:childTnLst>
                                </p:cTn>
                              </p:par>
                              <p:par>
                                <p:cTn id="49" presetID="2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9" dur="500"/>
                                        <p:tgtEl>
                                          <p:spTgt spid="3">
                                            <p:txEl>
                                              <p:pRg st="4" end="4"/>
                                            </p:txEl>
                                          </p:spTgt>
                                        </p:tgtEl>
                                      </p:cBhvr>
                                    </p:animEffect>
                                  </p:childTnLst>
                                </p:cTn>
                              </p:par>
                              <p:par>
                                <p:cTn id="60" presetID="23" presetClass="entr" presetSubtype="16"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childTnLst>
                                </p:cTn>
                              </p:par>
                              <p:par>
                                <p:cTn id="70" presetID="53" presetClass="entr" presetSubtype="16" fill="hold" nodeType="with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 calcmode="lin" valueType="num">
                                      <p:cBhvr>
                                        <p:cTn id="7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7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6BF371-87F9-4C04-9FB2-85886DD9D0E8}"/>
              </a:ext>
            </a:extLst>
          </p:cNvPr>
          <p:cNvSpPr>
            <a:spLocks noGrp="1"/>
          </p:cNvSpPr>
          <p:nvPr>
            <p:ph type="title"/>
          </p:nvPr>
        </p:nvSpPr>
        <p:spPr>
          <a:xfrm>
            <a:off x="833772" y="636803"/>
            <a:ext cx="5701139" cy="821425"/>
          </a:xfrm>
        </p:spPr>
        <p:txBody>
          <a:bodyPr>
            <a:normAutofit/>
          </a:bodyPr>
          <a:lstStyle/>
          <a:p>
            <a:r>
              <a:rPr lang="en-US" dirty="0">
                <a:latin typeface="Avenir Next LT Pro Demi" panose="020B0704020202020204" pitchFamily="34" charset="0"/>
              </a:rPr>
              <a:t>Part B Cost Sharing</a:t>
            </a:r>
          </a:p>
        </p:txBody>
      </p:sp>
      <p:sp>
        <p:nvSpPr>
          <p:cNvPr id="5" name="Footer Placeholder 4">
            <a:extLst>
              <a:ext uri="{FF2B5EF4-FFF2-40B4-BE49-F238E27FC236}">
                <a16:creationId xmlns:a16="http://schemas.microsoft.com/office/drawing/2014/main" id="{2CAC4333-7859-41AE-8C43-06C31FEA5016}"/>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869E35F-7CD7-4F9C-A1A2-4EE79BA60D9F}"/>
              </a:ext>
            </a:extLst>
          </p:cNvPr>
          <p:cNvSpPr>
            <a:spLocks noGrp="1"/>
          </p:cNvSpPr>
          <p:nvPr>
            <p:ph type="sldNum" sz="quarter" idx="12"/>
          </p:nvPr>
        </p:nvSpPr>
        <p:spPr/>
        <p:txBody>
          <a:bodyPr/>
          <a:lstStyle/>
          <a:p>
            <a:fld id="{E313472D-BFB5-4CCD-ACA0-2399B44D45C6}" type="slidenum">
              <a:rPr lang="en-US" smtClean="0"/>
              <a:pPr/>
              <a:t>9</a:t>
            </a:fld>
            <a:endParaRPr lang="en-US" sz="800" dirty="0"/>
          </a:p>
        </p:txBody>
      </p:sp>
      <p:grpSp>
        <p:nvGrpSpPr>
          <p:cNvPr id="13" name="Group 12">
            <a:extLst>
              <a:ext uri="{FF2B5EF4-FFF2-40B4-BE49-F238E27FC236}">
                <a16:creationId xmlns:a16="http://schemas.microsoft.com/office/drawing/2014/main" id="{C5C5C6EF-156E-45E4-BE0E-C9D811EE3550}"/>
              </a:ext>
            </a:extLst>
          </p:cNvPr>
          <p:cNvGrpSpPr/>
          <p:nvPr/>
        </p:nvGrpSpPr>
        <p:grpSpPr>
          <a:xfrm>
            <a:off x="587827" y="1441899"/>
            <a:ext cx="11038114" cy="2248348"/>
            <a:chOff x="587827" y="1605189"/>
            <a:chExt cx="11038114" cy="2248348"/>
          </a:xfrm>
        </p:grpSpPr>
        <p:sp>
          <p:nvSpPr>
            <p:cNvPr id="7" name="Rectangle: Rounded Corners 6">
              <a:extLst>
                <a:ext uri="{FF2B5EF4-FFF2-40B4-BE49-F238E27FC236}">
                  <a16:creationId xmlns:a16="http://schemas.microsoft.com/office/drawing/2014/main" id="{79B0F4BC-A595-434C-BCBA-076A5A0F8B6F}"/>
                </a:ext>
              </a:extLst>
            </p:cNvPr>
            <p:cNvSpPr/>
            <p:nvPr/>
          </p:nvSpPr>
          <p:spPr>
            <a:xfrm>
              <a:off x="587827" y="1605189"/>
              <a:ext cx="11038114" cy="2248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ling outline">
              <a:extLst>
                <a:ext uri="{FF2B5EF4-FFF2-40B4-BE49-F238E27FC236}">
                  <a16:creationId xmlns:a16="http://schemas.microsoft.com/office/drawing/2014/main" id="{1FCA8973-FB5E-4BD0-A178-7E4312C8BE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773" y="2089283"/>
              <a:ext cx="1280160" cy="1280160"/>
            </a:xfrm>
            <a:prstGeom prst="rect">
              <a:avLst/>
            </a:prstGeom>
          </p:spPr>
        </p:pic>
        <p:sp>
          <p:nvSpPr>
            <p:cNvPr id="11" name="Rectangle 10">
              <a:extLst>
                <a:ext uri="{FF2B5EF4-FFF2-40B4-BE49-F238E27FC236}">
                  <a16:creationId xmlns:a16="http://schemas.microsoft.com/office/drawing/2014/main" id="{05B90D32-D666-4A72-9838-CF693B676BB4}"/>
                </a:ext>
              </a:extLst>
            </p:cNvPr>
            <p:cNvSpPr/>
            <p:nvPr/>
          </p:nvSpPr>
          <p:spPr>
            <a:xfrm>
              <a:off x="2405903" y="1944533"/>
              <a:ext cx="8148449" cy="1569660"/>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a:t>
              </a:r>
              <a:r>
                <a:rPr lang="en-US" sz="24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164.90</a:t>
              </a: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 monthly premium (or more based </a:t>
              </a:r>
              <a:r>
                <a:rPr lang="en-US" sz="24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on income)</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$226 annual deductible</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20 percent coinsurance after deductible is met</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No annual out-of-pocket limit on medical costs</a:t>
              </a:r>
            </a:p>
          </p:txBody>
        </p:sp>
      </p:grpSp>
      <p:grpSp>
        <p:nvGrpSpPr>
          <p:cNvPr id="14" name="Group 13">
            <a:extLst>
              <a:ext uri="{FF2B5EF4-FFF2-40B4-BE49-F238E27FC236}">
                <a16:creationId xmlns:a16="http://schemas.microsoft.com/office/drawing/2014/main" id="{F08936DC-62B9-4206-AD36-B8D2C984490F}"/>
              </a:ext>
            </a:extLst>
          </p:cNvPr>
          <p:cNvGrpSpPr/>
          <p:nvPr/>
        </p:nvGrpSpPr>
        <p:grpSpPr>
          <a:xfrm>
            <a:off x="587827" y="3818668"/>
            <a:ext cx="11067146" cy="2386391"/>
            <a:chOff x="587827" y="3818668"/>
            <a:chExt cx="11067146" cy="2386391"/>
          </a:xfrm>
        </p:grpSpPr>
        <p:sp>
          <p:nvSpPr>
            <p:cNvPr id="8" name="Rectangle: Rounded Corners 7">
              <a:extLst>
                <a:ext uri="{FF2B5EF4-FFF2-40B4-BE49-F238E27FC236}">
                  <a16:creationId xmlns:a16="http://schemas.microsoft.com/office/drawing/2014/main" id="{D6BB7A55-2732-4DD2-9A4F-4E1B3D9C876B}"/>
                </a:ext>
              </a:extLst>
            </p:cNvPr>
            <p:cNvSpPr/>
            <p:nvPr/>
          </p:nvSpPr>
          <p:spPr>
            <a:xfrm>
              <a:off x="587827" y="3818668"/>
              <a:ext cx="11038114" cy="23863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Weight Loss outline">
              <a:extLst>
                <a:ext uri="{FF2B5EF4-FFF2-40B4-BE49-F238E27FC236}">
                  <a16:creationId xmlns:a16="http://schemas.microsoft.com/office/drawing/2014/main" id="{BC1172CE-B06F-4E44-8219-4988F493C7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728" y="4371783"/>
              <a:ext cx="1280160" cy="1280160"/>
            </a:xfrm>
            <a:prstGeom prst="rect">
              <a:avLst/>
            </a:prstGeom>
          </p:spPr>
        </p:pic>
        <p:sp>
          <p:nvSpPr>
            <p:cNvPr id="12" name="Rectangle 11">
              <a:extLst>
                <a:ext uri="{FF2B5EF4-FFF2-40B4-BE49-F238E27FC236}">
                  <a16:creationId xmlns:a16="http://schemas.microsoft.com/office/drawing/2014/main" id="{02DBF837-8BF3-462A-B543-02589417E6E4}"/>
                </a:ext>
              </a:extLst>
            </p:cNvPr>
            <p:cNvSpPr/>
            <p:nvPr/>
          </p:nvSpPr>
          <p:spPr>
            <a:xfrm>
              <a:off x="2405903" y="3875066"/>
              <a:ext cx="9249070" cy="2308324"/>
            </a:xfrm>
            <a:prstGeom prst="rect">
              <a:avLst/>
            </a:prstGeom>
            <a:noFill/>
          </p:spPr>
          <p:txBody>
            <a:bodyPr wrap="non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Beneficiaries have no cost sharing on most preventative services </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One time “Welcome” preventative visit</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Annual wellness visits (after enrolled  for 12 months)</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Immunizations – pneumonia, hepatitis B, flu shot (shingles </a:t>
              </a:r>
            </a:p>
            <a:p>
              <a:r>
                <a:rPr lang="en-US" sz="240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     </a:t>
              </a: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covered under part D)</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Screenings – cancer, diabetes, mammogram</a:t>
              </a:r>
            </a:p>
          </p:txBody>
        </p:sp>
      </p:grpSp>
    </p:spTree>
    <p:extLst>
      <p:ext uri="{BB962C8B-B14F-4D97-AF65-F5344CB8AC3E}">
        <p14:creationId xmlns:p14="http://schemas.microsoft.com/office/powerpoint/2010/main" val="30159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250" fill="hold"/>
                                        <p:tgtEl>
                                          <p:spTgt spid="14"/>
                                        </p:tgtEl>
                                        <p:attrNameLst>
                                          <p:attrName>ppt_x</p:attrName>
                                        </p:attrNameLst>
                                      </p:cBhvr>
                                      <p:tavLst>
                                        <p:tav tm="0">
                                          <p:val>
                                            <p:strVal val="0-#ppt_w/2"/>
                                          </p:val>
                                        </p:tav>
                                        <p:tav tm="100000">
                                          <p:val>
                                            <p:strVal val="#ppt_x"/>
                                          </p:val>
                                        </p:tav>
                                      </p:tavLst>
                                    </p:anim>
                                    <p:anim calcmode="lin" valueType="num">
                                      <p:cBhvr additive="base">
                                        <p:cTn id="14"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Nexben">
      <a:dk1>
        <a:srgbClr val="77787B"/>
      </a:dk1>
      <a:lt1>
        <a:sysClr val="window" lastClr="FFFFFF"/>
      </a:lt1>
      <a:dk2>
        <a:srgbClr val="05577D"/>
      </a:dk2>
      <a:lt2>
        <a:srgbClr val="EAE9E0"/>
      </a:lt2>
      <a:accent1>
        <a:srgbClr val="0089AE"/>
      </a:accent1>
      <a:accent2>
        <a:srgbClr val="4AC1E0"/>
      </a:accent2>
      <a:accent3>
        <a:srgbClr val="FFD000"/>
      </a:accent3>
      <a:accent4>
        <a:srgbClr val="FF715B"/>
      </a:accent4>
      <a:accent5>
        <a:srgbClr val="59CA97"/>
      </a:accent5>
      <a:accent6>
        <a:srgbClr val="8687C2"/>
      </a:accent6>
      <a:hlink>
        <a:srgbClr val="8687C2"/>
      </a:hlink>
      <a:folHlink>
        <a:srgbClr val="0089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xben PPT Template_2021" id="{492885BC-29DA-416B-8C9F-790F5C89C948}" vid="{890DB9CD-7EDA-476E-9D08-8540012F88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55abd00-bf9b-4463-a4df-d163b86d24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7E98B534B70E478F2E8B10B84C04DD" ma:contentTypeVersion="15" ma:contentTypeDescription="Create a new document." ma:contentTypeScope="" ma:versionID="5ecfe86b2ecda05ab1d057649f2bd66e">
  <xsd:schema xmlns:xsd="http://www.w3.org/2001/XMLSchema" xmlns:xs="http://www.w3.org/2001/XMLSchema" xmlns:p="http://schemas.microsoft.com/office/2006/metadata/properties" xmlns:ns3="ee17c715-56b5-42d9-93f5-5f284a7c0cf5" xmlns:ns4="055abd00-bf9b-4463-a4df-d163b86d2426" targetNamespace="http://schemas.microsoft.com/office/2006/metadata/properties" ma:root="true" ma:fieldsID="fae23ca48f0787b875171d63b446944a" ns3:_="" ns4:_="">
    <xsd:import namespace="ee17c715-56b5-42d9-93f5-5f284a7c0cf5"/>
    <xsd:import namespace="055abd00-bf9b-4463-a4df-d163b86d24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7c715-56b5-42d9-93f5-5f284a7c0c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5abd00-bf9b-4463-a4df-d163b86d24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7034A5-5FEC-49D4-B9D4-3848649CF447}">
  <ds:schemaRefs>
    <ds:schemaRef ds:uri="http://purl.org/dc/terms/"/>
    <ds:schemaRef ds:uri="http://www.w3.org/XML/1998/namespace"/>
    <ds:schemaRef ds:uri="http://schemas.microsoft.com/office/2006/documentManagement/types"/>
    <ds:schemaRef ds:uri="055abd00-bf9b-4463-a4df-d163b86d2426"/>
    <ds:schemaRef ds:uri="http://purl.org/dc/elements/1.1/"/>
    <ds:schemaRef ds:uri="ee17c715-56b5-42d9-93f5-5f284a7c0cf5"/>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E12F43A-2EC8-4B37-B935-485E8718ADF5}">
  <ds:schemaRefs>
    <ds:schemaRef ds:uri="http://schemas.microsoft.com/sharepoint/v3/contenttype/forms"/>
  </ds:schemaRefs>
</ds:datastoreItem>
</file>

<file path=customXml/itemProps3.xml><?xml version="1.0" encoding="utf-8"?>
<ds:datastoreItem xmlns:ds="http://schemas.openxmlformats.org/officeDocument/2006/customXml" ds:itemID="{944CBE39-24DC-4C87-BC7A-A76903EFD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7c715-56b5-42d9-93f5-5f284a7c0cf5"/>
    <ds:schemaRef ds:uri="055abd00-bf9b-4463-a4df-d163b86d2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Nexben PPT Template_2021</Template>
  <TotalTime>23169</TotalTime>
  <Words>8441</Words>
  <Application>Microsoft Office PowerPoint</Application>
  <PresentationFormat>Widescreen</PresentationFormat>
  <Paragraphs>817</Paragraphs>
  <Slides>58</Slides>
  <Notes>56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Avenir Next LT Pro</vt:lpstr>
      <vt:lpstr>Avenir Next LT Pro Demi</vt:lpstr>
      <vt:lpstr>Calibri</vt:lpstr>
      <vt:lpstr>Wingdings</vt:lpstr>
      <vt:lpstr>Office Theme</vt:lpstr>
      <vt:lpstr>PowerPoint Presentation</vt:lpstr>
      <vt:lpstr>What is Medicare</vt:lpstr>
      <vt:lpstr>It provides coverage for three key groups of people</vt:lpstr>
      <vt:lpstr>The Parts of Medicare</vt:lpstr>
      <vt:lpstr>PowerPoint Presentation</vt:lpstr>
      <vt:lpstr>Part A Benefits</vt:lpstr>
      <vt:lpstr>Part A Cost Sharing</vt:lpstr>
      <vt:lpstr>Part B Benefits</vt:lpstr>
      <vt:lpstr>Part B Cost Sharing</vt:lpstr>
      <vt:lpstr>Parts A and B –  What’s NOT covered</vt:lpstr>
      <vt:lpstr>Parts A and B – What’s NOT covered</vt:lpstr>
      <vt:lpstr>Parts A and B – What’s NOT covered</vt:lpstr>
      <vt:lpstr>Parts A and B – What’s NOT covered</vt:lpstr>
      <vt:lpstr>Parts A and B – What’s NOT covered</vt:lpstr>
      <vt:lpstr>Parts A and B – What’s NOT covered</vt:lpstr>
      <vt:lpstr>Parts A and B – What’s NOT covered</vt:lpstr>
      <vt:lpstr>Parts A and B – What’s NOT covered</vt:lpstr>
      <vt:lpstr>Parts A and B – What’s NOT covered</vt:lpstr>
      <vt:lpstr>Part A and B Premiums </vt:lpstr>
      <vt:lpstr>Part A Premiums</vt:lpstr>
      <vt:lpstr>Part B and IRMAA Premiums </vt:lpstr>
      <vt:lpstr>Appealing IRMAA</vt:lpstr>
      <vt:lpstr>Enrolling in Medicare</vt:lpstr>
      <vt:lpstr>Initial Enrollment Period (IEP)</vt:lpstr>
      <vt:lpstr>Initial Enrollment Period (IEP)</vt:lpstr>
      <vt:lpstr>Initial Enrollment Period (IEP)</vt:lpstr>
      <vt:lpstr>Initial Enrollment Period (IEP)</vt:lpstr>
      <vt:lpstr>Special Enrollment Period (SEP)</vt:lpstr>
      <vt:lpstr>Special Enrollment Period (SEP)</vt:lpstr>
      <vt:lpstr>General Enrollment Period (GEP)</vt:lpstr>
      <vt:lpstr>Automatic Medicare enrollment</vt:lpstr>
      <vt:lpstr>When Will Part A Begin?</vt:lpstr>
      <vt:lpstr>Part B Enrollment Periods (Prior to 2023) </vt:lpstr>
      <vt:lpstr>Part B Enrollment Periods (Starting 1/1/23) </vt:lpstr>
      <vt:lpstr>Delaying Enrollment</vt:lpstr>
      <vt:lpstr>Delaying Enrollment</vt:lpstr>
      <vt:lpstr>Who Pays First?</vt:lpstr>
      <vt:lpstr>Medicare: who pays first</vt:lpstr>
      <vt:lpstr>Late Enrollment Penalties</vt:lpstr>
      <vt:lpstr>Medicare Cost Sharing Requirements</vt:lpstr>
      <vt:lpstr>Part A Premium, Deductibles and  Cost Sharing Amounts</vt:lpstr>
      <vt:lpstr>Part A Premium, Deductibles and  Cost Sharing Amounts</vt:lpstr>
      <vt:lpstr>Medicare  Coverage Options</vt:lpstr>
      <vt:lpstr>Medicare Coverage Options</vt:lpstr>
      <vt:lpstr>Medicare Supplement (Medigap) Coverage</vt:lpstr>
      <vt:lpstr>Ten Standardized Medicare Supplement Plans </vt:lpstr>
      <vt:lpstr>Part D – Prescription Drug Plan</vt:lpstr>
      <vt:lpstr>Four Stages of Part D Coverage</vt:lpstr>
      <vt:lpstr>Part D and IRMAA Premiums </vt:lpstr>
      <vt:lpstr>Types of Medicare Advantage plans </vt:lpstr>
      <vt:lpstr>Part C and D Enrollment Periods</vt:lpstr>
      <vt:lpstr>Special Enrollment Periods Part C, D and Medigap</vt:lpstr>
      <vt:lpstr>Special Enrollment Periods Part C, D and Medigap</vt:lpstr>
      <vt:lpstr>Medigap  Enrollment Periods</vt:lpstr>
      <vt:lpstr>Health Savings Accounts and Medicare</vt:lpstr>
      <vt:lpstr>Marketing Medicare</vt:lpstr>
      <vt:lpstr>Marketing Medicare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101</dc:title>
  <dc:creator>Courtney Annese</dc:creator>
  <cp:lastModifiedBy>Courtney Annese</cp:lastModifiedBy>
  <cp:revision>241</cp:revision>
  <dcterms:created xsi:type="dcterms:W3CDTF">2021-11-11T20:57:50Z</dcterms:created>
  <dcterms:modified xsi:type="dcterms:W3CDTF">2023-01-27T19:25:56Z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0x0101006B7E98B534B70E478F2E8B10B84C04DD</vt:lpwstr>
  </property>
  <property fmtid="{D5CDD505-2E9C-101B-9397-08002B2CF9AE}" pid="3" name="_MarkAsFinal">
    <vt:bool>true</vt:bool>
  </property>
</Properties>
</file>