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716" r:id="rId4"/>
    <p:sldMasterId id="2147483717" r:id="rId5"/>
  </p:sldMasterIdLst>
  <p:notesMasterIdLst>
    <p:notesMasterId r:id="rId66"/>
  </p:notesMasterIdLst>
  <p:handoutMasterIdLst>
    <p:handoutMasterId r:id="rId67"/>
  </p:handoutMasterIdLst>
  <p:sldIdLst>
    <p:sldId id="264" r:id="rId6"/>
    <p:sldId id="337" r:id="rId7"/>
    <p:sldId id="338" r:id="rId8"/>
    <p:sldId id="368" r:id="rId9"/>
    <p:sldId id="369" r:id="rId10"/>
    <p:sldId id="370" r:id="rId11"/>
    <p:sldId id="371" r:id="rId12"/>
    <p:sldId id="372" r:id="rId13"/>
    <p:sldId id="373" r:id="rId14"/>
    <p:sldId id="374" r:id="rId15"/>
    <p:sldId id="378" r:id="rId16"/>
    <p:sldId id="379" r:id="rId17"/>
    <p:sldId id="383" r:id="rId18"/>
    <p:sldId id="432" r:id="rId19"/>
    <p:sldId id="433" r:id="rId20"/>
    <p:sldId id="434" r:id="rId21"/>
    <p:sldId id="435" r:id="rId22"/>
    <p:sldId id="436" r:id="rId23"/>
    <p:sldId id="425" r:id="rId24"/>
    <p:sldId id="426" r:id="rId25"/>
    <p:sldId id="429" r:id="rId26"/>
    <p:sldId id="431" r:id="rId27"/>
    <p:sldId id="437" r:id="rId28"/>
    <p:sldId id="438" r:id="rId29"/>
    <p:sldId id="439" r:id="rId30"/>
    <p:sldId id="422" r:id="rId31"/>
    <p:sldId id="440" r:id="rId32"/>
    <p:sldId id="471" r:id="rId33"/>
    <p:sldId id="470" r:id="rId34"/>
    <p:sldId id="472" r:id="rId35"/>
    <p:sldId id="380" r:id="rId36"/>
    <p:sldId id="473" r:id="rId37"/>
    <p:sldId id="474" r:id="rId38"/>
    <p:sldId id="381" r:id="rId39"/>
    <p:sldId id="382" r:id="rId40"/>
    <p:sldId id="441" r:id="rId41"/>
    <p:sldId id="475" r:id="rId42"/>
    <p:sldId id="454" r:id="rId43"/>
    <p:sldId id="453" r:id="rId44"/>
    <p:sldId id="476" r:id="rId45"/>
    <p:sldId id="455" r:id="rId46"/>
    <p:sldId id="456" r:id="rId47"/>
    <p:sldId id="477" r:id="rId48"/>
    <p:sldId id="424" r:id="rId49"/>
    <p:sldId id="457" r:id="rId50"/>
    <p:sldId id="479" r:id="rId51"/>
    <p:sldId id="478" r:id="rId52"/>
    <p:sldId id="458" r:id="rId53"/>
    <p:sldId id="459" r:id="rId54"/>
    <p:sldId id="460" r:id="rId55"/>
    <p:sldId id="468" r:id="rId56"/>
    <p:sldId id="461" r:id="rId57"/>
    <p:sldId id="462" r:id="rId58"/>
    <p:sldId id="444" r:id="rId59"/>
    <p:sldId id="463" r:id="rId60"/>
    <p:sldId id="464" r:id="rId61"/>
    <p:sldId id="480" r:id="rId62"/>
    <p:sldId id="465" r:id="rId63"/>
    <p:sldId id="348" r:id="rId64"/>
    <p:sldId id="467" r:id="rId65"/>
  </p:sldIdLst>
  <p:sldSz cx="12192000" cy="6858000"/>
  <p:notesSz cx="6858000" cy="9144000"/>
  <p:embeddedFontLst>
    <p:embeddedFont>
      <p:font typeface="Avenir Next LT Pro" panose="020B0504020202020204" pitchFamily="34" charset="0"/>
      <p:regular r:id="rId68"/>
      <p:bold r:id="rId69"/>
      <p:italic r:id="rId70"/>
      <p:boldItalic r:id="rId71"/>
    </p:embeddedFont>
    <p:embeddedFont>
      <p:font typeface="Baskervville" panose="020B0604020202020204" charset="0"/>
      <p:regular r:id="rId72"/>
      <p:bold r:id="rId73"/>
      <p:italic r:id="rId74"/>
      <p:boldItalic r:id="rId75"/>
    </p:embeddedFont>
    <p:embeddedFont>
      <p:font typeface="Plus Jakarta Sans" panose="020B0604020202020204" charset="0"/>
      <p:regular r:id="rId76"/>
      <p:bold r:id="rId77"/>
      <p:italic r:id="rId78"/>
      <p:boldItalic r:id="rId79"/>
    </p:embeddedFont>
    <p:embeddedFont>
      <p:font typeface="Plus Jakarta Sans ExtraBold" panose="020B0604020202020204" charset="0"/>
      <p:bold r:id="rId80"/>
      <p:boldItalic r:id="rId8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3A276"/>
    <a:srgbClr val="220A3A"/>
    <a:srgbClr val="20143A"/>
    <a:srgbClr val="000628"/>
    <a:srgbClr val="F3FEC5"/>
    <a:srgbClr val="905AFF"/>
    <a:srgbClr val="01E6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24F54F9-C429-4B13-9B89-C41BE31952A9}" v="27" dt="2026-09-09T19:17:33.637"/>
    <p1510:client id="{5F2E4087-D8FB-8CB9-B5B0-A0A8B31BD62B}" v="537" dt="2026-09-09T19:41:19.487"/>
  </p1510:revLst>
</p1510:revInfo>
</file>

<file path=ppt/tableStyles.xml><?xml version="1.0" encoding="utf-8"?>
<a:tblStyleLst xmlns:a="http://schemas.openxmlformats.org/drawingml/2006/main" def="{A9B4D8B8-74BB-454B-9C2B-EC4F5DA2373F}">
  <a:tblStyle styleId="{A9B4D8B8-74BB-454B-9C2B-EC4F5DA2373F}"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173" autoAdjust="0"/>
    <p:restoredTop sz="78571" autoAdjust="0"/>
  </p:normalViewPr>
  <p:slideViewPr>
    <p:cSldViewPr snapToGrid="0">
      <p:cViewPr varScale="1">
        <p:scale>
          <a:sx n="87" d="100"/>
          <a:sy n="87" d="100"/>
        </p:scale>
        <p:origin x="1674" y="78"/>
      </p:cViewPr>
      <p:guideLst/>
    </p:cSldViewPr>
  </p:slideViewPr>
  <p:notesTextViewPr>
    <p:cViewPr>
      <p:scale>
        <a:sx n="1" d="1"/>
        <a:sy n="1" d="1"/>
      </p:scale>
      <p:origin x="0" y="0"/>
    </p:cViewPr>
  </p:notesTextViewPr>
  <p:notesViewPr>
    <p:cSldViewPr snapToGrid="0">
      <p:cViewPr varScale="1">
        <p:scale>
          <a:sx n="84" d="100"/>
          <a:sy n="84" d="100"/>
        </p:scale>
        <p:origin x="3054" y="96"/>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font" Target="fonts/font1.fntdata"/><Relationship Id="rId84" Type="http://schemas.openxmlformats.org/officeDocument/2006/relationships/theme" Target="theme/theme1.xml"/><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7.fntdata"/><Relationship Id="rId79" Type="http://schemas.openxmlformats.org/officeDocument/2006/relationships/font" Target="fonts/font12.fntdata"/><Relationship Id="rId5" Type="http://schemas.openxmlformats.org/officeDocument/2006/relationships/slideMaster" Target="slideMasters/slideMaster2.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font" Target="fonts/font2.fntdata"/><Relationship Id="rId77" Type="http://schemas.openxmlformats.org/officeDocument/2006/relationships/font" Target="fonts/font10.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5.fntdata"/><Relationship Id="rId80" Type="http://schemas.openxmlformats.org/officeDocument/2006/relationships/font" Target="fonts/font13.fntdata"/><Relationship Id="rId85"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3.fntdata"/><Relationship Id="rId75" Type="http://schemas.openxmlformats.org/officeDocument/2006/relationships/font" Target="fonts/font8.fntdata"/><Relationship Id="rId83"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font" Target="fonts/font6.fntdata"/><Relationship Id="rId78" Type="http://schemas.openxmlformats.org/officeDocument/2006/relationships/font" Target="fonts/font11.fntdata"/><Relationship Id="rId81" Type="http://schemas.openxmlformats.org/officeDocument/2006/relationships/font" Target="fonts/font14.fntdata"/><Relationship Id="rId86"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font" Target="fonts/font9.fntdata"/><Relationship Id="rId7" Type="http://schemas.openxmlformats.org/officeDocument/2006/relationships/slide" Target="slides/slide2.xml"/><Relationship Id="rId71" Type="http://schemas.openxmlformats.org/officeDocument/2006/relationships/font" Target="fonts/font4.fntdata"/><Relationship Id="rId2" Type="http://schemas.openxmlformats.org/officeDocument/2006/relationships/customXml" Target="../customXml/item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notesMaster" Target="notesMasters/notesMaster1.xml"/><Relationship Id="rId61" Type="http://schemas.openxmlformats.org/officeDocument/2006/relationships/slide" Target="slides/slide56.xml"/><Relationship Id="rId8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EB1670BA-9151-6C1C-AA52-8D5C725F0BE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B853365-4DBE-04C2-A8DA-F4BFA696AADE}"/>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325ED0C-F80E-4A33-BBEE-6EE8F78C65C0}" type="datetimeFigureOut">
              <a:rPr lang="en-US" smtClean="0"/>
              <a:t>9/9/2026</a:t>
            </a:fld>
            <a:endParaRPr lang="en-US"/>
          </a:p>
        </p:txBody>
      </p:sp>
      <p:sp>
        <p:nvSpPr>
          <p:cNvPr id="4" name="Footer Placeholder 3">
            <a:extLst>
              <a:ext uri="{FF2B5EF4-FFF2-40B4-BE49-F238E27FC236}">
                <a16:creationId xmlns:a16="http://schemas.microsoft.com/office/drawing/2014/main" id="{366E82FD-92D8-2D2A-A565-AA1A0EDC60F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7564CA88-6C37-6E6A-ECE8-CEB49AD57C7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2966715C-CB23-42D7-A14A-AFBFFA16032A}" type="slidenum">
              <a:rPr lang="en-US" smtClean="0"/>
              <a:t>‹#›</a:t>
            </a:fld>
            <a:endParaRPr lang="en-US"/>
          </a:p>
        </p:txBody>
      </p:sp>
    </p:spTree>
    <p:extLst>
      <p:ext uri="{BB962C8B-B14F-4D97-AF65-F5344CB8AC3E}">
        <p14:creationId xmlns:p14="http://schemas.microsoft.com/office/powerpoint/2010/main" val="25174563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64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4" name="Google Shape;4;n"/>
          <p:cNvSpPr txBox="1">
            <a:spLocks noGrp="1"/>
          </p:cNvSpPr>
          <p:nvPr>
            <p:ph type="dt" idx="10"/>
          </p:nvPr>
        </p:nvSpPr>
        <p:spPr>
          <a:xfrm>
            <a:off x="3884760" y="0"/>
            <a:ext cx="2971800" cy="458640"/>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5" name="Google Shape;5;n"/>
          <p:cNvSpPr>
            <a:spLocks noGrp="1" noRot="1" noChangeAspect="1"/>
          </p:cNvSpPr>
          <p:nvPr>
            <p:ph type="sldImg" idx="3"/>
          </p:nvPr>
        </p:nvSpPr>
        <p:spPr>
          <a:xfrm>
            <a:off x="685800" y="1143000"/>
            <a:ext cx="5486400" cy="3085920"/>
          </a:xfrm>
          <a:custGeom>
            <a:avLst/>
            <a:gdLst/>
            <a:ahLst/>
            <a:cxnLst/>
            <a:rect l="l" t="t" r="r" b="b"/>
            <a:pathLst>
              <a:path w="120000" h="120000" extrusionOk="0">
                <a:moveTo>
                  <a:pt x="0" y="0"/>
                </a:moveTo>
                <a:lnTo>
                  <a:pt x="120000" y="0"/>
                </a:lnTo>
                <a:lnTo>
                  <a:pt x="120000" y="120000"/>
                </a:lnTo>
                <a:lnTo>
                  <a:pt x="0" y="120000"/>
                </a:lnTo>
                <a:close/>
              </a:path>
            </a:pathLst>
          </a:custGeom>
          <a:noFill/>
          <a:ln>
            <a:noFill/>
          </a:ln>
        </p:spPr>
      </p:sp>
      <p:sp>
        <p:nvSpPr>
          <p:cNvPr id="6" name="Google Shape;6;n"/>
          <p:cNvSpPr txBox="1">
            <a:spLocks noGrp="1"/>
          </p:cNvSpPr>
          <p:nvPr>
            <p:ph type="body" idx="1"/>
          </p:nvPr>
        </p:nvSpPr>
        <p:spPr>
          <a:xfrm>
            <a:off x="685800" y="4400640"/>
            <a:ext cx="5486400" cy="360036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360"/>
            <a:ext cx="2971800" cy="458640"/>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 name="Google Shape;8;n"/>
          <p:cNvSpPr txBox="1">
            <a:spLocks noGrp="1"/>
          </p:cNvSpPr>
          <p:nvPr>
            <p:ph type="sldNum" idx="12"/>
          </p:nvPr>
        </p:nvSpPr>
        <p:spPr>
          <a:xfrm>
            <a:off x="3884760" y="8685360"/>
            <a:ext cx="2971800" cy="45864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None/>
            </a:pPr>
            <a:fld id="{00000000-1234-1234-1234-123412341234}" type="slidenum">
              <a:rPr lang="en-US" sz="1200" b="0" i="0" u="none" strike="noStrike" cap="none">
                <a:solidFill>
                  <a:srgbClr val="000000"/>
                </a:solidFill>
                <a:latin typeface="Arial"/>
                <a:ea typeface="Arial"/>
                <a:cs typeface="Arial"/>
                <a:sym typeface="Arial"/>
              </a:rPr>
              <a:t>‹#›</a:t>
            </a:fld>
            <a:endParaRPr sz="1200" b="0" i="0" u="none" strike="noStrike" cap="none">
              <a:latin typeface="Times New Roman"/>
              <a:ea typeface="Times New Roman"/>
              <a:cs typeface="Times New Roman"/>
              <a:sym typeface="Times New Roman"/>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5"/>
        <p:cNvGrpSpPr/>
        <p:nvPr/>
      </p:nvGrpSpPr>
      <p:grpSpPr>
        <a:xfrm>
          <a:off x="0" y="0"/>
          <a:ext cx="0" cy="0"/>
          <a:chOff x="0" y="0"/>
          <a:chExt cx="0" cy="0"/>
        </a:xfrm>
      </p:grpSpPr>
      <p:sp>
        <p:nvSpPr>
          <p:cNvPr id="376" name="Google Shape;376;g3eb60220c8f_0_15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77" name="Google Shape;377;g3eb60220c8f_0_157:notes"/>
          <p:cNvSpPr txBox="1">
            <a:spLocks noGrp="1"/>
          </p:cNvSpPr>
          <p:nvPr>
            <p:ph type="body" idx="1"/>
          </p:nvPr>
        </p:nvSpPr>
        <p:spPr>
          <a:xfrm>
            <a:off x="685800" y="4343400"/>
            <a:ext cx="5486400" cy="411480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b="0" i="0" u="none" strike="noStrike" cap="none" spc="0" dirty="0">
                <a:solidFill>
                  <a:srgbClr val="000000"/>
                </a:solidFill>
                <a:latin typeface="Arial"/>
                <a:ea typeface="Arial"/>
                <a:cs typeface="Arial"/>
                <a:sym typeface="Arial"/>
              </a:rPr>
              <a:t>I want to welcome you to our Medicare 101 workshop.  My name is _____________ and I will help walk through the basics of Medicare.  This is a Medicare Education event, no plan-specific information will be discussed.   If you would like to talk about plan-specific information or have me follow up with you after the session, please complete the yellow Permission to Contact (PTC) form that you have in front of you. Under Medicare Marketing regulations, I cannot reach out to you if the form is not completed.</a:t>
            </a:r>
          </a:p>
          <a:p>
            <a:pPr marL="0" lvl="0" indent="0" algn="l" rtl="0">
              <a:spcBef>
                <a:spcPts val="0"/>
              </a:spcBef>
              <a:spcAft>
                <a:spcPts val="0"/>
              </a:spcAft>
              <a:buNone/>
            </a:pPr>
            <a:endParaRPr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In our presentation today, we will cover the following topics:</a:t>
            </a:r>
          </a:p>
          <a:p>
            <a:r>
              <a:rPr lang="en-US" sz="1200" dirty="0"/>
              <a:t>What is Medicare</a:t>
            </a:r>
          </a:p>
          <a:p>
            <a:r>
              <a:rPr lang="en-US" sz="1200" dirty="0"/>
              <a:t>Enrolling in Medicare</a:t>
            </a:r>
          </a:p>
          <a:p>
            <a:r>
              <a:rPr lang="en-US" sz="1200" dirty="0"/>
              <a:t>Medicare coverage options (Plans)</a:t>
            </a:r>
          </a:p>
          <a:p>
            <a:r>
              <a:rPr lang="en-US" sz="1200" dirty="0"/>
              <a:t>HSAs and Medicare </a:t>
            </a:r>
          </a:p>
          <a:p>
            <a:r>
              <a:rPr lang="en-US" sz="1200" dirty="0"/>
              <a:t>And finally, Medicare marketing rules </a:t>
            </a:r>
          </a:p>
          <a:p>
            <a:pPr marL="171450" indent="-171450">
              <a:buFont typeface="Arial" panose="020B0604020202020204" pitchFamily="34" charset="0"/>
              <a:buChar char="•"/>
            </a:pPr>
            <a:endParaRPr lang="en-US" sz="1200" dirty="0"/>
          </a:p>
          <a:p>
            <a:pPr marL="0" indent="0">
              <a:buFont typeface="Arial" panose="020B0604020202020204" pitchFamily="34" charset="0"/>
              <a:buNone/>
            </a:pPr>
            <a:r>
              <a:rPr lang="en-US" sz="1200" dirty="0"/>
              <a:t>Please feel free to ask any questions during the presentation and stop me if any of the material does not make sense.</a:t>
            </a:r>
          </a:p>
          <a:p>
            <a:pPr marL="158750" indent="0">
              <a:buNone/>
            </a:pPr>
            <a:endParaRPr lang="en-US" sz="1200" dirty="0"/>
          </a:p>
        </p:txBody>
      </p:sp>
    </p:spTree>
    <p:extLst>
      <p:ext uri="{BB962C8B-B14F-4D97-AF65-F5344CB8AC3E}">
        <p14:creationId xmlns:p14="http://schemas.microsoft.com/office/powerpoint/2010/main" val="6627716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Medicare is a Federal Health Insurance program created in 1965 under the Great Society Programs of the Lyndon Johnson Administration. It is administered by the Centers for Medicare and Medicaid Services (or CMS) and is the foundation upon which healthcare rests for most individuals over age 65 and many disabled individuals under age 65.</a:t>
            </a:r>
          </a:p>
          <a:p>
            <a:pPr marL="158750" indent="0">
              <a:buNone/>
            </a:pPr>
            <a:endParaRPr lang="en-US" sz="1200" dirty="0"/>
          </a:p>
          <a:p>
            <a:pPr marL="158750" indent="0">
              <a:buNone/>
            </a:pPr>
            <a:r>
              <a:rPr lang="en-US" sz="1200" dirty="0"/>
              <a:t>Prior to Medicare, only 48% of individuals over the age of 65 had health insurance.  Currently, after Medicare, roughly 98 percent of seniors over age of 65 have health insurance.</a:t>
            </a:r>
          </a:p>
          <a:p>
            <a:pPr marL="158750" indent="0">
              <a:buNone/>
            </a:pPr>
            <a:endParaRPr lang="en-US" sz="1200" dirty="0"/>
          </a:p>
          <a:p>
            <a:pPr marL="158750" indent="0">
              <a:buNone/>
            </a:pPr>
            <a:r>
              <a:rPr lang="en-US" sz="1200" dirty="0"/>
              <a:t>Some Medicare trivia: Former President Harry S. Truman was the first American to receive a Medicare card, which he received at the Medicare Signing Ceremony.</a:t>
            </a:r>
          </a:p>
          <a:p>
            <a:pPr marL="158750" indent="0">
              <a:buNone/>
            </a:pPr>
            <a:endParaRPr lang="en-US" sz="1200" dirty="0"/>
          </a:p>
          <a:p>
            <a:pPr marL="158750" indent="0">
              <a:buNone/>
            </a:pPr>
            <a:endParaRPr lang="en-US" sz="1200" dirty="0"/>
          </a:p>
          <a:p>
            <a:pPr marL="158750" indent="0">
              <a:buNone/>
            </a:pPr>
            <a:endParaRPr lang="en-US" sz="1200" dirty="0"/>
          </a:p>
        </p:txBody>
      </p:sp>
    </p:spTree>
    <p:extLst>
      <p:ext uri="{BB962C8B-B14F-4D97-AF65-F5344CB8AC3E}">
        <p14:creationId xmlns:p14="http://schemas.microsoft.com/office/powerpoint/2010/main" val="293695445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Medicare provides coverage for three key groups of people</a:t>
            </a:r>
          </a:p>
          <a:p>
            <a:pPr marL="457200" indent="-298450"/>
            <a:r>
              <a:rPr lang="en-US" sz="1200" dirty="0"/>
              <a:t>Individuals 65 years of age and older (roughly 80% of beneficiaries)</a:t>
            </a:r>
          </a:p>
          <a:p>
            <a:pPr marL="457200" indent="-298450"/>
            <a:r>
              <a:rPr lang="en-US" sz="1200" dirty="0"/>
              <a:t>Expanded in 1972 to cover people under age 65 with certain disabilities</a:t>
            </a:r>
          </a:p>
          <a:p>
            <a:pPr marL="457200" indent="-298450"/>
            <a:r>
              <a:rPr lang="en-US" sz="1200" dirty="0"/>
              <a:t>Individuals of any age with End-Stage Renal Disease (ESRD) and ALS (Lou Gehrig's Disease)</a:t>
            </a:r>
          </a:p>
          <a:p>
            <a:pPr marL="158750" indent="0">
              <a:buNone/>
            </a:pPr>
            <a:endParaRPr lang="en-US" sz="1200" dirty="0"/>
          </a:p>
          <a:p>
            <a:pPr marL="158750" indent="0">
              <a:buNone/>
            </a:pPr>
            <a:r>
              <a:rPr lang="en-US" sz="1200" dirty="0"/>
              <a:t>Medicare enrollment is done by the Social Security Administration (SSA) for most beneficiaries and the Railroad Retirement Board (RRB) for railroad retirees.</a:t>
            </a:r>
          </a:p>
          <a:p>
            <a:pPr marL="158750" indent="0">
              <a:buNone/>
            </a:pPr>
            <a:endParaRPr lang="en-US" dirty="0"/>
          </a:p>
          <a:p>
            <a:pPr marL="158750" indent="0">
              <a:buNone/>
            </a:pPr>
            <a:endParaRPr lang="en-US" dirty="0"/>
          </a:p>
        </p:txBody>
      </p:sp>
    </p:spTree>
    <p:extLst>
      <p:ext uri="{BB962C8B-B14F-4D97-AF65-F5344CB8AC3E}">
        <p14:creationId xmlns:p14="http://schemas.microsoft.com/office/powerpoint/2010/main" val="996038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Medicare has four parts; Part A, Part B, Part </a:t>
            </a:r>
            <a:r>
              <a:rPr lang="en-US" sz="1200" dirty="0" err="1"/>
              <a:t>C,and</a:t>
            </a:r>
            <a:r>
              <a:rPr lang="en-US" sz="1200" dirty="0"/>
              <a:t> Part D.  These should not be confused with the Medicare Supplemental plans, also identified by letters later in this presentation. </a:t>
            </a:r>
          </a:p>
          <a:p>
            <a:pPr marL="158750" indent="0">
              <a:buNone/>
            </a:pPr>
            <a:endParaRPr lang="en-US" sz="1200" dirty="0"/>
          </a:p>
        </p:txBody>
      </p:sp>
    </p:spTree>
    <p:extLst>
      <p:ext uri="{BB962C8B-B14F-4D97-AF65-F5344CB8AC3E}">
        <p14:creationId xmlns:p14="http://schemas.microsoft.com/office/powerpoint/2010/main" val="36070203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Let’s go into high-level detail on each part of Medicare:</a:t>
            </a:r>
          </a:p>
          <a:p>
            <a:pPr marL="158750" indent="0">
              <a:buNone/>
            </a:pPr>
            <a:endParaRPr lang="en-US" sz="1200" dirty="0"/>
          </a:p>
          <a:p>
            <a:pPr marL="158750" indent="0">
              <a:buNone/>
            </a:pPr>
            <a:r>
              <a:rPr lang="en-US" sz="1200" dirty="0"/>
              <a:t>Part A covers inpatient care, home health care, and hospice care. It is managed by the federal government and is part of what is referred to as Original Medicare. </a:t>
            </a:r>
          </a:p>
          <a:p>
            <a:pPr marL="158750" indent="0">
              <a:buNone/>
            </a:pPr>
            <a:endParaRPr lang="en-US" sz="1200" dirty="0"/>
          </a:p>
          <a:p>
            <a:pPr marL="158750" indent="0">
              <a:buNone/>
            </a:pPr>
            <a:r>
              <a:rPr lang="en-US" sz="1200" dirty="0"/>
              <a:t>Part B covers outpatient services and medical care, like doctors' office visits and outpatient therapies. It is also administered by the federal government and is included in Original Medicare. </a:t>
            </a:r>
          </a:p>
          <a:p>
            <a:pPr marL="158750" indent="0">
              <a:buNone/>
            </a:pPr>
            <a:endParaRPr lang="en-US" sz="1200" dirty="0"/>
          </a:p>
          <a:p>
            <a:pPr marL="158750" indent="0">
              <a:buNone/>
            </a:pPr>
            <a:r>
              <a:rPr lang="en-US" sz="1200" dirty="0"/>
              <a:t>Part C is Medicare Advantage plans provided by private insurance companies with Medicare-approved benefits. You must have Medicare Part A and B to enroll in an MA plan. These plans usually have lower deductibles and copays than Medicare and often include additional benefits. </a:t>
            </a:r>
          </a:p>
          <a:p>
            <a:pPr marL="158750" indent="0">
              <a:buNone/>
            </a:pPr>
            <a:endParaRPr lang="en-US" sz="1200" dirty="0"/>
          </a:p>
          <a:p>
            <a:pPr marL="158750" indent="0">
              <a:buNone/>
            </a:pPr>
            <a:r>
              <a:rPr lang="en-US" sz="1200" dirty="0"/>
              <a:t>Part D is prescription drug coverage also provided by private insurance companies. You must have Medicare Part A OR Part B to enroll. Medicare Part D is the Medicare Prescription drug benefit that was passed into law in 2003 as part of the Medicare Modernization Act and went into effect on January 1, 2006.  The Part D program provides drug coverage to approximately three-quarters of Medicare beneficiaries.</a:t>
            </a:r>
          </a:p>
          <a:p>
            <a:pPr marL="158750" indent="0">
              <a:buNone/>
            </a:pPr>
            <a:endParaRPr lang="en-US" sz="1200" dirty="0"/>
          </a:p>
        </p:txBody>
      </p:sp>
    </p:spTree>
    <p:extLst>
      <p:ext uri="{BB962C8B-B14F-4D97-AF65-F5344CB8AC3E}">
        <p14:creationId xmlns:p14="http://schemas.microsoft.com/office/powerpoint/2010/main" val="184101691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Medicare part A is part of what is known as Original Medicare. </a:t>
            </a:r>
          </a:p>
          <a:p>
            <a:pPr marL="158750" indent="0">
              <a:buNone/>
            </a:pPr>
            <a:endParaRPr lang="en-US" sz="1200" dirty="0"/>
          </a:p>
          <a:p>
            <a:pPr marL="158750" indent="0">
              <a:buNone/>
            </a:pPr>
            <a:r>
              <a:rPr lang="en-US" sz="1200" dirty="0"/>
              <a:t>Among a few other things, Medicare part a covers</a:t>
            </a:r>
          </a:p>
          <a:p>
            <a:pPr marL="457200" indent="-298450"/>
            <a:r>
              <a:rPr lang="en-US" sz="1200" dirty="0"/>
              <a:t> In-patient hospital care</a:t>
            </a:r>
          </a:p>
          <a:p>
            <a:r>
              <a:rPr lang="en-US" sz="1200" dirty="0"/>
              <a:t> Skilled nursing facility care</a:t>
            </a:r>
          </a:p>
          <a:p>
            <a:pPr marL="457200" indent="-298450"/>
            <a:r>
              <a:rPr lang="en-US" sz="1200" dirty="0"/>
              <a:t> Home health care</a:t>
            </a:r>
          </a:p>
          <a:p>
            <a:pPr marL="457200" indent="-298450"/>
            <a:r>
              <a:rPr lang="en-US" sz="1200" dirty="0"/>
              <a:t> Hospice care</a:t>
            </a:r>
          </a:p>
          <a:p>
            <a:pPr marL="158750" indent="0">
              <a:buNone/>
            </a:pPr>
            <a:endParaRPr lang="en-US" sz="1200" dirty="0"/>
          </a:p>
          <a:p>
            <a:pPr marL="158750" indent="0">
              <a:buNone/>
            </a:pPr>
            <a:r>
              <a:rPr lang="en-US" sz="1200" dirty="0"/>
              <a:t>Most people do not pay a premium for Part A.</a:t>
            </a:r>
          </a:p>
          <a:p>
            <a:pPr marL="158750" indent="0">
              <a:buNone/>
            </a:pPr>
            <a:r>
              <a:rPr lang="en-US" sz="1200" dirty="0"/>
              <a:t>Those with less than 10 years of Medicare-covered employment, can pay a premium to get Part A.  For 2026 if you have 30, but less than 40 quarters of Social Security credit you would pay $285 monthly for Part A. If you have less than 30 quarters of credit, you would pay $518 - *this has not been updated for 2027 yet by CMS</a:t>
            </a:r>
          </a:p>
          <a:p>
            <a:pPr marL="158750" indent="0">
              <a:buNone/>
            </a:pPr>
            <a:endParaRPr lang="en-US" sz="1200" dirty="0"/>
          </a:p>
        </p:txBody>
      </p:sp>
    </p:spTree>
    <p:extLst>
      <p:ext uri="{BB962C8B-B14F-4D97-AF65-F5344CB8AC3E}">
        <p14:creationId xmlns:p14="http://schemas.microsoft.com/office/powerpoint/2010/main" val="19917229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898815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3B01B0-3DE7-8ECC-5D04-17DA5C3F4A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E62C10-211B-F8D2-856F-128DC7CE4981}"/>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ADDF560D-194A-C2CC-019E-6A539AB07E4A}"/>
              </a:ext>
            </a:extLst>
          </p:cNvPr>
          <p:cNvSpPr>
            <a:spLocks noGrp="1"/>
          </p:cNvSpPr>
          <p:nvPr>
            <p:ph type="body" idx="1"/>
          </p:nvPr>
        </p:nvSpPr>
        <p:spPr/>
        <p:txBody>
          <a:bodyPr/>
          <a:lstStyle/>
          <a:p>
            <a:pPr marL="158750" indent="0">
              <a:buNone/>
            </a:pPr>
            <a:r>
              <a:rPr lang="en-US" sz="1200" dirty="0"/>
              <a:t>Medicare part B is also part of Original Medicare. </a:t>
            </a:r>
          </a:p>
          <a:p>
            <a:pPr marL="158750" indent="0">
              <a:buNone/>
            </a:pPr>
            <a:endParaRPr lang="en-US" sz="1200" dirty="0"/>
          </a:p>
          <a:p>
            <a:pPr marL="158750" indent="0">
              <a:buNone/>
            </a:pPr>
            <a:r>
              <a:rPr lang="en-US" sz="1200" dirty="0"/>
              <a:t>Part B is medical insurance to help cover:</a:t>
            </a:r>
          </a:p>
          <a:p>
            <a:pPr marL="457200" indent="-298450"/>
            <a:r>
              <a:rPr lang="en-US" sz="1200" dirty="0"/>
              <a:t>Covered annual wellness visits (after your first year of enrollment)</a:t>
            </a:r>
          </a:p>
          <a:p>
            <a:pPr marL="457200" indent="-298450"/>
            <a:r>
              <a:rPr lang="en-US" sz="1200" dirty="0"/>
              <a:t>Covered in and outpatient doctor services</a:t>
            </a:r>
          </a:p>
          <a:p>
            <a:pPr marL="457200" indent="-298450"/>
            <a:r>
              <a:rPr lang="en-US" sz="1200" dirty="0"/>
              <a:t>Durable Medical Equipment (DME) for use at home</a:t>
            </a:r>
          </a:p>
          <a:p>
            <a:pPr marL="457200" indent="-298450"/>
            <a:r>
              <a:rPr lang="en-US" sz="1200" dirty="0"/>
              <a:t>Blood tests, lab tests, X-rays, MRI’s, CT scans, EKG’s, etc.</a:t>
            </a:r>
          </a:p>
          <a:p>
            <a:pPr marL="457200" indent="-298450"/>
            <a:r>
              <a:rPr lang="en-US" sz="1200" dirty="0"/>
              <a:t>Outpatient mental health care</a:t>
            </a:r>
          </a:p>
          <a:p>
            <a:pPr marL="457200" indent="-298450"/>
            <a:r>
              <a:rPr lang="en-US" sz="1200" dirty="0"/>
              <a:t>Outpatient surgery, urgent care and emergency room visits</a:t>
            </a:r>
          </a:p>
          <a:p>
            <a:pPr marL="457200" indent="-298450"/>
            <a:endParaRPr lang="en-US" sz="1200" dirty="0"/>
          </a:p>
          <a:p>
            <a:pPr marL="457200" indent="-298450"/>
            <a:r>
              <a:rPr lang="en-US" sz="1200" dirty="0"/>
              <a:t>CMS added a new depression screening and follow up quality measure</a:t>
            </a:r>
          </a:p>
          <a:p>
            <a:pPr marL="158750" indent="0">
              <a:buNone/>
            </a:pPr>
            <a:endParaRPr lang="en-US" sz="1200" dirty="0"/>
          </a:p>
        </p:txBody>
      </p:sp>
    </p:spTree>
    <p:extLst>
      <p:ext uri="{BB962C8B-B14F-4D97-AF65-F5344CB8AC3E}">
        <p14:creationId xmlns:p14="http://schemas.microsoft.com/office/powerpoint/2010/main" val="7348903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While Medicare does offer very comprehensive coverage if you are enrolled in Parts A and B, it does not cover everything.  Often, individuals are surprised by some of the services Medicare does not cover. </a:t>
            </a:r>
          </a:p>
          <a:p>
            <a:pPr marL="158750" indent="0">
              <a:buNone/>
            </a:pPr>
            <a:r>
              <a:rPr lang="en-US" sz="1200" dirty="0"/>
              <a:t> Those services that Medicare does not cover are:</a:t>
            </a:r>
          </a:p>
          <a:p>
            <a:pPr marL="158750" indent="0">
              <a:buNone/>
            </a:pPr>
            <a:endParaRPr lang="en-US" sz="1200" dirty="0"/>
          </a:p>
          <a:p>
            <a:r>
              <a:rPr lang="en-US" sz="1200" dirty="0"/>
              <a:t>Most dental care/dentures</a:t>
            </a:r>
          </a:p>
          <a:p>
            <a:r>
              <a:rPr lang="en-US" sz="1200" dirty="0"/>
              <a:t>Eye exams related to prescribing glasses or contact lenses</a:t>
            </a:r>
          </a:p>
          <a:p>
            <a:r>
              <a:rPr lang="en-US" sz="1200" dirty="0"/>
              <a:t>Cosmetic surgery</a:t>
            </a:r>
          </a:p>
          <a:p>
            <a:r>
              <a:rPr lang="en-US" sz="1200" dirty="0"/>
              <a:t>Massage therapy</a:t>
            </a:r>
          </a:p>
          <a:p>
            <a:r>
              <a:rPr lang="en-US" sz="1200" dirty="0"/>
              <a:t>Acupuncture</a:t>
            </a:r>
          </a:p>
          <a:p>
            <a:r>
              <a:rPr lang="en-US" sz="1200" dirty="0"/>
              <a:t>Hearing aids and exams</a:t>
            </a:r>
          </a:p>
          <a:p>
            <a:r>
              <a:rPr lang="en-US" sz="1200" dirty="0"/>
              <a:t> Long-term care</a:t>
            </a:r>
          </a:p>
          <a:p>
            <a:r>
              <a:rPr lang="en-US" sz="1200" dirty="0"/>
              <a:t>Concierge care and boutique medicine</a:t>
            </a:r>
          </a:p>
          <a:p>
            <a:pPr marL="158750" indent="0">
              <a:buNone/>
            </a:pPr>
            <a:endParaRPr lang="en-US" sz="1200" dirty="0"/>
          </a:p>
          <a:p>
            <a:pPr marL="158750" indent="0">
              <a:buNone/>
            </a:pPr>
            <a:endParaRPr lang="en-US" sz="1200" dirty="0"/>
          </a:p>
        </p:txBody>
      </p:sp>
    </p:spTree>
    <p:extLst>
      <p:ext uri="{BB962C8B-B14F-4D97-AF65-F5344CB8AC3E}">
        <p14:creationId xmlns:p14="http://schemas.microsoft.com/office/powerpoint/2010/main" val="37331582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32885279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dirty="0"/>
              <a:t>One of the biggest questions Medicare beneficiaries have is when to enroll in Medicare. </a:t>
            </a:r>
            <a:r>
              <a:rPr lang="en-US" dirty="0" err="1"/>
              <a:t>Excactly</a:t>
            </a:r>
            <a:r>
              <a:rPr lang="en-US" dirty="0"/>
              <a:t> "when" you need to enroll depends on your individual situation and can be different for people in different situations. Let's answer those questions right now.</a:t>
            </a:r>
          </a:p>
          <a:p>
            <a:pPr marL="158750" indent="0">
              <a:buNone/>
            </a:pPr>
            <a:endParaRPr lang="en-US" dirty="0"/>
          </a:p>
        </p:txBody>
      </p:sp>
    </p:spTree>
    <p:extLst>
      <p:ext uri="{BB962C8B-B14F-4D97-AF65-F5344CB8AC3E}">
        <p14:creationId xmlns:p14="http://schemas.microsoft.com/office/powerpoint/2010/main" val="21245503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In some situations, individuals may be enrolled in Medicare coverage automatically. If you are already receiving Social Security benefits when you turn age 65, you will automatically be enrolled in Medicare Part A and Part B.  Also, if you are under age 65 and have been receiving Social Security benefits for 24 months you will automatically be enrolled in Medicare Part A and Part B.  </a:t>
            </a:r>
          </a:p>
          <a:p>
            <a:pPr marL="158750" indent="0">
              <a:buNone/>
            </a:pPr>
            <a:endParaRPr lang="en-US" sz="1200" dirty="0"/>
          </a:p>
          <a:p>
            <a:pPr marL="158750" indent="0">
              <a:buNone/>
            </a:pPr>
            <a:r>
              <a:rPr lang="en-US" sz="1200" dirty="0"/>
              <a:t>If you are not receiving Social Security benefits, but otherwise qualify for coverage, you must contact Social Security and affirmatively enroll in Medicare.  Also, if you have End Stage Renal Disease (ESRD) or ALS (Lou Gehrig’s disease) you must affirmatively enroll in Medicare.</a:t>
            </a:r>
          </a:p>
          <a:p>
            <a:endParaRPr lang="en-US" sz="1200" dirty="0"/>
          </a:p>
          <a:p>
            <a:endParaRPr lang="en-US" sz="1200" dirty="0"/>
          </a:p>
        </p:txBody>
      </p:sp>
    </p:spTree>
    <p:extLst>
      <p:ext uri="{BB962C8B-B14F-4D97-AF65-F5344CB8AC3E}">
        <p14:creationId xmlns:p14="http://schemas.microsoft.com/office/powerpoint/2010/main" val="31676277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32476335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There are certain individuals that must enroll in Medicare when they turn 65 or they risk losing benefits or having late enrollment penalties.</a:t>
            </a:r>
          </a:p>
          <a:p>
            <a:pPr marL="158750" indent="0">
              <a:buNone/>
            </a:pPr>
            <a:endParaRPr lang="en-US" sz="1200" dirty="0"/>
          </a:p>
          <a:p>
            <a:pPr marL="158750" indent="0">
              <a:buNone/>
            </a:pPr>
            <a:r>
              <a:rPr lang="en-US" sz="1200" dirty="0"/>
              <a:t>Individuals without health coverage should enroll in Medicare when they are first eligible at age 65, those who are between medical coverage and individuals who are on a short-term medical plans should also enroll because otherwise late enrollment penalties may apply.</a:t>
            </a:r>
          </a:p>
          <a:p>
            <a:pPr marL="158750" indent="0">
              <a:buNone/>
            </a:pPr>
            <a:endParaRPr lang="en-US" sz="1200" dirty="0"/>
          </a:p>
          <a:p>
            <a:pPr marL="158750" indent="0">
              <a:buNone/>
            </a:pPr>
            <a:r>
              <a:rPr lang="en-US" sz="1200" dirty="0"/>
              <a:t>Individuals with small group coverage, meaning groups with fewer than 20 employees, that generally don't offer COBRA continuation. Medicare is primary on these groups and failure to enroll will substantially reduce individuals' coverage under the group plan, which would be secondary to Medicare.</a:t>
            </a:r>
          </a:p>
          <a:p>
            <a:pPr marL="158750" indent="0">
              <a:buNone/>
            </a:pPr>
            <a:endParaRPr lang="en-US" sz="1200" dirty="0"/>
          </a:p>
          <a:p>
            <a:pPr marL="158750" indent="0">
              <a:buNone/>
            </a:pPr>
            <a:r>
              <a:rPr lang="en-US" sz="1200" dirty="0"/>
              <a:t>Individuals in Marketplace plans also need to enroll in Medicare when they first turn 65 because marketplace plans are not designed for those with Medicare. Any tax credits or advanced premium tax credits (APTC) you are eligible for end when you are eligible for premium-free Medicare Part A. Any tax credits received after eligibility for premium-free Medicare Part A and age 65 will need to be paid back to the federal government when taxes are filed. Additionally, individuals on marketplace plans that don't enroll in Medicare are subject to late enrollment penalties for not enrolling on time.</a:t>
            </a:r>
          </a:p>
          <a:p>
            <a:pPr marL="158750" indent="0">
              <a:buNone/>
            </a:pPr>
            <a:endParaRPr lang="en-US" sz="1200" dirty="0"/>
          </a:p>
        </p:txBody>
      </p:sp>
    </p:spTree>
    <p:extLst>
      <p:ext uri="{BB962C8B-B14F-4D97-AF65-F5344CB8AC3E}">
        <p14:creationId xmlns:p14="http://schemas.microsoft.com/office/powerpoint/2010/main" val="128580991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Individuals who have large group coverage (not through an ICHRA) may be able to  *  delay their Medicare enrollments if they would like to stay on their large group health coverage.  These individuals can enroll in Medicare later through an SEP and will not be required to pay a Late Enrollment Penalty (LEP) for Part B.  Keep in mind that individual who are receiving Social Security benefits (either SSDI or retirement benefits) will be automatically enrolled in Part A and Part B.  If you have large group health insurance coverage (not through an ICHRA) you can follow the instructions on your Medicare card and decline the Part B coverage and not pay the Part B premium until you lose eligibility for the large group health plan.  Enrollment in Medicare Part A cannot be undone if you are receiving Social Security benefits.  If you are not receiving Social Security benefits, you can delay your Medicare enrollment by simply not signing up.</a:t>
            </a:r>
          </a:p>
          <a:p>
            <a:pPr marL="158750" indent="0">
              <a:buNone/>
            </a:pPr>
            <a:endParaRPr lang="en-US" sz="1200" dirty="0"/>
          </a:p>
          <a:p>
            <a:pPr marL="158750" indent="0">
              <a:buNone/>
            </a:pPr>
            <a:endParaRPr lang="en-US" sz="1200" dirty="0"/>
          </a:p>
        </p:txBody>
      </p:sp>
    </p:spTree>
    <p:extLst>
      <p:ext uri="{BB962C8B-B14F-4D97-AF65-F5344CB8AC3E}">
        <p14:creationId xmlns:p14="http://schemas.microsoft.com/office/powerpoint/2010/main" val="388934796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Individuals can delay enrollment into Medicare without a late enrollment penalty if they meet all the following criteria; they are actively employed, covered by a group health plan and that group health plan has more than 20 employees, the coverage is offered from your employment or from the employment of your spouse  (domestic partners may not delay Medicare enrollment). If you meet all of these criteria, you will qualify for an Special Enrollment Period (SEP) while they are still on that large group health plan and for up to 8 months after they leave the employer coverage to enroll in Medicare without a penalty. Please note that this is only eligible to your spouse and this late enrollment does not extend to individuals in domestic partnerships who have domestic partner benefits through an employer group plan</a:t>
            </a:r>
          </a:p>
          <a:p>
            <a:pPr marL="158750" indent="0">
              <a:buNone/>
            </a:pPr>
            <a:endParaRPr lang="en-US" sz="1200" dirty="0"/>
          </a:p>
        </p:txBody>
      </p:sp>
    </p:spTree>
    <p:extLst>
      <p:ext uri="{BB962C8B-B14F-4D97-AF65-F5344CB8AC3E}">
        <p14:creationId xmlns:p14="http://schemas.microsoft.com/office/powerpoint/2010/main" val="34304566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first is the Initial Enrollment Period (IEP). This is time sensitive and begins three months before the month you turn age 65, the month you turn 65 and the three months after you turn age 65. If your date of birth is the first of the month, your IEP begins one month earlier.</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If you are eligible for Medicare before the age of 65 due to disability, your IEP begins three months before your 25</a:t>
            </a:r>
            <a:r>
              <a:rPr lang="en-US" sz="1200" baseline="30000" dirty="0"/>
              <a:t>th</a:t>
            </a:r>
            <a:r>
              <a:rPr lang="en-US" sz="1200" dirty="0"/>
              <a:t> month of Social Security Disability payments, includes the 25</a:t>
            </a:r>
            <a:r>
              <a:rPr lang="en-US" sz="1200" baseline="30000" dirty="0"/>
              <a:t>th</a:t>
            </a:r>
            <a:r>
              <a:rPr lang="en-US" sz="1200" dirty="0"/>
              <a:t> month of Social Security disability payments and the three months after your 25</a:t>
            </a:r>
            <a:r>
              <a:rPr lang="en-US" sz="1200" baseline="30000" dirty="0"/>
              <a:t>th</a:t>
            </a:r>
            <a:r>
              <a:rPr lang="en-US" sz="1200" dirty="0"/>
              <a:t> month of SSDI payments</a:t>
            </a:r>
          </a:p>
          <a:p>
            <a:endParaRPr lang="en-US" sz="1200" dirty="0"/>
          </a:p>
        </p:txBody>
      </p:sp>
    </p:spTree>
    <p:extLst>
      <p:ext uri="{BB962C8B-B14F-4D97-AF65-F5344CB8AC3E}">
        <p14:creationId xmlns:p14="http://schemas.microsoft.com/office/powerpoint/2010/main" val="222822473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Initial Enrollment Period (IEP)is time sensitive and begins  three months before the month you turn age 65, the month you turn 65 and the three months after you turn age 65.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 If you are eligible for Medicare before the age of 65 due to disability, your IEP begins three months before your 25</a:t>
            </a:r>
            <a:r>
              <a:rPr lang="en-US" sz="1200" baseline="30000" dirty="0"/>
              <a:t>th</a:t>
            </a:r>
            <a:r>
              <a:rPr lang="en-US" sz="1200" dirty="0"/>
              <a:t> month of Social Security Disability payments, includes the 25</a:t>
            </a:r>
            <a:r>
              <a:rPr lang="en-US" sz="1200" baseline="30000" dirty="0"/>
              <a:t>th</a:t>
            </a:r>
            <a:r>
              <a:rPr lang="en-US" sz="1200" dirty="0"/>
              <a:t> month of Social Security disability payments and the three months after your 25</a:t>
            </a:r>
            <a:r>
              <a:rPr lang="en-US" sz="1200" baseline="30000" dirty="0"/>
              <a:t>th</a:t>
            </a:r>
            <a:r>
              <a:rPr lang="en-US" sz="1200" dirty="0"/>
              <a:t> month of SSDI payments</a:t>
            </a:r>
          </a:p>
          <a:p>
            <a:endParaRPr lang="en-US" sz="1200" dirty="0"/>
          </a:p>
        </p:txBody>
      </p:sp>
    </p:spTree>
    <p:extLst>
      <p:ext uri="{BB962C8B-B14F-4D97-AF65-F5344CB8AC3E}">
        <p14:creationId xmlns:p14="http://schemas.microsoft.com/office/powerpoint/2010/main" val="356295082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indent="0">
              <a:buClrTx/>
              <a:buSzTx/>
              <a:buNone/>
              <a:defRPr/>
            </a:pPr>
            <a:r>
              <a:rPr lang="en-US" sz="1200" dirty="0">
                <a:solidFill>
                  <a:srgbClr val="22093A"/>
                </a:solidFill>
              </a:rPr>
              <a:t>After the IEP is over you </a:t>
            </a:r>
            <a:r>
              <a:rPr lang="en-US" sz="1200" baseline="0" dirty="0">
                <a:solidFill>
                  <a:srgbClr val="22093A"/>
                </a:solidFill>
              </a:rPr>
              <a:t>may have the chance to sign up for Medicare during a special enrollment period. </a:t>
            </a:r>
            <a:r>
              <a:rPr lang="en-US" sz="1200" dirty="0">
                <a:solidFill>
                  <a:srgbClr val="22093A"/>
                </a:solidFill>
              </a:rPr>
              <a:t>An </a:t>
            </a:r>
            <a:r>
              <a:rPr lang="en-US" sz="1200" b="1" dirty="0">
                <a:solidFill>
                  <a:srgbClr val="22093A"/>
                </a:solidFill>
              </a:rPr>
              <a:t>SEP</a:t>
            </a:r>
            <a:r>
              <a:rPr lang="en-US" sz="1200" dirty="0">
                <a:solidFill>
                  <a:srgbClr val="22093A"/>
                </a:solidFill>
              </a:rPr>
              <a:t> when leaving an Employer Group Health Plan (EGHP) allows beneficiaries to enroll into Part B outside of the regular enrollment periods. </a:t>
            </a:r>
          </a:p>
          <a:p>
            <a:endParaRPr lang="en-US" sz="1200" dirty="0">
              <a:solidFill>
                <a:srgbClr val="22093A"/>
              </a:solidFill>
            </a:endParaRPr>
          </a:p>
          <a:p>
            <a:pPr lvl="1"/>
            <a:r>
              <a:rPr lang="en-US" sz="1200" dirty="0"/>
              <a:t>After age 65, anytime you are still covered by a large group health plan</a:t>
            </a:r>
          </a:p>
          <a:p>
            <a:pPr lvl="1"/>
            <a:r>
              <a:rPr lang="en-US" sz="1200" dirty="0"/>
              <a:t>During the eight-month period that begins the * month after the employment ends or the coverage ends, whichever happens first</a:t>
            </a:r>
          </a:p>
          <a:p>
            <a:pPr lvl="1"/>
            <a:r>
              <a:rPr lang="en-US" sz="1200" dirty="0"/>
              <a:t>NOTE: COBRA and retiree health insurance do not count as current employer coverage</a:t>
            </a:r>
          </a:p>
        </p:txBody>
      </p:sp>
    </p:spTree>
    <p:extLst>
      <p:ext uri="{BB962C8B-B14F-4D97-AF65-F5344CB8AC3E}">
        <p14:creationId xmlns:p14="http://schemas.microsoft.com/office/powerpoint/2010/main" val="800463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lvl="0"/>
            <a:r>
              <a:rPr lang="en-US" sz="1200" dirty="0">
                <a:solidFill>
                  <a:srgbClr val="22093A"/>
                </a:solidFill>
              </a:rPr>
              <a:t>You can sign up for Part A and/or Part B during the </a:t>
            </a:r>
            <a:r>
              <a:rPr lang="en-US" sz="1200" b="1" dirty="0">
                <a:solidFill>
                  <a:srgbClr val="22093A"/>
                </a:solidFill>
              </a:rPr>
              <a:t>GEP</a:t>
            </a:r>
            <a:r>
              <a:rPr lang="en-US" sz="1200" dirty="0">
                <a:solidFill>
                  <a:srgbClr val="22093A"/>
                </a:solidFill>
              </a:rPr>
              <a:t> between </a:t>
            </a:r>
            <a:r>
              <a:rPr lang="en-US" sz="1200" b="1" dirty="0">
                <a:solidFill>
                  <a:srgbClr val="22093A"/>
                </a:solidFill>
              </a:rPr>
              <a:t>January 1</a:t>
            </a:r>
            <a:r>
              <a:rPr lang="en-US" sz="1200" b="1" baseline="30000" dirty="0">
                <a:solidFill>
                  <a:srgbClr val="22093A"/>
                </a:solidFill>
              </a:rPr>
              <a:t>st</a:t>
            </a:r>
            <a:r>
              <a:rPr lang="en-US" sz="1200" b="1" dirty="0">
                <a:solidFill>
                  <a:srgbClr val="22093A"/>
                </a:solidFill>
              </a:rPr>
              <a:t> - March 31</a:t>
            </a:r>
            <a:r>
              <a:rPr lang="en-US" sz="1200" b="1" baseline="30000" dirty="0">
                <a:solidFill>
                  <a:srgbClr val="22093A"/>
                </a:solidFill>
              </a:rPr>
              <a:t>st</a:t>
            </a:r>
            <a:r>
              <a:rPr lang="en-US" sz="1200" b="1" dirty="0">
                <a:solidFill>
                  <a:srgbClr val="22093A"/>
                </a:solidFill>
              </a:rPr>
              <a:t> </a:t>
            </a:r>
            <a:r>
              <a:rPr lang="en-US" sz="1200" dirty="0">
                <a:solidFill>
                  <a:srgbClr val="22093A"/>
                </a:solidFill>
              </a:rPr>
              <a:t>each year if both of these apply:</a:t>
            </a:r>
          </a:p>
          <a:p>
            <a:pPr lvl="1"/>
            <a:r>
              <a:rPr lang="en-US" sz="1200" dirty="0">
                <a:solidFill>
                  <a:srgbClr val="22093A"/>
                </a:solidFill>
              </a:rPr>
              <a:t>You didn't sign up when you were first eligible.</a:t>
            </a:r>
          </a:p>
          <a:p>
            <a:pPr lvl="1"/>
            <a:r>
              <a:rPr lang="en-US" sz="1200" dirty="0">
                <a:solidFill>
                  <a:srgbClr val="22093A"/>
                </a:solidFill>
              </a:rPr>
              <a:t>You aren’t eligible for a Special Enrollment Period</a:t>
            </a:r>
          </a:p>
          <a:p>
            <a:pPr lvl="0" algn="l"/>
            <a:endParaRPr lang="en-US" sz="1200" dirty="0">
              <a:solidFill>
                <a:srgbClr val="22093A"/>
              </a:solidFill>
            </a:endParaRPr>
          </a:p>
          <a:p>
            <a:pPr lvl="0" algn="l"/>
            <a:r>
              <a:rPr lang="en-US" sz="1200" dirty="0">
                <a:solidFill>
                  <a:srgbClr val="22093A"/>
                </a:solidFill>
              </a:rPr>
              <a:t>With a GEP,</a:t>
            </a:r>
            <a:r>
              <a:rPr lang="en-US" sz="1200" baseline="0" dirty="0">
                <a:solidFill>
                  <a:srgbClr val="22093A"/>
                </a:solidFill>
              </a:rPr>
              <a:t> </a:t>
            </a:r>
            <a:r>
              <a:rPr lang="en-US" sz="1200" dirty="0">
                <a:solidFill>
                  <a:srgbClr val="22093A"/>
                </a:solidFill>
              </a:rPr>
              <a:t>coverage will begin </a:t>
            </a:r>
            <a:r>
              <a:rPr lang="en-US" sz="1200" b="1" dirty="0">
                <a:solidFill>
                  <a:srgbClr val="22093A"/>
                </a:solidFill>
              </a:rPr>
              <a:t>the first of the month after enrollment.</a:t>
            </a:r>
            <a:endParaRPr lang="en-US" sz="1200" dirty="0">
              <a:solidFill>
                <a:srgbClr val="22093A"/>
              </a:solidFill>
            </a:endParaRPr>
          </a:p>
          <a:p>
            <a:pPr lvl="1" algn="l"/>
            <a:r>
              <a:rPr lang="en-US" sz="1200" dirty="0">
                <a:solidFill>
                  <a:srgbClr val="22093A"/>
                </a:solidFill>
              </a:rPr>
              <a:t>You must pay premiums for Part A and/or Part B. </a:t>
            </a:r>
          </a:p>
          <a:p>
            <a:pPr lvl="1" algn="l"/>
            <a:r>
              <a:rPr lang="en-US" sz="1200" dirty="0">
                <a:solidFill>
                  <a:srgbClr val="22093A"/>
                </a:solidFill>
              </a:rPr>
              <a:t>You may have to pay a higher premium for late enrollment in Part A and/or a higher premium for late enrollment in Part B.</a:t>
            </a:r>
          </a:p>
          <a:p>
            <a:pPr lvl="1" algn="l"/>
            <a:endParaRPr lang="en-US" sz="1200" dirty="0">
              <a:solidFill>
                <a:srgbClr val="22093A"/>
              </a:solidFill>
            </a:endParaRPr>
          </a:p>
          <a:p>
            <a:pPr marL="615950" lvl="1" indent="0">
              <a:buNone/>
            </a:pPr>
            <a:r>
              <a:rPr lang="en-US" sz="1200" dirty="0">
                <a:solidFill>
                  <a:srgbClr val="22093A"/>
                </a:solidFill>
              </a:rPr>
              <a:t>Keep in mind that you should enroll as early as possible.  Social Security often cannot meet the first of the next month deadline for enrollment if you enroll the month before you need Part B coverage.</a:t>
            </a:r>
          </a:p>
          <a:p>
            <a:endParaRPr lang="en-US" sz="1200" dirty="0">
              <a:solidFill>
                <a:srgbClr val="22093A"/>
              </a:solidFill>
            </a:endParaRPr>
          </a:p>
        </p:txBody>
      </p:sp>
    </p:spTree>
    <p:extLst>
      <p:ext uri="{BB962C8B-B14F-4D97-AF65-F5344CB8AC3E}">
        <p14:creationId xmlns:p14="http://schemas.microsoft.com/office/powerpoint/2010/main" val="3058668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Medicare Part A coverage is effective the first  of the month in the month you turn age 65 if you applied in any of the three months before you turn age 65.  For individuals whose date of birth is on the first day of the month, your Medicare Part A will be effective the first of the prior month if you enrolled in the three months prior to turning age 65.  If you enroll in Medicare after the month you turn age 65, you part A will be retroactive up to, but not more than six months.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Medicare Part B coverage effective dates are the first of the month after you apply, with the exception of the first two months of the IEP.</a:t>
            </a:r>
          </a:p>
          <a:p>
            <a:endParaRPr lang="en-US" sz="1200" dirty="0"/>
          </a:p>
        </p:txBody>
      </p:sp>
    </p:spTree>
    <p:extLst>
      <p:ext uri="{BB962C8B-B14F-4D97-AF65-F5344CB8AC3E}">
        <p14:creationId xmlns:p14="http://schemas.microsoft.com/office/powerpoint/2010/main" val="5200735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The Benes act which started January 1, 2023 changed the dates when coverage starts, making the process simpler to explain and understand for all involved. </a:t>
            </a:r>
          </a:p>
        </p:txBody>
      </p:sp>
    </p:spTree>
    <p:extLst>
      <p:ext uri="{BB962C8B-B14F-4D97-AF65-F5344CB8AC3E}">
        <p14:creationId xmlns:p14="http://schemas.microsoft.com/office/powerpoint/2010/main" val="18301379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Let’s talk about who pays first when you stay on the coverage you may have through an employer. </a:t>
            </a:r>
          </a:p>
          <a:p>
            <a:pPr marL="158750" indent="0">
              <a:buNone/>
            </a:pPr>
            <a:endParaRPr lang="en-US" sz="1200" dirty="0"/>
          </a:p>
        </p:txBody>
      </p:sp>
    </p:spTree>
    <p:extLst>
      <p:ext uri="{BB962C8B-B14F-4D97-AF65-F5344CB8AC3E}">
        <p14:creationId xmlns:p14="http://schemas.microsoft.com/office/powerpoint/2010/main" val="16255612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When a group has less than 20 employees, Medicare pays first, and the health insurance carrier pays second.  It does not matter if the employees are full or part time. In this size group, the employee must enroll in Medicare even if they decide to stay on the group plan, because Medicare is the primary payer. If someone stays on a small group plan and does not enroll in Part A and B, their group health plan may not cover services Medicare covers and the member could be responsible for paying these costs out-of-pocket.</a:t>
            </a:r>
          </a:p>
          <a:p>
            <a:endParaRPr lang="en-US" sz="1200" dirty="0"/>
          </a:p>
          <a:p>
            <a:pPr marL="158750" indent="0">
              <a:buNone/>
            </a:pPr>
            <a:r>
              <a:rPr lang="en-US" sz="1200" dirty="0"/>
              <a:t>When a group has more than 20 eligible employees, the </a:t>
            </a:r>
            <a:r>
              <a:rPr lang="en-US" sz="1200" dirty="0" err="1"/>
              <a:t>greoup</a:t>
            </a:r>
            <a:r>
              <a:rPr lang="en-US" sz="1200" dirty="0"/>
              <a:t> health insurance pays first, and Medicare pays second.  In this size group, an employee can delay Medicare enrollment because the group plan pays first</a:t>
            </a:r>
          </a:p>
          <a:p>
            <a:endParaRPr lang="en-US" sz="1200" dirty="0"/>
          </a:p>
          <a:p>
            <a:r>
              <a:rPr lang="en-US" sz="1200" dirty="0"/>
              <a:t>Please note, this is based on the number of employees, NOT on the number who participates in the group health plan coverage. </a:t>
            </a:r>
          </a:p>
          <a:p>
            <a:endParaRPr lang="en-US" sz="1200" dirty="0"/>
          </a:p>
          <a:p>
            <a:r>
              <a:rPr lang="en-US" sz="1200" dirty="0"/>
              <a:t>We do have a job aid to list all the possible scenarios of payment pertaining to other reasoning for members. </a:t>
            </a:r>
          </a:p>
          <a:p>
            <a:endParaRPr lang="en-US" dirty="0"/>
          </a:p>
        </p:txBody>
      </p:sp>
    </p:spTree>
    <p:extLst>
      <p:ext uri="{BB962C8B-B14F-4D97-AF65-F5344CB8AC3E}">
        <p14:creationId xmlns:p14="http://schemas.microsoft.com/office/powerpoint/2010/main" val="30811666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Under Medicare rules, individuals who do not enroll in a timely fashion and who don’t have large group health insurance can be subject to a Late Enrollment Penalty   (LEP) under both Medicare Part B and Medicare Part D.  The Part B late enrollment penalty is 10% of the Part B premium for each twelve-month period that a person is eligible for Medicare and did not enroll.  The penalty remains for as long as you are on Medicare Part B. </a:t>
            </a:r>
          </a:p>
          <a:p>
            <a:pPr marL="158750" indent="0">
              <a:buNone/>
            </a:pPr>
            <a:endParaRPr lang="en-US" sz="1200" dirty="0"/>
          </a:p>
          <a:p>
            <a:pPr marL="158750" indent="0">
              <a:buNone/>
            </a:pPr>
            <a:r>
              <a:rPr lang="en-US" sz="1200" dirty="0"/>
              <a:t>The Part D penalty is 1% of the national base beneficiary premium (about $36.78 in 2025) for each month that you were eligible for Medicare and did not have “creditable prescription drug coverage” which means prescription drug coverage at least as good as the standard Medicare Part D benefit.  CMS will calculate the penalty and send you a notice. Penalties will be deducted from your Social Security benefits if you are receiving Social Security.</a:t>
            </a:r>
          </a:p>
          <a:p>
            <a:pPr marL="158750" indent="0">
              <a:buNone/>
            </a:pPr>
            <a:endParaRPr lang="en-US" sz="1200" dirty="0"/>
          </a:p>
          <a:p>
            <a:pPr marL="158750" indent="0">
              <a:buNone/>
            </a:pPr>
            <a:r>
              <a:rPr lang="en-US" sz="1200" dirty="0"/>
              <a:t>Late enrollment penalties can be avoided. If not enrolling in Medicare when the client first turns 65 because they are staying on group coverage, penalties can be avoided if </a:t>
            </a:r>
          </a:p>
          <a:p>
            <a:pPr marL="457200" indent="-298450"/>
            <a:r>
              <a:rPr lang="en-US" sz="1200" dirty="0"/>
              <a:t>the coverage is through a large group plan with 20 or more employees, </a:t>
            </a:r>
          </a:p>
          <a:p>
            <a:pPr marL="457200" indent="-298450"/>
            <a:r>
              <a:rPr lang="en-US" sz="1200" dirty="0"/>
              <a:t>it is from active employment or the active employment of a spouse,</a:t>
            </a:r>
          </a:p>
          <a:p>
            <a:pPr marL="457200" indent="-298450"/>
            <a:r>
              <a:rPr lang="en-US" sz="1200" dirty="0"/>
              <a:t>the coverage includes “creditable prescription drug coverage”, which is coverage as good as the standard Medicare Part D benefit (including VA prescription benefits) and </a:t>
            </a:r>
          </a:p>
          <a:p>
            <a:pPr marL="457200" indent="-298450"/>
            <a:r>
              <a:rPr lang="en-US" sz="1200" dirty="0"/>
              <a:t>if you sign up for Medicare Part B and Part D during the SEP when first losing group coverage.</a:t>
            </a:r>
          </a:p>
          <a:p>
            <a:pPr marL="158750" indent="0">
              <a:buNone/>
            </a:pPr>
            <a:endParaRPr lang="en-US" sz="1200" dirty="0"/>
          </a:p>
          <a:p>
            <a:pPr marL="158750" indent="0">
              <a:buNone/>
            </a:pPr>
            <a:endParaRPr lang="en-US" sz="1200" dirty="0"/>
          </a:p>
        </p:txBody>
      </p:sp>
    </p:spTree>
    <p:extLst>
      <p:ext uri="{BB962C8B-B14F-4D97-AF65-F5344CB8AC3E}">
        <p14:creationId xmlns:p14="http://schemas.microsoft.com/office/powerpoint/2010/main" val="30426151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None/>
            </a:pPr>
            <a:fld id="{00000000-1234-1234-1234-123412341234}" type="slidenum">
              <a:rPr lang="en-US" sz="1200" b="0" i="0" u="none" strike="noStrike" cap="none" smtClean="0">
                <a:solidFill>
                  <a:srgbClr val="000000"/>
                </a:solidFill>
                <a:latin typeface="Arial"/>
                <a:ea typeface="Arial"/>
                <a:cs typeface="Arial"/>
                <a:sym typeface="Arial"/>
              </a:rPr>
              <a:t>29</a:t>
            </a:fld>
            <a:endParaRPr lang="en-US" sz="1200" b="0" i="0" u="none" strike="noStrike" cap="none">
              <a:latin typeface="Times New Roman"/>
              <a:ea typeface="Times New Roman"/>
              <a:cs typeface="Times New Roman"/>
              <a:sym typeface="Times New Roman"/>
            </a:endParaRPr>
          </a:p>
        </p:txBody>
      </p:sp>
    </p:spTree>
    <p:extLst>
      <p:ext uri="{BB962C8B-B14F-4D97-AF65-F5344CB8AC3E}">
        <p14:creationId xmlns:p14="http://schemas.microsoft.com/office/powerpoint/2010/main" val="233721051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Let’s give you a quick review the cost sharing requirements for parts A and B.</a:t>
            </a:r>
          </a:p>
          <a:p>
            <a:pPr marL="158750" indent="0">
              <a:buNone/>
            </a:pPr>
            <a:endParaRPr lang="en-US" sz="1200" dirty="0"/>
          </a:p>
        </p:txBody>
      </p:sp>
    </p:spTree>
    <p:extLst>
      <p:ext uri="{BB962C8B-B14F-4D97-AF65-F5344CB8AC3E}">
        <p14:creationId xmlns:p14="http://schemas.microsoft.com/office/powerpoint/2010/main" val="18304006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While Medicare likes to say you get Part A for free, this is not really true.  While you worked, both you and your employer paid a Medicare tax.  This tax is paid to the Medicare Part A trust fund.  For individuals who paid at least 40 quarters of Social Security and Medicare taxes, there is no premium for Medicare Part A once you enroll.  This is estimated to be almost 99% of Medicare beneficiaries.  If you had less than 40 quarters of work credited to Social Security, you would pay $311 or $565 monthly for Part A depending on how long you paid Medicare taxes.</a:t>
            </a:r>
          </a:p>
          <a:p>
            <a:pPr marL="158750" indent="0">
              <a:buNone/>
            </a:pPr>
            <a:endParaRPr lang="en-US" sz="1200" dirty="0"/>
          </a:p>
          <a:p>
            <a:pPr marL="158750" indent="0">
              <a:buNone/>
            </a:pPr>
            <a:endParaRPr lang="en-US" sz="1200" dirty="0"/>
          </a:p>
        </p:txBody>
      </p:sp>
    </p:spTree>
    <p:extLst>
      <p:ext uri="{BB962C8B-B14F-4D97-AF65-F5344CB8AC3E}">
        <p14:creationId xmlns:p14="http://schemas.microsoft.com/office/powerpoint/2010/main" val="401270902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The chart above is a quick review of the  2026 deductibles, coinsurance, and copays you are responsible for under Original Medicare Part A.  Please also keep in mind that original Medicare has no coverage for outpatient prescription drugs.  99% of Medicare-eligible individuals do not pay a Part A premium because they paid Medicare taxes while the worked. However, for individuals who have less than 30 quarters of coverage, they will pay $565 per month for Medicare Part A, those who have between 30 and 40 quarters of coverage, will pay $311.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Medicare Part a cost-sharing for 2026 has a $1736 deductible which covers you for the 1st 60 days each benefit. That you are inpatient in a hospital beginning on day 61 you would pay a $434 per day copay for days 61 through 90 once you reach day 90 you are losing what Medicare refers to as a lifetime reserve days </a:t>
            </a:r>
            <a:r>
              <a:rPr lang="en-US" sz="1200" dirty="0" err="1"/>
              <a:t>days</a:t>
            </a:r>
            <a:r>
              <a:rPr lang="en-US" sz="1200" dirty="0"/>
              <a:t> that you only get once in your lifetime those lifetime reserve days are $868 of copayment for each of those days up to 60 once you've been inpatient in the hospital for 150 days or longer the beneficiary would be responsible for all costs after that point in time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for skilled nursing facility care Medicare does not charge a deductible for days one through 20 of each benefit. Once you're in day 21 it would require a $217.00 per day copay and after 100 days beneficiaries pay for all the costs of any skilled nursing facility care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home health care services are 0 copay for some Medicare-approved home health services and 20% of the Medicare-approved amount for durable medical equipment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p>
          <a:p>
            <a:endParaRPr lang="en-US" sz="1200" dirty="0"/>
          </a:p>
        </p:txBody>
      </p:sp>
    </p:spTree>
    <p:extLst>
      <p:ext uri="{BB962C8B-B14F-4D97-AF65-F5344CB8AC3E}">
        <p14:creationId xmlns:p14="http://schemas.microsoft.com/office/powerpoint/2010/main" val="3283963580"/>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This chart shows the 2026 premiums and deductibles for Part B.</a:t>
            </a:r>
          </a:p>
          <a:p>
            <a:pPr marL="158750" indent="0">
              <a:buNone/>
            </a:pPr>
            <a:endParaRPr lang="en-US" sz="1200" dirty="0"/>
          </a:p>
          <a:p>
            <a:pPr marL="158750" indent="0">
              <a:buNone/>
            </a:pPr>
            <a:r>
              <a:rPr lang="en-US" sz="1200" dirty="0"/>
              <a:t>For 2026 the Medicare Part B premium is $202.90 a month this is the standard Part B premium that applies to individuals with incomes below $109,000 if single and $218,000 if married filing jointly once you've paid the deductible of $283 you would pay 20% of the Medicare approved amounts for all Medicare covered services . there is no cap on your 20% of Medicare coverage services in a given year.</a:t>
            </a:r>
          </a:p>
          <a:p>
            <a:pPr marL="158750" indent="0">
              <a:buNone/>
            </a:pPr>
            <a:endParaRPr lang="en-US" sz="1200" dirty="0"/>
          </a:p>
          <a:p>
            <a:pPr marL="158750" indent="0">
              <a:buNone/>
            </a:pPr>
            <a:endParaRPr lang="en-US" sz="1200" dirty="0"/>
          </a:p>
        </p:txBody>
      </p:sp>
    </p:spTree>
    <p:extLst>
      <p:ext uri="{BB962C8B-B14F-4D97-AF65-F5344CB8AC3E}">
        <p14:creationId xmlns:p14="http://schemas.microsoft.com/office/powerpoint/2010/main" val="304488576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endParaRPr lang="en-US" sz="1200" dirty="0"/>
          </a:p>
          <a:p>
            <a:pPr marL="158750" indent="0">
              <a:buNone/>
            </a:pPr>
            <a:r>
              <a:rPr lang="en-US" sz="1200" dirty="0"/>
              <a:t>Medicare Part B has a premium that you pay once you enroll in Medicare Part B.  The Standard premium for 2025 is $202.90.  It increases in any year that Social Security has a cost-of-living adjustment.  The Part B Standard Premium is per-person and paid by anyone who makes less than $109,000 filing taxes as a single and under $218,000 filing taxes as a couple.  Individuals making more than this amount of income will be subject to the Income Related Monthly Adjustment Amount (IRMAA) and will pay a higher Part B Premium as indicated on this chart.</a:t>
            </a:r>
          </a:p>
          <a:p>
            <a:pPr marL="158750" indent="0">
              <a:buNone/>
            </a:pPr>
            <a:endParaRPr lang="en-US" sz="1200" dirty="0"/>
          </a:p>
          <a:p>
            <a:pPr marL="158750" indent="0">
              <a:buNone/>
            </a:pPr>
            <a:r>
              <a:rPr lang="en-US" sz="1200" dirty="0"/>
              <a:t>NOTE:  There is a separate table for individuals who are married and filing separately as well as individuals enrolled in the Part B immunosuppressive drug coverage.</a:t>
            </a:r>
          </a:p>
          <a:p>
            <a:pPr marL="158750" indent="0">
              <a:buNone/>
            </a:pPr>
            <a:endParaRPr lang="en-US" sz="1200" dirty="0"/>
          </a:p>
          <a:p>
            <a:pPr marL="158750" indent="0">
              <a:buNone/>
            </a:pPr>
            <a:endParaRPr lang="en-US" sz="1200" dirty="0"/>
          </a:p>
        </p:txBody>
      </p:sp>
    </p:spTree>
    <p:extLst>
      <p:ext uri="{BB962C8B-B14F-4D97-AF65-F5344CB8AC3E}">
        <p14:creationId xmlns:p14="http://schemas.microsoft.com/office/powerpoint/2010/main" val="20597375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The initial IRMAA determination can be appealed in certain circumstances.  Once you receive the initial determination, you can appeal the additional IRMAA amount if you have experienced any of the following life-changing events; </a:t>
            </a:r>
          </a:p>
          <a:p>
            <a:pPr marL="158750" indent="0">
              <a:buNone/>
            </a:pPr>
            <a:endParaRPr lang="en-US" sz="1200" dirty="0"/>
          </a:p>
          <a:p>
            <a:pPr marL="158750" indent="0">
              <a:buNone/>
            </a:pPr>
            <a:r>
              <a:rPr lang="en-US" sz="1200" dirty="0"/>
              <a:t>The death of a spouse, marriage, divorce or annulment, you or your spouse stopped working or reduced the number of hours you are working, had an involuntary loss of an income producing property due to natural disaster, disease, fraud or other circumstances, loss of a pension, receipt of a settlement payment from a current or former employer die to the employer’s closure or bankruptcy.</a:t>
            </a:r>
          </a:p>
          <a:p>
            <a:pPr marL="158750" indent="0">
              <a:buNone/>
            </a:pPr>
            <a:endParaRPr lang="en-US" sz="1200" dirty="0"/>
          </a:p>
          <a:p>
            <a:pPr marL="158750" indent="0">
              <a:buNone/>
            </a:pPr>
            <a:r>
              <a:rPr lang="en-US" sz="1200" dirty="0"/>
              <a:t>You may also appeal the initial IRMAA determination if you can prove that Social Security used incorrect income information to make the determination, like if you files an amended tax return and they used the non-amended return in the determination, or you have a more recent tax return that shows you are receiving a lower income than previously reported.</a:t>
            </a:r>
          </a:p>
          <a:p>
            <a:pPr marL="158750" indent="0">
              <a:buNone/>
            </a:pPr>
            <a:endParaRPr lang="en-US" sz="1200" dirty="0"/>
          </a:p>
          <a:p>
            <a:pPr marL="158750" indent="0">
              <a:buNone/>
            </a:pPr>
            <a:endParaRPr lang="en-US" sz="1200" dirty="0"/>
          </a:p>
        </p:txBody>
      </p:sp>
    </p:spTree>
    <p:extLst>
      <p:ext uri="{BB962C8B-B14F-4D97-AF65-F5344CB8AC3E}">
        <p14:creationId xmlns:p14="http://schemas.microsoft.com/office/powerpoint/2010/main" val="664722919"/>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There are many options of coverage when you become eligible for Medicare. </a:t>
            </a:r>
          </a:p>
          <a:p>
            <a:pPr marL="158750" indent="0">
              <a:buNone/>
            </a:pPr>
            <a:endParaRPr lang="en-US" sz="1200" dirty="0"/>
          </a:p>
        </p:txBody>
      </p:sp>
    </p:spTree>
    <p:extLst>
      <p:ext uri="{BB962C8B-B14F-4D97-AF65-F5344CB8AC3E}">
        <p14:creationId xmlns:p14="http://schemas.microsoft.com/office/powerpoint/2010/main" val="11879050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you receive marketing materials from Medicare carriers, virtually everything being sent out is going to be for one of three products; a Medicare Supplement or Medigap policy, a Medicare Part D prescription drug plan, or a Medicare Advantage plan.  When choosing your supplemental coverage, clients have two options.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First, * a Medigap plan to cover your portion of medical expenses under original Medicare and a Part D drug plan to cover outpatient prescription drugs.  Under this option, you would choose a Medigap plan issue by a private insurance company and a Part D drug plan to cover drug costs, also issued by a private insurance company that may not be the same one chosen for your Medigap plan.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second option, * which is becoming more popular, is a Medicare Advantage policy, which combines Part A and B benefits as well as the prescription drug coverage under one plan, also issued by a private insurance company.  Medicare advantage plans are becoming more popular because they often offer additional benefits that are not covered by Medicare Part A or Part B.  These options are exclusive.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Please note, clients cannot have a Medigap plan and a Medicare Advantage plan or a Medicare Advantage plan and separate Part D drug card (except in certain rare situations).</a:t>
            </a:r>
          </a:p>
          <a:p>
            <a:endParaRPr lang="en-US" dirty="0"/>
          </a:p>
        </p:txBody>
      </p:sp>
    </p:spTree>
    <p:extLst>
      <p:ext uri="{BB962C8B-B14F-4D97-AF65-F5344CB8AC3E}">
        <p14:creationId xmlns:p14="http://schemas.microsoft.com/office/powerpoint/2010/main" val="203698496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0BA191-DC2C-6EB7-D23A-669118BF584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EF91B25-C483-B1AD-C744-AA17AFCA619A}"/>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142471C2-290D-7EC4-4741-97AECC6E3133}"/>
              </a:ext>
            </a:extLst>
          </p:cNvPr>
          <p:cNvSpPr>
            <a:spLocks noGrp="1"/>
          </p:cNvSpPr>
          <p:nvPr>
            <p:ph type="body" idx="1"/>
          </p:nvPr>
        </p:nvSpPr>
        <p:spPr/>
        <p:txBody>
          <a:bodyPr/>
          <a:lstStyle/>
          <a:p>
            <a:pPr marL="158750" indent="0">
              <a:buNone/>
            </a:pPr>
            <a:r>
              <a:rPr lang="en-US" sz="1200" dirty="0"/>
              <a:t>Medigap policies provide health insurance coverage sold by private companies that pay many  * deductibles, copays and copayments that Medicare Part A and Part B beneficiaries are responsible for.  </a:t>
            </a:r>
          </a:p>
          <a:p>
            <a:pPr marL="158750" indent="0">
              <a:buNone/>
            </a:pPr>
            <a:endParaRPr lang="en-US" sz="1200" dirty="0"/>
          </a:p>
          <a:p>
            <a:pPr marL="158750" indent="0">
              <a:buNone/>
            </a:pPr>
            <a:r>
              <a:rPr lang="en-US" sz="1200" dirty="0"/>
              <a:t>In most states (47 to be exact) the benefit plans are standardized by letters.  In these 47 states, plan benefits are the same from state to state and carrier to carrier.  Premiums for the plans vary based on plan letter, insurance company and locations (often ZIP Code).  These policies are age rated in Michigan but can be community rated in other states. </a:t>
            </a:r>
          </a:p>
          <a:p>
            <a:pPr marL="158750" indent="0">
              <a:buNone/>
            </a:pPr>
            <a:endParaRPr lang="en-US" sz="1200" dirty="0"/>
          </a:p>
          <a:p>
            <a:pPr marL="158750" indent="0">
              <a:buNone/>
            </a:pPr>
            <a:r>
              <a:rPr lang="en-US" sz="1200" dirty="0"/>
              <a:t>the Medigap Open Enrollment Period –* is a time when no carrier can turn you down because of Medical issues. This happens once in a lifetime.  This enrollment period begins when a client has first signed up for Medicare Part B and is age 65 or older. *   This OEP lasts for six months.  Once started, it cannot be delayed or repeated.  Medigap plans provide nationwide coverage from any physician that accepts Original Medicare.  Generally, this provides a very broad network of doctors, hospitals, and facilities nationwide.</a:t>
            </a:r>
          </a:p>
          <a:p>
            <a:pPr marL="158750" indent="0">
              <a:buNone/>
            </a:pPr>
            <a:endParaRPr lang="en-US" sz="1200" dirty="0"/>
          </a:p>
        </p:txBody>
      </p:sp>
    </p:spTree>
    <p:extLst>
      <p:ext uri="{BB962C8B-B14F-4D97-AF65-F5344CB8AC3E}">
        <p14:creationId xmlns:p14="http://schemas.microsoft.com/office/powerpoint/2010/main" val="19063734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Medicare supplement policies are sold by private insurance companies. They are designed to fill gaps in original Medicare by paying deductibles, coinsurance, and Co-payments that the Medicare beneficiaries are responsible for under original Medicare. These plans are standardized by letter in 47 states which means the benefits are the same from plan to plan and carrier to carrier.  The non-standardized states are Minnesota, Massachusetts and Wisconsin. Plan the premiums can vary by company, location or zip code, and gender  Medicare supplement plans allow you to see any provider that participates in original Medicare nationwide. It only covers services under Medicare parts A&amp;B and offers no extra coverage age.  There's a limited enrollment window to enroll in these plans without medical underwriting which includes the Medigap OEP which occurs when you first turn 65 and get Medicare Part A or B or first get Medicare Part B if you enroll in Medicare Part B later and also during Medigap GI's are guaranteed issue periods often preceded by an involuntary loss in other health coverage.</a:t>
            </a:r>
          </a:p>
        </p:txBody>
      </p:sp>
    </p:spTree>
    <p:extLst>
      <p:ext uri="{BB962C8B-B14F-4D97-AF65-F5344CB8AC3E}">
        <p14:creationId xmlns:p14="http://schemas.microsoft.com/office/powerpoint/2010/main" val="31096730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This chart shows the ten Standardized Medicare Supplement plans identified by letter and shows their corresponding benefits.  You will notice the asterisk on Plans C and F.  Due to the Medicare Access and CHIP Reauthorization Act of 2015, anyone newly eligible for Medicare on or after January 1</a:t>
            </a:r>
            <a:r>
              <a:rPr lang="en-US" baseline="30000" dirty="0"/>
              <a:t>st</a:t>
            </a:r>
            <a:r>
              <a:rPr lang="en-US" dirty="0"/>
              <a:t> of 2020 is not eligible to purchase a Plan C or Plan F Medigap plan.  However, individuals eligible for Medicare before this date can still purchase a Plan C or Plan F if they have a Medicare Open Enrollment Period available to them or they can pass the carrier’s underwriting guidelines.  The most popular Medigap plan currently and the one that offers the highest level of benefits is the Plan G.</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Medicare Plan N has copays of up to $20 for doctor appointments and up to $50 for ER visits and does not cover the Part B deductible and Part B excess charges.</a:t>
            </a:r>
          </a:p>
          <a:p>
            <a:endParaRPr lang="en-US" dirty="0"/>
          </a:p>
        </p:txBody>
      </p:sp>
    </p:spTree>
    <p:extLst>
      <p:ext uri="{BB962C8B-B14F-4D97-AF65-F5344CB8AC3E}">
        <p14:creationId xmlns:p14="http://schemas.microsoft.com/office/powerpoint/2010/main" val="256281808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069FF6-0D38-5AE9-E54A-C12A6BDC7A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3D69D96-AD5D-DF8D-FAD1-F7690585EE16}"/>
              </a:ext>
            </a:extLst>
          </p:cNvPr>
          <p:cNvSpPr>
            <a:spLocks noGrp="1" noRot="1" noChangeAspect="1"/>
          </p:cNvSpPr>
          <p:nvPr>
            <p:ph type="sldImg"/>
          </p:nvPr>
        </p:nvSpPr>
        <p:spPr>
          <a:xfrm>
            <a:off x="685800" y="1143000"/>
            <a:ext cx="5486400" cy="3086100"/>
          </a:xfrm>
        </p:spPr>
      </p:sp>
      <p:sp>
        <p:nvSpPr>
          <p:cNvPr id="3" name="Notes Placeholder 2">
            <a:extLst>
              <a:ext uri="{FF2B5EF4-FFF2-40B4-BE49-F238E27FC236}">
                <a16:creationId xmlns:a16="http://schemas.microsoft.com/office/drawing/2014/main" id="{E914EB4F-69FF-F007-7DC9-FCFBD1D65EEB}"/>
              </a:ext>
            </a:extLst>
          </p:cNvPr>
          <p:cNvSpPr>
            <a:spLocks noGrp="1"/>
          </p:cNvSpPr>
          <p:nvPr>
            <p:ph type="body" idx="1"/>
          </p:nvPr>
        </p:nvSpPr>
        <p:spPr/>
        <p:txBody>
          <a:bodyPr/>
          <a:lstStyle/>
          <a:p>
            <a:pPr marL="158750" indent="0">
              <a:buNone/>
            </a:pPr>
            <a:r>
              <a:rPr lang="en-US" sz="1200" dirty="0"/>
              <a:t>The Medicare Part D program began on January 1, 2006.  *  This was the first time Medicare beneficiaries had coverage for a wide variety of outpatient prescription drugs.    These plans are sold by private insurance companies and are purchased in addition *  to Part A and/or Part B.  The Part D program was designed to cover prescription drug costs through either a standalone Part D plan or a Medicare Advantage Plan with Part D coverage.  There is extra help available for individuals with modest incomes to help cover plan premiums and copays.  </a:t>
            </a:r>
          </a:p>
          <a:p>
            <a:pPr marL="158750" indent="0">
              <a:buNone/>
            </a:pPr>
            <a:endParaRPr lang="en-US" sz="1200" dirty="0"/>
          </a:p>
          <a:p>
            <a:pPr marL="158750" indent="0">
              <a:buNone/>
            </a:pPr>
            <a:r>
              <a:rPr lang="en-US" sz="1200" dirty="0"/>
              <a:t>These plans can be changed each year, without underwriting during the Annual Election Period (AEP) that runs from October 15th to December 7th.  All plans have a formulary  * – or list of covered drugs – that can vary from plan to plan.  Medicare does not require plans to cover all prescription medications.  Medicare requires plans to cover drugs in certain categories and the carriers can negotiate with manufacturers for the drugs in those categories they choose to cover on their formularies.  Plans can also require Prior Authorization for certain medications (PA), limit how much of a drug can be dispensed, known as a Quantity Limit (QL), and have step therapy requirements to use a less expensive tier of a medications before moving to a more expensive tier.</a:t>
            </a:r>
          </a:p>
          <a:p>
            <a:pPr marL="158750" indent="0">
              <a:buNone/>
            </a:pPr>
            <a:endParaRPr lang="en-US" sz="1200" dirty="0"/>
          </a:p>
        </p:txBody>
      </p:sp>
    </p:spTree>
    <p:extLst>
      <p:ext uri="{BB962C8B-B14F-4D97-AF65-F5344CB8AC3E}">
        <p14:creationId xmlns:p14="http://schemas.microsoft.com/office/powerpoint/2010/main" val="166811832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100" dirty="0"/>
              <a:t>The Medicare Part D program began on January 1, 2006.  *  This was the first time Medicare beneficiaries had coverage for a wide variety of outpatient prescription drugs.    These plans are sold by private insurance companies and are purchased in addition *  to Part A and/or Part B.  The Part D program was designed to cover prescription drug costs through either a standalone Part D plan or a Medicare Advantage Plan with Part D coverage.  There is extra help available for individuals with modest incomes to help cover plan premiums and copays.  </a:t>
            </a:r>
          </a:p>
          <a:p>
            <a:pPr marL="158750" indent="0">
              <a:buNone/>
            </a:pPr>
            <a:endParaRPr lang="en-US" sz="1100" dirty="0"/>
          </a:p>
          <a:p>
            <a:pPr marL="158750" indent="0">
              <a:buNone/>
            </a:pPr>
            <a:r>
              <a:rPr lang="en-US" sz="1100" dirty="0"/>
              <a:t>These plans can be changed each year, without underwriting during the Annual Election Period (AEP) that runs from October 15th to December 7th.  All plans have a formulary  * – or list of covered drugs – that can vary from plan to plan.  Medicare does not require plans to cover all prescription medications.  Medicare requires plans to cover drugs in certain categories and the carriers can negotiate with manufacturers for the drugs in those categories they choose to cover on their formularies.  Plans can also require Prior Authorization for certain medications (PA), limit how much of a drug can be dispensed, known as a Quantity Limit (QL), and have step therapy requirements to use a less expensive tier of a medications before moving to a more expensive tier.</a:t>
            </a:r>
          </a:p>
          <a:p>
            <a:endParaRPr lang="en-US" dirty="0"/>
          </a:p>
        </p:txBody>
      </p:sp>
    </p:spTree>
    <p:extLst>
      <p:ext uri="{BB962C8B-B14F-4D97-AF65-F5344CB8AC3E}">
        <p14:creationId xmlns:p14="http://schemas.microsoft.com/office/powerpoint/2010/main" val="252855961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New suggested speaker notes: </a:t>
            </a:r>
          </a:p>
          <a:p>
            <a:r>
              <a:rPr lang="en-US" sz="1800" b="1" i="0" u="none" strike="noStrike" cap="none" spc="0" dirty="0">
                <a:solidFill>
                  <a:srgbClr val="000000"/>
                </a:solidFill>
                <a:effectLst/>
                <a:latin typeface="Arial"/>
                <a:ea typeface="Arial"/>
                <a:cs typeface="Arial"/>
                <a:sym typeface="Arial"/>
              </a:rPr>
              <a:t>2027 Medicare Part D Highlights</a:t>
            </a:r>
            <a:endParaRPr lang="en-US" sz="1800" b="0" i="0" u="none" strike="noStrike" cap="none" spc="0" dirty="0">
              <a:solidFill>
                <a:srgbClr val="000000"/>
              </a:solidFill>
              <a:effectLst/>
              <a:latin typeface="Arial"/>
              <a:ea typeface="Arial"/>
              <a:cs typeface="Arial"/>
              <a:sym typeface="Arial"/>
            </a:endParaRPr>
          </a:p>
          <a:p>
            <a:r>
              <a:rPr lang="en-US" sz="1800" b="0" i="0" u="none" strike="noStrike" cap="none" spc="0" dirty="0">
                <a:solidFill>
                  <a:srgbClr val="000000"/>
                </a:solidFill>
                <a:effectLst/>
                <a:latin typeface="Arial"/>
                <a:ea typeface="Arial"/>
                <a:cs typeface="Arial"/>
                <a:sym typeface="Arial"/>
              </a:rPr>
              <a:t>Annual out-of-pocket prescription drug spending is capped under the redesigned Part D benefit.</a:t>
            </a:r>
          </a:p>
          <a:p>
            <a:r>
              <a:rPr lang="en-US" sz="1800" b="0" i="0" u="none" strike="noStrike" cap="none" spc="0" dirty="0">
                <a:solidFill>
                  <a:srgbClr val="000000"/>
                </a:solidFill>
                <a:effectLst/>
                <a:latin typeface="Arial"/>
                <a:ea typeface="Arial"/>
                <a:cs typeface="Arial"/>
                <a:sym typeface="Arial"/>
              </a:rPr>
              <a:t>Once you reach the annual out-of-pocket limit for covered drugs, you pay $0 for covered Part D prescriptions for the remainder of the calendar year.</a:t>
            </a:r>
          </a:p>
          <a:p>
            <a:r>
              <a:rPr lang="en-US" sz="1800" b="0" i="0" u="none" strike="noStrike" cap="none" spc="0" dirty="0">
                <a:solidFill>
                  <a:srgbClr val="000000"/>
                </a:solidFill>
                <a:effectLst/>
                <a:latin typeface="Arial"/>
                <a:ea typeface="Arial"/>
                <a:cs typeface="Arial"/>
                <a:sym typeface="Arial"/>
              </a:rPr>
              <a:t>Plans may offer the Medicare Prescription Payment Plan, allowing members to spread out-of-pocket drug costs over the year.</a:t>
            </a:r>
          </a:p>
          <a:p>
            <a:r>
              <a:rPr lang="en-US" sz="1800" b="0" i="0" u="none" strike="noStrike" cap="none" spc="0" dirty="0">
                <a:solidFill>
                  <a:srgbClr val="000000"/>
                </a:solidFill>
                <a:effectLst/>
                <a:latin typeface="Arial"/>
                <a:ea typeface="Arial"/>
                <a:cs typeface="Arial"/>
                <a:sym typeface="Arial"/>
              </a:rPr>
              <a:t>Formularies, prior authorization, quantity limits, and step therapy rules may still vary by plan.</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Old speaker notes: Medicare Part D plans have standard benefit models.  Each stage of coverage has a limit, after which you progress to the next level.  As you progress from one level to another, the costs you pay for your drugs will change.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amounts are indexed for inflation each year.  Some plans, * not all, may impose a deductible up front.  For 2027, this amount cannot be more than $700.00.  On some plans, this is waived for some of the generic drug tiers and can be waived entirely on some plans.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the deductible is satisfied, *  you will progress to the initial coverage stage, where you will have a flat dollar or percentage copayment or coinsurance on a medication, which will vary by drug tier.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Once your True Out Of Pocket (TROOP) reaches $2,400.00 for covered medications, *  you would enter the catastrophic coverage stage.  TROOP is the amount you pay for your drugs as your out-of-pocket cost added to what the plan pays on your behalf for the medications you take.  Once your TROOP is $2,400.00, you will not have any further payments for covered drugs.</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r>
              <a:rPr lang="en-US" dirty="0"/>
              <a:t>Keep in mind that the $2,400.00 cap is for a Standard Medicare Part D benefit.  If you plan is an enhanced Part D Plan or a Medicare Advantage plan with enhanced Part D benefits, you may reach this TROOP with less than a $2,400.00 spend out of pocket.  This is because although you do not pay them, the enhanced benefits as well as discounts from drug manufacturers count toward your $2,400.00 even though you did not pay cash for them.</a:t>
            </a:r>
          </a:p>
        </p:txBody>
      </p:sp>
    </p:spTree>
    <p:extLst>
      <p:ext uri="{BB962C8B-B14F-4D97-AF65-F5344CB8AC3E}">
        <p14:creationId xmlns:p14="http://schemas.microsoft.com/office/powerpoint/2010/main" val="209428897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Part D plans have monthly premiums that vary by plan, deductibles, copays and coinsurance on medications.  We previously talked about IRMAA of high-income earners.  In addition to paying an additional amount on Medicare Part B, individuals subject to IRMAA are also charged an additional amount on their Medicare Part D coverage.  The same income information is used to calculate IRMAA on both Part B and Part D.  This additional amount is paid directly to Social Security or taken out of your Social Security benefit.</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*These amounts will be updated in late Autumn by CMS</a:t>
            </a:r>
          </a:p>
          <a:p>
            <a:endParaRPr lang="en-US" dirty="0"/>
          </a:p>
        </p:txBody>
      </p:sp>
    </p:spTree>
    <p:extLst>
      <p:ext uri="{BB962C8B-B14F-4D97-AF65-F5344CB8AC3E}">
        <p14:creationId xmlns:p14="http://schemas.microsoft.com/office/powerpoint/2010/main" val="279459584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Medicare Advantage plans are offered by private health insurance companies under a contract with Medicare. Medicare Advantage plans are required to cover all Part A and Part B services at least as well as original Medicare covers them, but adds additional benefits like an annual limit on out-of-pocket costs for Medicare Part A and Part B, prescription drug coverage in the case of an MAPD plan,  extras like dental, vision, hearing coverage, and over the counter cards. Wellness services, transportation benefits, and care coordination services that are not available under Medicare supplements or original Medicare. These are different than Medicare supplements because Medicare does not pay providers directly under these plans. Medicare pays pays the Medicare Advantage plan you enroll in and the plan then pays the providers that you see under the plan.  These plans use a network of providers that are contracted with the carrier and are required to provide nationwide coverage for ER,  urgent care, and renal dialysis regardless of the network contracts. These plans are an all-in-one alternative to original Medicare and you must continue to be enrolled in Medicare Parts A and B and pay your Part B premium to remain enrolled in a Medicare Advantage plan. These plans are area rated generally by county and state not by age, so they don't tend to get more expensive as a Medicare beneficiary gets older.</a:t>
            </a:r>
          </a:p>
        </p:txBody>
      </p:sp>
    </p:spTree>
    <p:extLst>
      <p:ext uri="{BB962C8B-B14F-4D97-AF65-F5344CB8AC3E}">
        <p14:creationId xmlns:p14="http://schemas.microsoft.com/office/powerpoint/2010/main" val="10538210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457200" marR="0" lvl="0" indent="-228600" algn="l" defTabSz="914400" rtl="0" eaLnBrk="1" fontAlgn="auto" latinLnBrk="0" hangingPunct="1">
              <a:lnSpc>
                <a:spcPct val="100000"/>
              </a:lnSpc>
              <a:spcBef>
                <a:spcPts val="0"/>
              </a:spcBef>
              <a:spcAft>
                <a:spcPts val="0"/>
              </a:spcAft>
              <a:buClr>
                <a:srgbClr val="000000"/>
              </a:buClr>
              <a:buSzPts val="1400"/>
              <a:buFont typeface="Arial"/>
              <a:buNone/>
              <a:tabLst/>
              <a:defRPr/>
            </a:pPr>
            <a:r>
              <a:rPr lang="en-US" sz="1800" b="0" i="0" u="none" strike="noStrike" cap="none" spc="0" dirty="0">
                <a:solidFill>
                  <a:srgbClr val="000000"/>
                </a:solidFill>
                <a:effectLst/>
                <a:latin typeface="Arial"/>
                <a:ea typeface="Arial"/>
                <a:cs typeface="Arial"/>
                <a:sym typeface="Arial"/>
              </a:rPr>
              <a:t>CMS also discontinued implementation of the Excellent Health Outcomes for All reward for 2027 and retained the traditional reward structure.</a:t>
            </a:r>
          </a:p>
          <a:p>
            <a:endParaRPr lang="en-US" dirty="0"/>
          </a:p>
        </p:txBody>
      </p:sp>
      <p:sp>
        <p:nvSpPr>
          <p:cNvPr id="4" name="Slide Number Placeholder 3"/>
          <p:cNvSpPr>
            <a:spLocks noGrp="1"/>
          </p:cNvSpPr>
          <p:nvPr>
            <p:ph type="sldNum" idx="12"/>
          </p:nvPr>
        </p:nvSpPr>
        <p:spPr/>
        <p:txBody>
          <a:bodyPr/>
          <a:lstStyle/>
          <a:p>
            <a:pPr marL="0" marR="0" lvl="0" indent="0" algn="r" rtl="0">
              <a:lnSpc>
                <a:spcPct val="100000"/>
              </a:lnSpc>
              <a:spcBef>
                <a:spcPts val="0"/>
              </a:spcBef>
              <a:spcAft>
                <a:spcPts val="0"/>
              </a:spcAft>
              <a:buNone/>
            </a:pPr>
            <a:fld id="{00000000-1234-1234-1234-123412341234}" type="slidenum">
              <a:rPr lang="en-US" sz="1200" b="0" i="0" u="none" strike="noStrike" cap="none" smtClean="0">
                <a:solidFill>
                  <a:srgbClr val="000000"/>
                </a:solidFill>
                <a:latin typeface="Arial"/>
                <a:ea typeface="Arial"/>
                <a:cs typeface="Arial"/>
                <a:sym typeface="Arial"/>
              </a:rPr>
              <a:t>46</a:t>
            </a:fld>
            <a:endParaRPr lang="en-US" sz="1200" b="0" i="0" u="none" strike="noStrike" cap="none">
              <a:latin typeface="Times New Roman"/>
              <a:ea typeface="Times New Roman"/>
              <a:cs typeface="Times New Roman"/>
              <a:sym typeface="Times New Roman"/>
            </a:endParaRPr>
          </a:p>
        </p:txBody>
      </p:sp>
    </p:spTree>
    <p:extLst>
      <p:ext uri="{BB962C8B-B14F-4D97-AF65-F5344CB8AC3E}">
        <p14:creationId xmlns:p14="http://schemas.microsoft.com/office/powerpoint/2010/main" val="22973833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Medicare Part C, better known as Medicare Advantage plans are another way to get your Medicare benefits.  If you have received information in the mail that has HMO, HMO-POS or PPO listed on the plan materials, they are from Medicare Advantage Plans.  These plans provide your Medicare Part A and Part B benefits through a private insurance plans.  These plan contract with a network of physicians to provided these services.  The networks plans use can vary.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 A Health Maintenance Organization (HMO) network requires that you use doctors in the network, will often require a referral to see a specialist within the network, and does not offer out-of-network benefits.  However, these plans can have higher levels of benefits and lower costs than other plan types.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 A Health Maintenance Organization with a Point of Service option (HMO-POS) plan will require you use contracted physicians within the network but gives you some benefits if you go out of the contracted network, but you may be required to pay higher copays and coinsurance if you seek care outside of the network.  Different HMO-POS plans may have dollar limits on the amount of care you can receive out of network.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 A Preferred Provider Organization (PPO) plan offers the widest network.  These plans often do not require referrals to specialists in the network and don’t limit the dollar amount of services you can get outside the network, but again you will generally have to pay more out-of-pocket for care outside the plan’s contracted network.</a:t>
            </a:r>
          </a:p>
          <a:p>
            <a:endParaRPr lang="en-US" sz="1200" dirty="0"/>
          </a:p>
        </p:txBody>
      </p:sp>
    </p:spTree>
    <p:extLst>
      <p:ext uri="{BB962C8B-B14F-4D97-AF65-F5344CB8AC3E}">
        <p14:creationId xmlns:p14="http://schemas.microsoft.com/office/powerpoint/2010/main" val="343024350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Medicare Advantage Plans and Medicare Part D plans have enrollment periods that determine when you can enroll in coverage.  Some of these will seem familiar, as they follow some of the Medicare enrollment period rules we discussed earlier.  Generally, when you would be eligible to enroll in Medicare, you have a corresponding period to enroll in a Medicare plan.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When you are first eligible for Medicare, * you have the Initial Coverage Election Period (ICEP) that gives you the ability to enroll in a Medicare Advantage or Part D plan.  The ICEP occurs during the three months before you turn age 65, the month you turn 65, and the three months after you turn age 65.  During the ICEP you can enroll in the Medicare Advantage or Medicare Part D plan of your choice.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Each year, you have the right to enroll or change plans *  during the Annual Election Period (AEP).  Any plan change you make during the AEP becomes effective on January 1</a:t>
            </a:r>
            <a:r>
              <a:rPr lang="en-US" baseline="30000" dirty="0"/>
              <a:t>st</a:t>
            </a:r>
            <a:r>
              <a:rPr lang="en-US" dirty="0"/>
              <a:t> of the following year.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If you are on a Medicare Advantage Plan on January 1</a:t>
            </a:r>
            <a:r>
              <a:rPr lang="en-US" baseline="30000" dirty="0"/>
              <a:t>st</a:t>
            </a:r>
            <a:r>
              <a:rPr lang="en-US" dirty="0"/>
              <a:t>,  * you can change to another MAPD plan, or go back to original Medicare and enroll in a Part D plan between January 1</a:t>
            </a:r>
            <a:r>
              <a:rPr lang="en-US" baseline="30000" dirty="0"/>
              <a:t>st</a:t>
            </a:r>
            <a:r>
              <a:rPr lang="en-US" dirty="0"/>
              <a:t> and March 31</a:t>
            </a:r>
            <a:r>
              <a:rPr lang="en-US" baseline="30000" dirty="0"/>
              <a:t>st</a:t>
            </a:r>
            <a:r>
              <a:rPr lang="en-US" dirty="0"/>
              <a:t>.</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a:t>
            </a:r>
          </a:p>
          <a:p>
            <a:endParaRPr lang="en-US" dirty="0"/>
          </a:p>
          <a:p>
            <a:endParaRPr lang="en-US" dirty="0"/>
          </a:p>
        </p:txBody>
      </p:sp>
    </p:spTree>
    <p:extLst>
      <p:ext uri="{BB962C8B-B14F-4D97-AF65-F5344CB8AC3E}">
        <p14:creationId xmlns:p14="http://schemas.microsoft.com/office/powerpoint/2010/main" val="390713484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endParaRPr lang="en-US" sz="1200" dirty="0"/>
          </a:p>
          <a:p>
            <a:pPr marL="158750" indent="0">
              <a:buNone/>
            </a:pPr>
            <a:r>
              <a:rPr lang="en-US" sz="1200" dirty="0"/>
              <a:t>Medicare also allows for a Special Enrollment Period (SEP) to enroll in Medicare Advantage, medigap and Part D plans.  </a:t>
            </a:r>
          </a:p>
          <a:p>
            <a:pPr marL="158750" indent="0">
              <a:buNone/>
            </a:pPr>
            <a:endParaRPr lang="en-US" sz="1200" dirty="0"/>
          </a:p>
          <a:p>
            <a:pPr marL="158750" indent="0">
              <a:buNone/>
            </a:pPr>
            <a:r>
              <a:rPr lang="en-US" sz="1200" dirty="0"/>
              <a:t>It begins when you have a life event that allows an exception to the previously discussed enrollment periods.  You are allowed a special enrollment period for the following events; *</a:t>
            </a:r>
          </a:p>
          <a:p>
            <a:pPr marL="158750" indent="0">
              <a:buNone/>
            </a:pPr>
            <a:r>
              <a:rPr lang="en-US" sz="1200" dirty="0"/>
              <a:t>Losing employer group coverage (including COBRA coverage)</a:t>
            </a:r>
          </a:p>
          <a:p>
            <a:pPr marL="158750" indent="0">
              <a:buNone/>
            </a:pPr>
            <a:r>
              <a:rPr lang="en-US" sz="1200" dirty="0"/>
              <a:t>Moving outside of your current plan’s service area</a:t>
            </a:r>
          </a:p>
          <a:p>
            <a:pPr marL="158750" indent="0">
              <a:buNone/>
            </a:pPr>
            <a:r>
              <a:rPr lang="en-US" sz="1200" dirty="0"/>
              <a:t>Getting both Medicare and Medicaid</a:t>
            </a:r>
          </a:p>
          <a:p>
            <a:pPr marL="158750" indent="0">
              <a:buNone/>
            </a:pPr>
            <a:r>
              <a:rPr lang="en-US" sz="1200" dirty="0"/>
              <a:t>Being assigned a Medicare Part D plan by the government</a:t>
            </a:r>
          </a:p>
          <a:p>
            <a:pPr marL="158750" indent="0">
              <a:buNone/>
            </a:pPr>
            <a:r>
              <a:rPr lang="en-US" sz="1200" dirty="0"/>
              <a:t>Losing eligibility for state medical assistance programs</a:t>
            </a:r>
          </a:p>
          <a:p>
            <a:pPr marL="158750" indent="0">
              <a:buNone/>
            </a:pPr>
            <a:r>
              <a:rPr lang="en-US" sz="1200" dirty="0"/>
              <a:t>Moving into or out of an institution</a:t>
            </a:r>
          </a:p>
          <a:p>
            <a:pPr marL="158750" indent="0">
              <a:buNone/>
            </a:pPr>
            <a:endParaRPr lang="en-US" sz="1200" dirty="0"/>
          </a:p>
          <a:p>
            <a:pPr marL="158750" indent="0">
              <a:buNone/>
            </a:pPr>
            <a:endParaRPr lang="en-US" sz="1200" dirty="0"/>
          </a:p>
          <a:p>
            <a:pPr marL="158750" indent="0">
              <a:buNone/>
            </a:pPr>
            <a:r>
              <a:rPr lang="en-US" sz="1200" dirty="0"/>
              <a:t>This SEP allows you to join or change your Medicare Advantage or Part D plan. Your SEP will last two months from the date of the qualifying life event</a:t>
            </a:r>
          </a:p>
          <a:p>
            <a:pPr marL="158750" indent="0">
              <a:buNone/>
            </a:pPr>
            <a:endParaRPr lang="en-US" sz="1200" dirty="0"/>
          </a:p>
          <a:p>
            <a:pPr marL="158750" indent="0">
              <a:buNone/>
            </a:pPr>
            <a:endParaRPr lang="en-US" sz="1200" dirty="0"/>
          </a:p>
        </p:txBody>
      </p:sp>
    </p:spTree>
    <p:extLst>
      <p:ext uri="{BB962C8B-B14F-4D97-AF65-F5344CB8AC3E}">
        <p14:creationId xmlns:p14="http://schemas.microsoft.com/office/powerpoint/2010/main" val="126779208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You will notice that we did not discuss enrollment periods for Medicare Supplement plans.  You can get access to a Medicare Supplement plan on a guaranteed issue basis if you involuntarily lose employer group coverage and you are over the age of 65, like when someone retires. So, Unlike regular Medicare, Medigap is open for * enrollment all year long after enrolling in Original Medicare </a:t>
            </a:r>
          </a:p>
          <a:p>
            <a:pPr marL="158750" indent="0">
              <a:buNone/>
            </a:pPr>
            <a:endParaRPr lang="en-US" sz="1200" dirty="0"/>
          </a:p>
        </p:txBody>
      </p:sp>
    </p:spTree>
    <p:extLst>
      <p:ext uri="{BB962C8B-B14F-4D97-AF65-F5344CB8AC3E}">
        <p14:creationId xmlns:p14="http://schemas.microsoft.com/office/powerpoint/2010/main" val="347230738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Medigap policies have certain enrollment protections for individuals aging into Medicare. the Medigap open enrollment period (OEP) allows you to enroll in a Medicare supplement or Medigap plan in the six months after you first get Medicare Part B and avoid underwriting. Additionally, if you have an involuntary loss of coverage like retiring from a group plan or losing your Medicare Advantage plan coverage through no fault of your own, you may also qualify to get a Medigap plan without having to go through medical underwriting. During all other times Medicare supplement plans are subject to medical underwriting and the carriers can ask you about your health history, prescription medications you're taking, and other health information to determine whether or not you qualify to enroll in a Medigap policy. </a:t>
            </a:r>
          </a:p>
        </p:txBody>
      </p:sp>
    </p:spTree>
    <p:extLst>
      <p:ext uri="{BB962C8B-B14F-4D97-AF65-F5344CB8AC3E}">
        <p14:creationId xmlns:p14="http://schemas.microsoft.com/office/powerpoint/2010/main" val="4070640270"/>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Many employers are offering Health Savings Account health insurance plans to employees.  These plans pair a qualified High Deductible Health Plan (HDHP) with a tax-deductible saving account that allows the enrollee and their employers to make tax-free contributions to pay for health expenses.  Many employers have erroneously told employees over the age of 65 that they are not eligible for these group plans.  This is not correct.  If you are entitled to Medicare, but meet all the following conditions, you can still make contributions and receive an employer match for a group HSA plan.  Your employer must have more than 20 employees.  You must enroll in the group HDHP.  You must not be collecting Social Security Benefits, and you are not enrolled in Medicare Part A or Part B.  If you want to continue to contribute to your HSA, you should not apply for Medicare, Social Security or Railroad Retirement benefits (RRB).  Keep in mind that you will need to stop HSA contributions six months before you apply for Medicare benefits.</a:t>
            </a:r>
          </a:p>
          <a:p>
            <a:pPr marL="158750" indent="0">
              <a:buNone/>
            </a:pPr>
            <a:endParaRPr lang="en-US" sz="1200" dirty="0"/>
          </a:p>
          <a:p>
            <a:pPr marL="158750" indent="0">
              <a:buNone/>
            </a:pPr>
            <a:endParaRPr lang="en-US" sz="1200" dirty="0"/>
          </a:p>
        </p:txBody>
      </p:sp>
    </p:spTree>
    <p:extLst>
      <p:ext uri="{BB962C8B-B14F-4D97-AF65-F5344CB8AC3E}">
        <p14:creationId xmlns:p14="http://schemas.microsoft.com/office/powerpoint/2010/main" val="2676378393"/>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Complaints regarding Marketing calls for Medicare plan have increased in the past few years.  There are companies that do not follow the appropriate rules.  Let’s review the rules on marketing Medicare plans so you can understand what is allowed. </a:t>
            </a:r>
          </a:p>
        </p:txBody>
      </p:sp>
    </p:spTree>
    <p:extLst>
      <p:ext uri="{BB962C8B-B14F-4D97-AF65-F5344CB8AC3E}">
        <p14:creationId xmlns:p14="http://schemas.microsoft.com/office/powerpoint/2010/main" val="139855292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615950" lvl="1" indent="0">
              <a:buNone/>
            </a:pPr>
            <a:r>
              <a:rPr lang="en-US" sz="1200" dirty="0"/>
              <a:t>Many Medicare beneficiaries get lots of phone calls during the annual election period each year. It's helpful to understand what is and is not allowed when it comes to marketing Medicare policies to Medicare beneficiaries Let's look at what is not allowed; door to door solicitation including leaving leaflets on someone's house or on someone's car is not allowed, approaching potential enrollees in areas that you are getting health care services such as waiting for a prescription at the pharmacy or waiting to be seen at a doctor or a clinic are also not allowed. Phone or text solicitation without your prior granting of permission to contact is also not allowed and being approached in a public areas like parking lots is not allowed as well.  Plan representative cannot threaten you with the loss of benefits if you don't act immediately and enroll in a Medicare and all high-pressure sales tactics are banned.  Also, you cannot be offered cash or gifts in exchange for enrolling in a plan.</a:t>
            </a:r>
          </a:p>
          <a:p>
            <a:pPr lvl="1"/>
            <a:endParaRPr lang="en-US" sz="1200" dirty="0"/>
          </a:p>
          <a:p>
            <a:endParaRPr lang="en-US" sz="1200" dirty="0"/>
          </a:p>
        </p:txBody>
      </p:sp>
    </p:spTree>
    <p:extLst>
      <p:ext uri="{BB962C8B-B14F-4D97-AF65-F5344CB8AC3E}">
        <p14:creationId xmlns:p14="http://schemas.microsoft.com/office/powerpoint/2010/main" val="37935313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With regard to individuals marketing Medicare there are some red flags to be aware of anyone arriving unannounced at your door is a red flag this is not permitted under Medicare marketing rules additionally anyone that would ask you for your Medicare number Social Security number or date of birth to quote a plan or talk to you about plan information this is problematic as well because that personal information is not required to talk with you about planned benefits or Medicare plans online ads or calls offering extra benefits to seniors these are often solicitations where when you provide your name and e-mail address you are granting the entity running that ad to contact you and sometimes to allow them to sell your contact information to other Medicare entities that will call you to market plans so oftentimes on these online ads it's best not to provide that information again anyone trying to provide a high pressure sales tactic telling you have to do now you have to act now or you have to enroll in the plan now or you're going to face financial calamity or lose Medicare benefits this is simply not true and this is a red flag for that representative and then anyone saying or implying they are from Medicare employed by Medicare or Medicare recommends the plan that they're selling these are red flags as well Medicare will never reach out to you and Medicare will never contact a beneficiary and recommend enrollment in any type of Medicare plan there are some marketing practices that are allowed under the current rules contacting a current client of an agency so if your property and casualty agency also writes Medicare they're allowed to contact you to let you know that they do write Medicare plans if you don't want them to continue contacting them you may simply ask them not to contact you further they can send plan information through the mail the United states Postal Service many of you will get lots of solicitations via postal mail during AEP and those are permitted unsolicited emails if the e-mail message contains a way to opt out of future emails so if the e-mail message can be sent to you and it has an unsubscribe feature in it that is acceptable as well under mounted care marketing rules and then your current plan may contact you for the purposes of plan maintenance or to talk with you about other plan options they may have in their portfolio these items are allowed</a:t>
            </a:r>
          </a:p>
        </p:txBody>
      </p:sp>
    </p:spTree>
    <p:extLst>
      <p:ext uri="{BB962C8B-B14F-4D97-AF65-F5344CB8AC3E}">
        <p14:creationId xmlns:p14="http://schemas.microsoft.com/office/powerpoint/2010/main" val="238191903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158750" indent="0">
              <a:buNone/>
            </a:pPr>
            <a:r>
              <a:rPr lang="en-US" sz="1200" dirty="0"/>
              <a:t>Here are some good tips regarding Medicare marketing you may want to keep in mind if you're getting Medicare marketing calls first of all do not answer the call do not engage with them if you can avoid it if you have someone that's consistently soliciting you in an unprofessional or inappropriate manner attempt to get a carrier name that they represent and a national producer number which is an identifying number that all agents and brokers providing Medicare coverage are assigned and other contact information you can then file a complaint with the senior Medicare patrol the senior Medicare patrol is a division of the Medicare Medicaid assistance program which is a state federal partnership that helps individuals enroll in Medicare plans in Michigan they can be reached at 866-642-4767 and they can assist you in determining whether an appropriate contact that you had was inappropriate and assist you in filing a claim additionally you can report unsolicited contact to a Medicare carrier, as all carriers have a compliance department to deal with non-compliance sales contacts.</a:t>
            </a:r>
          </a:p>
        </p:txBody>
      </p:sp>
    </p:spTree>
    <p:extLst>
      <p:ext uri="{BB962C8B-B14F-4D97-AF65-F5344CB8AC3E}">
        <p14:creationId xmlns:p14="http://schemas.microsoft.com/office/powerpoint/2010/main" val="319062264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This slide is designed to be filled in by the agent giving the presentation with their contact information.</a:t>
            </a:r>
          </a:p>
        </p:txBody>
      </p:sp>
    </p:spTree>
    <p:extLst>
      <p:ext uri="{BB962C8B-B14F-4D97-AF65-F5344CB8AC3E}">
        <p14:creationId xmlns:p14="http://schemas.microsoft.com/office/powerpoint/2010/main" val="16200798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15"/>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16"/>
        <p:cNvGrpSpPr/>
        <p:nvPr/>
      </p:nvGrpSpPr>
      <p:grpSpPr>
        <a:xfrm>
          <a:off x="0" y="0"/>
          <a:ext cx="0" cy="0"/>
          <a:chOff x="0" y="0"/>
          <a:chExt cx="0" cy="0"/>
        </a:xfrm>
      </p:grpSpPr>
      <p:sp>
        <p:nvSpPr>
          <p:cNvPr id="17" name="Google Shape;17;p3"/>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1">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3"/>
          <p:cNvSpPr txBox="1">
            <a:spLocks noGrp="1"/>
          </p:cNvSpPr>
          <p:nvPr>
            <p:ph type="subTitle" idx="1"/>
          </p:nvPr>
        </p:nvSpPr>
        <p:spPr>
          <a:xfrm>
            <a:off x="609480" y="1604520"/>
            <a:ext cx="10972440" cy="397728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1">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1" name="Google Shape;21;p4"/>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solidFill>
                  <a:schemeClr val="bg1">
                    <a:lumMod val="95000"/>
                  </a:schemeClr>
                </a:solidFill>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22"/>
        <p:cNvGrpSpPr/>
        <p:nvPr/>
      </p:nvGrpSpPr>
      <p:grpSpPr>
        <a:xfrm>
          <a:off x="0" y="0"/>
          <a:ext cx="0" cy="0"/>
          <a:chOff x="0" y="0"/>
          <a:chExt cx="0" cy="0"/>
        </a:xfrm>
      </p:grpSpPr>
      <p:sp>
        <p:nvSpPr>
          <p:cNvPr id="23" name="Google Shape;23;p5"/>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1">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5"/>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25" name="Google Shape;25;p5"/>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6"/>
        <p:cNvGrpSpPr/>
        <p:nvPr/>
      </p:nvGrpSpPr>
      <p:grpSpPr>
        <a:xfrm>
          <a:off x="0" y="0"/>
          <a:ext cx="0" cy="0"/>
          <a:chOff x="0" y="0"/>
          <a:chExt cx="0" cy="0"/>
        </a:xfrm>
      </p:grpSpPr>
      <p:sp>
        <p:nvSpPr>
          <p:cNvPr id="27" name="Google Shape;27;p6"/>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1">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28"/>
        <p:cNvGrpSpPr/>
        <p:nvPr/>
      </p:nvGrpSpPr>
      <p:grpSpPr>
        <a:xfrm>
          <a:off x="0" y="0"/>
          <a:ext cx="0" cy="0"/>
          <a:chOff x="0" y="0"/>
          <a:chExt cx="0" cy="0"/>
        </a:xfrm>
      </p:grpSpPr>
      <p:sp>
        <p:nvSpPr>
          <p:cNvPr id="29" name="Google Shape;29;p7"/>
          <p:cNvSpPr txBox="1">
            <a:spLocks noGrp="1"/>
          </p:cNvSpPr>
          <p:nvPr>
            <p:ph type="subTitle" idx="1"/>
          </p:nvPr>
        </p:nvSpPr>
        <p:spPr>
          <a:xfrm>
            <a:off x="609480" y="273600"/>
            <a:ext cx="10972440" cy="530784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30"/>
        <p:cNvGrpSpPr/>
        <p:nvPr/>
      </p:nvGrpSpPr>
      <p:grpSpPr>
        <a:xfrm>
          <a:off x="0" y="0"/>
          <a:ext cx="0" cy="0"/>
          <a:chOff x="0" y="0"/>
          <a:chExt cx="0" cy="0"/>
        </a:xfrm>
      </p:grpSpPr>
      <p:sp>
        <p:nvSpPr>
          <p:cNvPr id="31" name="Google Shape;31;p8"/>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1">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8"/>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3" name="Google Shape;33;p8"/>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4" name="Google Shape;34;p8"/>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35"/>
        <p:cNvGrpSpPr/>
        <p:nvPr/>
      </p:nvGrpSpPr>
      <p:grpSpPr>
        <a:xfrm>
          <a:off x="0" y="0"/>
          <a:ext cx="0" cy="0"/>
          <a:chOff x="0" y="0"/>
          <a:chExt cx="0" cy="0"/>
        </a:xfrm>
      </p:grpSpPr>
      <p:sp>
        <p:nvSpPr>
          <p:cNvPr id="36" name="Google Shape;36;p9"/>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1">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9"/>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8" name="Google Shape;38;p9"/>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39" name="Google Shape;39;p9"/>
          <p:cNvSpPr txBox="1">
            <a:spLocks noGrp="1"/>
          </p:cNvSpPr>
          <p:nvPr>
            <p:ph type="body" idx="3"/>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40"/>
        <p:cNvGrpSpPr/>
        <p:nvPr/>
      </p:nvGrpSpPr>
      <p:grpSpPr>
        <a:xfrm>
          <a:off x="0" y="0"/>
          <a:ext cx="0" cy="0"/>
          <a:chOff x="0" y="0"/>
          <a:chExt cx="0" cy="0"/>
        </a:xfrm>
      </p:grpSpPr>
      <p:sp>
        <p:nvSpPr>
          <p:cNvPr id="41" name="Google Shape;41;p10"/>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1">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10"/>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3" name="Google Shape;43;p10"/>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4" name="Google Shape;44;p10"/>
          <p:cNvSpPr txBox="1">
            <a:spLocks noGrp="1"/>
          </p:cNvSpPr>
          <p:nvPr>
            <p:ph type="body" idx="3"/>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45"/>
        <p:cNvGrpSpPr/>
        <p:nvPr/>
      </p:nvGrpSpPr>
      <p:grpSpPr>
        <a:xfrm>
          <a:off x="0" y="0"/>
          <a:ext cx="0" cy="0"/>
          <a:chOff x="0" y="0"/>
          <a:chExt cx="0" cy="0"/>
        </a:xfrm>
      </p:grpSpPr>
      <p:sp>
        <p:nvSpPr>
          <p:cNvPr id="46" name="Google Shape;46;p11"/>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1">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11"/>
          <p:cNvSpPr txBox="1">
            <a:spLocks noGrp="1"/>
          </p:cNvSpPr>
          <p:nvPr>
            <p:ph type="body" idx="1"/>
          </p:nvPr>
        </p:nvSpPr>
        <p:spPr>
          <a:xfrm>
            <a:off x="609480" y="1604520"/>
            <a:ext cx="109724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48" name="Google Shape;48;p11"/>
          <p:cNvSpPr txBox="1">
            <a:spLocks noGrp="1"/>
          </p:cNvSpPr>
          <p:nvPr>
            <p:ph type="body" idx="2"/>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49"/>
        <p:cNvGrpSpPr/>
        <p:nvPr/>
      </p:nvGrpSpPr>
      <p:grpSpPr>
        <a:xfrm>
          <a:off x="0" y="0"/>
          <a:ext cx="0" cy="0"/>
          <a:chOff x="0" y="0"/>
          <a:chExt cx="0" cy="0"/>
        </a:xfrm>
      </p:grpSpPr>
      <p:sp>
        <p:nvSpPr>
          <p:cNvPr id="50" name="Google Shape;50;p12"/>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1">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1" name="Google Shape;51;p12"/>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2" name="Google Shape;52;p12"/>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3" name="Google Shape;53;p12"/>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4" name="Google Shape;54;p12"/>
          <p:cNvSpPr txBox="1">
            <a:spLocks noGrp="1"/>
          </p:cNvSpPr>
          <p:nvPr>
            <p:ph type="body" idx="4"/>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55"/>
        <p:cNvGrpSpPr/>
        <p:nvPr/>
      </p:nvGrpSpPr>
      <p:grpSpPr>
        <a:xfrm>
          <a:off x="0" y="0"/>
          <a:ext cx="0" cy="0"/>
          <a:chOff x="0" y="0"/>
          <a:chExt cx="0" cy="0"/>
        </a:xfrm>
      </p:grpSpPr>
      <p:sp>
        <p:nvSpPr>
          <p:cNvPr id="56" name="Google Shape;56;p13"/>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1">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7" name="Google Shape;57;p13"/>
          <p:cNvSpPr txBox="1">
            <a:spLocks noGrp="1"/>
          </p:cNvSpPr>
          <p:nvPr>
            <p:ph type="body" idx="1"/>
          </p:nvPr>
        </p:nvSpPr>
        <p:spPr>
          <a:xfrm>
            <a:off x="609480" y="1604520"/>
            <a:ext cx="35330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8" name="Google Shape;58;p13"/>
          <p:cNvSpPr txBox="1">
            <a:spLocks noGrp="1"/>
          </p:cNvSpPr>
          <p:nvPr>
            <p:ph type="body" idx="2"/>
          </p:nvPr>
        </p:nvSpPr>
        <p:spPr>
          <a:xfrm>
            <a:off x="4319640" y="1604520"/>
            <a:ext cx="35330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59" name="Google Shape;59;p13"/>
          <p:cNvSpPr txBox="1">
            <a:spLocks noGrp="1"/>
          </p:cNvSpPr>
          <p:nvPr>
            <p:ph type="body" idx="3"/>
          </p:nvPr>
        </p:nvSpPr>
        <p:spPr>
          <a:xfrm>
            <a:off x="8029800" y="1604520"/>
            <a:ext cx="35330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0" name="Google Shape;60;p13"/>
          <p:cNvSpPr txBox="1">
            <a:spLocks noGrp="1"/>
          </p:cNvSpPr>
          <p:nvPr>
            <p:ph type="body" idx="4"/>
          </p:nvPr>
        </p:nvSpPr>
        <p:spPr>
          <a:xfrm>
            <a:off x="609480" y="3682080"/>
            <a:ext cx="35330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1" name="Google Shape;61;p13"/>
          <p:cNvSpPr txBox="1">
            <a:spLocks noGrp="1"/>
          </p:cNvSpPr>
          <p:nvPr>
            <p:ph type="body" idx="5"/>
          </p:nvPr>
        </p:nvSpPr>
        <p:spPr>
          <a:xfrm>
            <a:off x="4319640" y="3682080"/>
            <a:ext cx="35330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62" name="Google Shape;62;p13"/>
          <p:cNvSpPr txBox="1">
            <a:spLocks noGrp="1"/>
          </p:cNvSpPr>
          <p:nvPr>
            <p:ph type="body" idx="6"/>
          </p:nvPr>
        </p:nvSpPr>
        <p:spPr>
          <a:xfrm>
            <a:off x="8029800" y="3682080"/>
            <a:ext cx="35330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_AND_BODY_1">
  <p:cSld name="TITLE_AND_BODY_1">
    <p:spTree>
      <p:nvGrpSpPr>
        <p:cNvPr id="1" name="Shape 63"/>
        <p:cNvGrpSpPr/>
        <p:nvPr/>
      </p:nvGrpSpPr>
      <p:grpSpPr>
        <a:xfrm>
          <a:off x="0" y="0"/>
          <a:ext cx="0" cy="0"/>
          <a:chOff x="0" y="0"/>
          <a:chExt cx="0" cy="0"/>
        </a:xfrm>
      </p:grpSpPr>
      <p:sp>
        <p:nvSpPr>
          <p:cNvPr id="64" name="Google Shape;64;p14"/>
          <p:cNvSpPr txBox="1">
            <a:spLocks noGrp="1"/>
          </p:cNvSpPr>
          <p:nvPr>
            <p:ph type="title"/>
          </p:nvPr>
        </p:nvSpPr>
        <p:spPr>
          <a:xfrm>
            <a:off x="415600" y="593367"/>
            <a:ext cx="11360700" cy="763500"/>
          </a:xfrm>
          <a:prstGeom prst="rect">
            <a:avLst/>
          </a:prstGeom>
        </p:spPr>
        <p:txBody>
          <a:bodyPr spcFirstLastPara="1" wrap="square" lIns="91425" tIns="45700" rIns="91425" bIns="45700" anchor="b" anchorCtr="1">
            <a:norm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5" name="Google Shape;65;p14"/>
          <p:cNvSpPr txBox="1">
            <a:spLocks noGrp="1"/>
          </p:cNvSpPr>
          <p:nvPr>
            <p:ph type="body" idx="1"/>
          </p:nvPr>
        </p:nvSpPr>
        <p:spPr>
          <a:xfrm>
            <a:off x="415600" y="1536633"/>
            <a:ext cx="11360700" cy="4555200"/>
          </a:xfrm>
          <a:prstGeom prst="rect">
            <a:avLst/>
          </a:prstGeom>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66" name="Google Shape;66;p14"/>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67"/>
        <p:cNvGrpSpPr/>
        <p:nvPr/>
      </p:nvGrpSpPr>
      <p:grpSpPr>
        <a:xfrm>
          <a:off x="0" y="0"/>
          <a:ext cx="0" cy="0"/>
          <a:chOff x="0" y="0"/>
          <a:chExt cx="0" cy="0"/>
        </a:xfrm>
      </p:grpSpPr>
      <p:sp>
        <p:nvSpPr>
          <p:cNvPr id="68" name="Google Shape;68;p15"/>
          <p:cNvSpPr txBox="1">
            <a:spLocks noGrp="1"/>
          </p:cNvSpPr>
          <p:nvPr>
            <p:ph type="ctrTitle"/>
          </p:nvPr>
        </p:nvSpPr>
        <p:spPr>
          <a:xfrm>
            <a:off x="415611" y="992767"/>
            <a:ext cx="11360700" cy="2736900"/>
          </a:xfrm>
          <a:prstGeom prst="rect">
            <a:avLst/>
          </a:prstGeom>
        </p:spPr>
        <p:txBody>
          <a:bodyPr spcFirstLastPara="1" wrap="square" lIns="91425" tIns="45700" rIns="91425" bIns="45700" anchor="b" anchorCtr="0">
            <a:normAutofit/>
          </a:bodyPr>
          <a:lstStyle>
            <a:lvl1pPr lvl="0" algn="ctr">
              <a:spcBef>
                <a:spcPts val="0"/>
              </a:spcBef>
              <a:spcAft>
                <a:spcPts val="0"/>
              </a:spcAft>
              <a:buSzPts val="6900"/>
              <a:buNone/>
              <a:defRPr sz="690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69" name="Google Shape;69;p15"/>
          <p:cNvSpPr txBox="1">
            <a:spLocks noGrp="1"/>
          </p:cNvSpPr>
          <p:nvPr>
            <p:ph type="subTitle" idx="1"/>
          </p:nvPr>
        </p:nvSpPr>
        <p:spPr>
          <a:xfrm>
            <a:off x="415600" y="3778833"/>
            <a:ext cx="11360700" cy="1056900"/>
          </a:xfrm>
          <a:prstGeom prst="rect">
            <a:avLst/>
          </a:prstGeom>
        </p:spPr>
        <p:txBody>
          <a:bodyPr spcFirstLastPara="1" wrap="square" lIns="0" tIns="0" rIns="0" bIns="0" anchor="t" anchorCtr="0">
            <a:normAutofit/>
          </a:bodyPr>
          <a:lstStyle>
            <a:lvl1pPr lvl="0" algn="ctr">
              <a:lnSpc>
                <a:spcPct val="100000"/>
              </a:lnSpc>
              <a:spcBef>
                <a:spcPts val="0"/>
              </a:spcBef>
              <a:spcAft>
                <a:spcPts val="0"/>
              </a:spcAft>
              <a:buSzPts val="3700"/>
              <a:buNone/>
              <a:defRPr sz="37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70" name="Google Shape;70;p15"/>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slide 7">
  <p:cSld name="TITLE_7">
    <p:spTree>
      <p:nvGrpSpPr>
        <p:cNvPr id="1" name="Shape 75"/>
        <p:cNvGrpSpPr/>
        <p:nvPr/>
      </p:nvGrpSpPr>
      <p:grpSpPr>
        <a:xfrm>
          <a:off x="0" y="0"/>
          <a:ext cx="0" cy="0"/>
          <a:chOff x="0" y="0"/>
          <a:chExt cx="0" cy="0"/>
        </a:xfrm>
      </p:grpSpPr>
      <p:sp>
        <p:nvSpPr>
          <p:cNvPr id="76" name="Google Shape;76;p17"/>
          <p:cNvSpPr txBox="1">
            <a:spLocks noGrp="1"/>
          </p:cNvSpPr>
          <p:nvPr>
            <p:ph type="ctrTitle"/>
          </p:nvPr>
        </p:nvSpPr>
        <p:spPr>
          <a:xfrm>
            <a:off x="415600" y="1049008"/>
            <a:ext cx="11360700" cy="1589100"/>
          </a:xfrm>
          <a:prstGeom prst="rect">
            <a:avLst/>
          </a:prstGeom>
        </p:spPr>
        <p:txBody>
          <a:bodyPr spcFirstLastPara="1" wrap="square" lIns="91425" tIns="45700" rIns="91425" bIns="45700" anchor="t" anchorCtr="0">
            <a:normAutofit/>
          </a:bodyPr>
          <a:lstStyle>
            <a:lvl1pPr lvl="0">
              <a:spcBef>
                <a:spcPts val="0"/>
              </a:spcBef>
              <a:spcAft>
                <a:spcPts val="0"/>
              </a:spcAft>
              <a:buSzPts val="4800"/>
              <a:buFont typeface="Bebas Neue"/>
              <a:buNone/>
              <a:defRPr sz="4800">
                <a:latin typeface="Bebas Neue"/>
                <a:ea typeface="Bebas Neue"/>
                <a:cs typeface="Bebas Neue"/>
                <a:sym typeface="Bebas Neue"/>
              </a:defRPr>
            </a:lvl1pPr>
            <a:lvl2pPr lvl="1">
              <a:spcBef>
                <a:spcPts val="0"/>
              </a:spcBef>
              <a:spcAft>
                <a:spcPts val="0"/>
              </a:spcAft>
              <a:buSzPts val="6900"/>
              <a:buNone/>
              <a:defRPr sz="6900"/>
            </a:lvl2pPr>
            <a:lvl3pPr lvl="2">
              <a:spcBef>
                <a:spcPts val="0"/>
              </a:spcBef>
              <a:spcAft>
                <a:spcPts val="0"/>
              </a:spcAft>
              <a:buSzPts val="6900"/>
              <a:buNone/>
              <a:defRPr sz="6900"/>
            </a:lvl3pPr>
            <a:lvl4pPr lvl="3">
              <a:spcBef>
                <a:spcPts val="0"/>
              </a:spcBef>
              <a:spcAft>
                <a:spcPts val="0"/>
              </a:spcAft>
              <a:buSzPts val="6900"/>
              <a:buNone/>
              <a:defRPr sz="6900"/>
            </a:lvl4pPr>
            <a:lvl5pPr lvl="4">
              <a:spcBef>
                <a:spcPts val="0"/>
              </a:spcBef>
              <a:spcAft>
                <a:spcPts val="0"/>
              </a:spcAft>
              <a:buSzPts val="6900"/>
              <a:buNone/>
              <a:defRPr sz="6900"/>
            </a:lvl5pPr>
            <a:lvl6pPr lvl="5">
              <a:spcBef>
                <a:spcPts val="0"/>
              </a:spcBef>
              <a:spcAft>
                <a:spcPts val="0"/>
              </a:spcAft>
              <a:buSzPts val="6900"/>
              <a:buNone/>
              <a:defRPr sz="6900"/>
            </a:lvl6pPr>
            <a:lvl7pPr lvl="6">
              <a:spcBef>
                <a:spcPts val="0"/>
              </a:spcBef>
              <a:spcAft>
                <a:spcPts val="0"/>
              </a:spcAft>
              <a:buSzPts val="6900"/>
              <a:buNone/>
              <a:defRPr sz="6900"/>
            </a:lvl7pPr>
            <a:lvl8pPr lvl="7">
              <a:spcBef>
                <a:spcPts val="0"/>
              </a:spcBef>
              <a:spcAft>
                <a:spcPts val="0"/>
              </a:spcAft>
              <a:buSzPts val="6900"/>
              <a:buNone/>
              <a:defRPr sz="6900"/>
            </a:lvl8pPr>
            <a:lvl9pPr lvl="8">
              <a:spcBef>
                <a:spcPts val="0"/>
              </a:spcBef>
              <a:spcAft>
                <a:spcPts val="0"/>
              </a:spcAft>
              <a:buSzPts val="6900"/>
              <a:buNone/>
              <a:defRPr sz="6900"/>
            </a:lvl9pPr>
          </a:lstStyle>
          <a:p>
            <a:endParaRPr/>
          </a:p>
        </p:txBody>
      </p:sp>
      <p:sp>
        <p:nvSpPr>
          <p:cNvPr id="77" name="Google Shape;77;p17"/>
          <p:cNvSpPr txBox="1">
            <a:spLocks noGrp="1"/>
          </p:cNvSpPr>
          <p:nvPr>
            <p:ph type="subTitle" idx="1"/>
          </p:nvPr>
        </p:nvSpPr>
        <p:spPr>
          <a:xfrm>
            <a:off x="415600" y="2087767"/>
            <a:ext cx="11360700" cy="1056900"/>
          </a:xfrm>
          <a:prstGeom prst="rect">
            <a:avLst/>
          </a:prstGeom>
        </p:spPr>
        <p:txBody>
          <a:bodyPr spcFirstLastPara="1" wrap="square" lIns="0" tIns="0" rIns="0" bIns="0" anchor="t" anchorCtr="0">
            <a:normAutofit/>
          </a:bodyPr>
          <a:lstStyle>
            <a:lvl1pPr lvl="0">
              <a:lnSpc>
                <a:spcPct val="100000"/>
              </a:lnSpc>
              <a:spcBef>
                <a:spcPts val="0"/>
              </a:spcBef>
              <a:spcAft>
                <a:spcPts val="0"/>
              </a:spcAft>
              <a:buClr>
                <a:srgbClr val="000000"/>
              </a:buClr>
              <a:buSzPts val="1600"/>
              <a:buFont typeface="Baskervville"/>
              <a:buNone/>
              <a:defRPr sz="1600">
                <a:solidFill>
                  <a:srgbClr val="000000"/>
                </a:solidFill>
                <a:latin typeface="Baskervville"/>
                <a:ea typeface="Baskervville"/>
                <a:cs typeface="Baskervville"/>
                <a:sym typeface="Baskervville"/>
              </a:defRPr>
            </a:lvl1pPr>
            <a:lvl2pPr lvl="1">
              <a:lnSpc>
                <a:spcPct val="100000"/>
              </a:lnSpc>
              <a:spcBef>
                <a:spcPts val="0"/>
              </a:spcBef>
              <a:spcAft>
                <a:spcPts val="0"/>
              </a:spcAft>
              <a:buSzPts val="1600"/>
              <a:buFont typeface="Baskervville"/>
              <a:buNone/>
              <a:defRPr sz="1600">
                <a:latin typeface="Baskervville"/>
                <a:ea typeface="Baskervville"/>
                <a:cs typeface="Baskervville"/>
                <a:sym typeface="Baskervville"/>
              </a:defRPr>
            </a:lvl2pPr>
            <a:lvl3pPr lvl="2">
              <a:lnSpc>
                <a:spcPct val="100000"/>
              </a:lnSpc>
              <a:spcBef>
                <a:spcPts val="0"/>
              </a:spcBef>
              <a:spcAft>
                <a:spcPts val="0"/>
              </a:spcAft>
              <a:buSzPts val="1600"/>
              <a:buFont typeface="Baskervville"/>
              <a:buNone/>
              <a:defRPr sz="1600">
                <a:latin typeface="Baskervville"/>
                <a:ea typeface="Baskervville"/>
                <a:cs typeface="Baskervville"/>
                <a:sym typeface="Baskervville"/>
              </a:defRPr>
            </a:lvl3pPr>
            <a:lvl4pPr lvl="3">
              <a:lnSpc>
                <a:spcPct val="100000"/>
              </a:lnSpc>
              <a:spcBef>
                <a:spcPts val="0"/>
              </a:spcBef>
              <a:spcAft>
                <a:spcPts val="0"/>
              </a:spcAft>
              <a:buSzPts val="1600"/>
              <a:buFont typeface="Baskervville"/>
              <a:buNone/>
              <a:defRPr sz="1600">
                <a:latin typeface="Baskervville"/>
                <a:ea typeface="Baskervville"/>
                <a:cs typeface="Baskervville"/>
                <a:sym typeface="Baskervville"/>
              </a:defRPr>
            </a:lvl4pPr>
            <a:lvl5pPr lvl="4">
              <a:lnSpc>
                <a:spcPct val="100000"/>
              </a:lnSpc>
              <a:spcBef>
                <a:spcPts val="0"/>
              </a:spcBef>
              <a:spcAft>
                <a:spcPts val="0"/>
              </a:spcAft>
              <a:buSzPts val="1600"/>
              <a:buFont typeface="Baskervville"/>
              <a:buNone/>
              <a:defRPr sz="1600">
                <a:latin typeface="Baskervville"/>
                <a:ea typeface="Baskervville"/>
                <a:cs typeface="Baskervville"/>
                <a:sym typeface="Baskervville"/>
              </a:defRPr>
            </a:lvl5pPr>
            <a:lvl6pPr lvl="5">
              <a:lnSpc>
                <a:spcPct val="100000"/>
              </a:lnSpc>
              <a:spcBef>
                <a:spcPts val="0"/>
              </a:spcBef>
              <a:spcAft>
                <a:spcPts val="0"/>
              </a:spcAft>
              <a:buSzPts val="1600"/>
              <a:buFont typeface="Baskervville"/>
              <a:buNone/>
              <a:defRPr sz="1600">
                <a:latin typeface="Baskervville"/>
                <a:ea typeface="Baskervville"/>
                <a:cs typeface="Baskervville"/>
                <a:sym typeface="Baskervville"/>
              </a:defRPr>
            </a:lvl6pPr>
            <a:lvl7pPr lvl="6">
              <a:lnSpc>
                <a:spcPct val="100000"/>
              </a:lnSpc>
              <a:spcBef>
                <a:spcPts val="0"/>
              </a:spcBef>
              <a:spcAft>
                <a:spcPts val="0"/>
              </a:spcAft>
              <a:buSzPts val="1600"/>
              <a:buFont typeface="Baskervville"/>
              <a:buNone/>
              <a:defRPr sz="1600">
                <a:latin typeface="Baskervville"/>
                <a:ea typeface="Baskervville"/>
                <a:cs typeface="Baskervville"/>
                <a:sym typeface="Baskervville"/>
              </a:defRPr>
            </a:lvl7pPr>
            <a:lvl8pPr lvl="7">
              <a:lnSpc>
                <a:spcPct val="100000"/>
              </a:lnSpc>
              <a:spcBef>
                <a:spcPts val="0"/>
              </a:spcBef>
              <a:spcAft>
                <a:spcPts val="0"/>
              </a:spcAft>
              <a:buSzPts val="1600"/>
              <a:buFont typeface="Baskervville"/>
              <a:buNone/>
              <a:defRPr sz="1600">
                <a:latin typeface="Baskervville"/>
                <a:ea typeface="Baskervville"/>
                <a:cs typeface="Baskervville"/>
                <a:sym typeface="Baskervville"/>
              </a:defRPr>
            </a:lvl8pPr>
            <a:lvl9pPr lvl="8">
              <a:lnSpc>
                <a:spcPct val="100000"/>
              </a:lnSpc>
              <a:spcBef>
                <a:spcPts val="0"/>
              </a:spcBef>
              <a:spcAft>
                <a:spcPts val="0"/>
              </a:spcAft>
              <a:buSzPts val="1600"/>
              <a:buFont typeface="Baskervville"/>
              <a:buNone/>
              <a:defRPr sz="1600">
                <a:latin typeface="Baskervville"/>
                <a:ea typeface="Baskervville"/>
                <a:cs typeface="Baskervville"/>
                <a:sym typeface="Baskervville"/>
              </a:defRPr>
            </a:lvl9pPr>
          </a:lstStyle>
          <a:p>
            <a:endParaRPr/>
          </a:p>
        </p:txBody>
      </p:sp>
      <p:sp>
        <p:nvSpPr>
          <p:cNvPr id="78" name="Google Shape;78;p17"/>
          <p:cNvSpPr txBox="1">
            <a:spLocks noGrp="1"/>
          </p:cNvSpPr>
          <p:nvPr>
            <p:ph type="body" idx="2"/>
          </p:nvPr>
        </p:nvSpPr>
        <p:spPr>
          <a:xfrm>
            <a:off x="415600" y="2755833"/>
            <a:ext cx="11360700" cy="2874000"/>
          </a:xfrm>
          <a:prstGeom prst="rect">
            <a:avLst/>
          </a:prstGeom>
        </p:spPr>
        <p:txBody>
          <a:bodyPr spcFirstLastPara="1" wrap="square" lIns="0" tIns="0" rIns="0" bIns="0" anchor="t" anchorCtr="0">
            <a:normAutofit/>
          </a:bodyPr>
          <a:lstStyle>
            <a:lvl1pPr marL="457200" lvl="0" indent="-330200">
              <a:lnSpc>
                <a:spcPct val="115000"/>
              </a:lnSpc>
              <a:spcBef>
                <a:spcPts val="0"/>
              </a:spcBef>
              <a:spcAft>
                <a:spcPts val="0"/>
              </a:spcAft>
              <a:buClr>
                <a:srgbClr val="00A5DB"/>
              </a:buClr>
              <a:buSzPts val="1600"/>
              <a:buFont typeface="Baskervville"/>
              <a:buChar char="﹢"/>
              <a:defRPr sz="1600">
                <a:latin typeface="Baskervville"/>
                <a:ea typeface="Baskervville"/>
                <a:cs typeface="Baskervville"/>
                <a:sym typeface="Baskervville"/>
              </a:defRPr>
            </a:lvl1pPr>
            <a:lvl2pPr marL="914400" lvl="1" indent="-330200">
              <a:lnSpc>
                <a:spcPct val="115000"/>
              </a:lnSpc>
              <a:spcBef>
                <a:spcPts val="2100"/>
              </a:spcBef>
              <a:spcAft>
                <a:spcPts val="0"/>
              </a:spcAft>
              <a:buClr>
                <a:srgbClr val="00A5DB"/>
              </a:buClr>
              <a:buSzPts val="1600"/>
              <a:buFont typeface="Baskervville"/>
              <a:buChar char="○"/>
              <a:defRPr sz="1600">
                <a:latin typeface="Baskervville"/>
                <a:ea typeface="Baskervville"/>
                <a:cs typeface="Baskervville"/>
                <a:sym typeface="Baskervville"/>
              </a:defRPr>
            </a:lvl2pPr>
            <a:lvl3pPr marL="1371600" lvl="2" indent="-330200">
              <a:lnSpc>
                <a:spcPct val="115000"/>
              </a:lnSpc>
              <a:spcBef>
                <a:spcPts val="2100"/>
              </a:spcBef>
              <a:spcAft>
                <a:spcPts val="0"/>
              </a:spcAft>
              <a:buClr>
                <a:srgbClr val="00A5DB"/>
              </a:buClr>
              <a:buSzPts val="1600"/>
              <a:buFont typeface="Baskervville"/>
              <a:buChar char="■"/>
              <a:defRPr sz="1600">
                <a:latin typeface="Baskervville"/>
                <a:ea typeface="Baskervville"/>
                <a:cs typeface="Baskervville"/>
                <a:sym typeface="Baskervville"/>
              </a:defRPr>
            </a:lvl3pPr>
            <a:lvl4pPr marL="1828800" lvl="3" indent="-330200">
              <a:lnSpc>
                <a:spcPct val="115000"/>
              </a:lnSpc>
              <a:spcBef>
                <a:spcPts val="2100"/>
              </a:spcBef>
              <a:spcAft>
                <a:spcPts val="0"/>
              </a:spcAft>
              <a:buClr>
                <a:srgbClr val="00A5DB"/>
              </a:buClr>
              <a:buSzPts val="1600"/>
              <a:buFont typeface="Baskervville"/>
              <a:buChar char="●"/>
              <a:defRPr sz="1600">
                <a:latin typeface="Baskervville"/>
                <a:ea typeface="Baskervville"/>
                <a:cs typeface="Baskervville"/>
                <a:sym typeface="Baskervville"/>
              </a:defRPr>
            </a:lvl4pPr>
            <a:lvl5pPr marL="2286000" lvl="4" indent="-330200">
              <a:lnSpc>
                <a:spcPct val="115000"/>
              </a:lnSpc>
              <a:spcBef>
                <a:spcPts val="2100"/>
              </a:spcBef>
              <a:spcAft>
                <a:spcPts val="0"/>
              </a:spcAft>
              <a:buClr>
                <a:srgbClr val="00A5DB"/>
              </a:buClr>
              <a:buSzPts val="1600"/>
              <a:buFont typeface="Baskervville"/>
              <a:buChar char="○"/>
              <a:defRPr sz="1600">
                <a:latin typeface="Baskervville"/>
                <a:ea typeface="Baskervville"/>
                <a:cs typeface="Baskervville"/>
                <a:sym typeface="Baskervville"/>
              </a:defRPr>
            </a:lvl5pPr>
            <a:lvl6pPr marL="2743200" lvl="5" indent="-330200">
              <a:lnSpc>
                <a:spcPct val="115000"/>
              </a:lnSpc>
              <a:spcBef>
                <a:spcPts val="2100"/>
              </a:spcBef>
              <a:spcAft>
                <a:spcPts val="0"/>
              </a:spcAft>
              <a:buClr>
                <a:srgbClr val="00A5DB"/>
              </a:buClr>
              <a:buSzPts val="1600"/>
              <a:buFont typeface="Baskervville"/>
              <a:buChar char="■"/>
              <a:defRPr sz="1600">
                <a:latin typeface="Baskervville"/>
                <a:ea typeface="Baskervville"/>
                <a:cs typeface="Baskervville"/>
                <a:sym typeface="Baskervville"/>
              </a:defRPr>
            </a:lvl6pPr>
            <a:lvl7pPr marL="3200400" lvl="6" indent="-330200">
              <a:lnSpc>
                <a:spcPct val="115000"/>
              </a:lnSpc>
              <a:spcBef>
                <a:spcPts val="2100"/>
              </a:spcBef>
              <a:spcAft>
                <a:spcPts val="0"/>
              </a:spcAft>
              <a:buClr>
                <a:srgbClr val="00A5DB"/>
              </a:buClr>
              <a:buSzPts val="1600"/>
              <a:buFont typeface="Baskervville"/>
              <a:buChar char="●"/>
              <a:defRPr sz="1600">
                <a:latin typeface="Baskervville"/>
                <a:ea typeface="Baskervville"/>
                <a:cs typeface="Baskervville"/>
                <a:sym typeface="Baskervville"/>
              </a:defRPr>
            </a:lvl7pPr>
            <a:lvl8pPr marL="3657600" lvl="7" indent="-330200">
              <a:lnSpc>
                <a:spcPct val="115000"/>
              </a:lnSpc>
              <a:spcBef>
                <a:spcPts val="2100"/>
              </a:spcBef>
              <a:spcAft>
                <a:spcPts val="0"/>
              </a:spcAft>
              <a:buClr>
                <a:srgbClr val="00A5DB"/>
              </a:buClr>
              <a:buSzPts val="1600"/>
              <a:buFont typeface="Baskervville"/>
              <a:buChar char="○"/>
              <a:defRPr sz="1600">
                <a:latin typeface="Baskervville"/>
                <a:ea typeface="Baskervville"/>
                <a:cs typeface="Baskervville"/>
                <a:sym typeface="Baskervville"/>
              </a:defRPr>
            </a:lvl8pPr>
            <a:lvl9pPr marL="4114800" lvl="8" indent="-330200">
              <a:lnSpc>
                <a:spcPct val="115000"/>
              </a:lnSpc>
              <a:spcBef>
                <a:spcPts val="2100"/>
              </a:spcBef>
              <a:spcAft>
                <a:spcPts val="2100"/>
              </a:spcAft>
              <a:buSzPts val="1600"/>
              <a:buFont typeface="Baskervville"/>
              <a:buChar char="■"/>
              <a:defRPr sz="1600">
                <a:latin typeface="Baskervville"/>
                <a:ea typeface="Baskervville"/>
                <a:cs typeface="Baskervville"/>
                <a:sym typeface="Baskervville"/>
              </a:defRPr>
            </a:lvl9pPr>
          </a:lstStyle>
          <a:p>
            <a:endParaRPr/>
          </a:p>
        </p:txBody>
      </p:sp>
      <p:sp>
        <p:nvSpPr>
          <p:cNvPr id="79" name="Google Shape;79;p17"/>
          <p:cNvSpPr txBox="1">
            <a:spLocks noGrp="1"/>
          </p:cNvSpPr>
          <p:nvPr>
            <p:ph type="sldNum" idx="12"/>
          </p:nvPr>
        </p:nvSpPr>
        <p:spPr>
          <a:xfrm>
            <a:off x="11409045" y="6333134"/>
            <a:ext cx="731700" cy="524700"/>
          </a:xfrm>
          <a:prstGeom prst="rect">
            <a:avLst/>
          </a:prstGeom>
        </p:spPr>
        <p:txBody>
          <a:bodyPr spcFirstLastPara="1" wrap="square" lIns="91425" tIns="45700" rIns="91425" bIns="45700" anchor="t" anchorCtr="0">
            <a:noAutofit/>
          </a:bodyPr>
          <a:lstStyle>
            <a:lvl1pPr lvl="0">
              <a:buNone/>
              <a:defRPr sz="1700">
                <a:latin typeface="Baskervville"/>
                <a:ea typeface="Baskervville"/>
                <a:cs typeface="Baskervville"/>
                <a:sym typeface="Baskervville"/>
              </a:defRPr>
            </a:lvl1pPr>
            <a:lvl2pPr lvl="1">
              <a:buNone/>
              <a:defRPr sz="1700">
                <a:latin typeface="Baskervville"/>
                <a:ea typeface="Baskervville"/>
                <a:cs typeface="Baskervville"/>
                <a:sym typeface="Baskervville"/>
              </a:defRPr>
            </a:lvl2pPr>
            <a:lvl3pPr lvl="2">
              <a:buNone/>
              <a:defRPr sz="1700">
                <a:latin typeface="Baskervville"/>
                <a:ea typeface="Baskervville"/>
                <a:cs typeface="Baskervville"/>
                <a:sym typeface="Baskervville"/>
              </a:defRPr>
            </a:lvl3pPr>
            <a:lvl4pPr lvl="3">
              <a:buNone/>
              <a:defRPr sz="1700">
                <a:latin typeface="Baskervville"/>
                <a:ea typeface="Baskervville"/>
                <a:cs typeface="Baskervville"/>
                <a:sym typeface="Baskervville"/>
              </a:defRPr>
            </a:lvl4pPr>
            <a:lvl5pPr lvl="4">
              <a:buNone/>
              <a:defRPr sz="1700">
                <a:latin typeface="Baskervville"/>
                <a:ea typeface="Baskervville"/>
                <a:cs typeface="Baskervville"/>
                <a:sym typeface="Baskervville"/>
              </a:defRPr>
            </a:lvl5pPr>
            <a:lvl6pPr lvl="5">
              <a:buNone/>
              <a:defRPr sz="1700">
                <a:latin typeface="Baskervville"/>
                <a:ea typeface="Baskervville"/>
                <a:cs typeface="Baskervville"/>
                <a:sym typeface="Baskervville"/>
              </a:defRPr>
            </a:lvl6pPr>
            <a:lvl7pPr lvl="6">
              <a:buNone/>
              <a:defRPr sz="1700">
                <a:latin typeface="Baskervville"/>
                <a:ea typeface="Baskervville"/>
                <a:cs typeface="Baskervville"/>
                <a:sym typeface="Baskervville"/>
              </a:defRPr>
            </a:lvl7pPr>
            <a:lvl8pPr lvl="7">
              <a:buNone/>
              <a:defRPr sz="1700">
                <a:latin typeface="Baskervville"/>
                <a:ea typeface="Baskervville"/>
                <a:cs typeface="Baskervville"/>
                <a:sym typeface="Baskervville"/>
              </a:defRPr>
            </a:lvl8pPr>
            <a:lvl9pPr lvl="8">
              <a:buNone/>
              <a:defRPr sz="1700">
                <a:latin typeface="Baskervville"/>
                <a:ea typeface="Baskervville"/>
                <a:cs typeface="Baskervville"/>
                <a:sym typeface="Baskervvill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4 Content" type="fourObj">
  <p:cSld name="FOUR_OBJECTS">
    <p:spTree>
      <p:nvGrpSpPr>
        <p:cNvPr id="1" name="Shape 87"/>
        <p:cNvGrpSpPr/>
        <p:nvPr/>
      </p:nvGrpSpPr>
      <p:grpSpPr>
        <a:xfrm>
          <a:off x="0" y="0"/>
          <a:ext cx="0" cy="0"/>
          <a:chOff x="0" y="0"/>
          <a:chExt cx="0" cy="0"/>
        </a:xfrm>
      </p:grpSpPr>
      <p:sp>
        <p:nvSpPr>
          <p:cNvPr id="88" name="Google Shape;88;p19"/>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9" name="Google Shape;89;p19"/>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0" name="Google Shape;90;p19"/>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1" name="Google Shape;91;p19"/>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92" name="Google Shape;92;p19"/>
          <p:cNvSpPr txBox="1">
            <a:spLocks noGrp="1"/>
          </p:cNvSpPr>
          <p:nvPr>
            <p:ph type="body" idx="4"/>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Blank Slide" type="blank">
  <p:cSld name="BLANK">
    <p:spTree>
      <p:nvGrpSpPr>
        <p:cNvPr id="1" name="Shape 93"/>
        <p:cNvGrpSpPr/>
        <p:nvPr/>
      </p:nvGrpSpPr>
      <p:grpSpPr>
        <a:xfrm>
          <a:off x="0" y="0"/>
          <a:ext cx="0" cy="0"/>
          <a:chOff x="0" y="0"/>
          <a:chExt cx="0" cy="0"/>
        </a:xfrm>
      </p:grpSpPr>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Slide" type="tx">
  <p:cSld name="TITLE_AND_BODY">
    <p:spTree>
      <p:nvGrpSpPr>
        <p:cNvPr id="1" name="Shape 94"/>
        <p:cNvGrpSpPr/>
        <p:nvPr/>
      </p:nvGrpSpPr>
      <p:grpSpPr>
        <a:xfrm>
          <a:off x="0" y="0"/>
          <a:ext cx="0" cy="0"/>
          <a:chOff x="0" y="0"/>
          <a:chExt cx="0" cy="0"/>
        </a:xfrm>
      </p:grpSpPr>
      <p:sp>
        <p:nvSpPr>
          <p:cNvPr id="95" name="Google Shape;95;p21"/>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21"/>
          <p:cNvSpPr txBox="1">
            <a:spLocks noGrp="1"/>
          </p:cNvSpPr>
          <p:nvPr>
            <p:ph type="subTitle" idx="1"/>
          </p:nvPr>
        </p:nvSpPr>
        <p:spPr>
          <a:xfrm>
            <a:off x="609480" y="1604520"/>
            <a:ext cx="10972440" cy="397728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Content" type="obj">
  <p:cSld name="OBJECT">
    <p:spTree>
      <p:nvGrpSpPr>
        <p:cNvPr id="1" name="Shape 97"/>
        <p:cNvGrpSpPr/>
        <p:nvPr/>
      </p:nvGrpSpPr>
      <p:grpSpPr>
        <a:xfrm>
          <a:off x="0" y="0"/>
          <a:ext cx="0" cy="0"/>
          <a:chOff x="0" y="0"/>
          <a:chExt cx="0" cy="0"/>
        </a:xfrm>
      </p:grpSpPr>
      <p:sp>
        <p:nvSpPr>
          <p:cNvPr id="98" name="Google Shape;98;p22"/>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2"/>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2 Content" type="twoObj">
  <p:cSld name="TWO_OBJECTS">
    <p:spTree>
      <p:nvGrpSpPr>
        <p:cNvPr id="1" name="Shape 100"/>
        <p:cNvGrpSpPr/>
        <p:nvPr/>
      </p:nvGrpSpPr>
      <p:grpSpPr>
        <a:xfrm>
          <a:off x="0" y="0"/>
          <a:ext cx="0" cy="0"/>
          <a:chOff x="0" y="0"/>
          <a:chExt cx="0" cy="0"/>
        </a:xfrm>
      </p:grpSpPr>
      <p:sp>
        <p:nvSpPr>
          <p:cNvPr id="101" name="Google Shape;101;p23"/>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2" name="Google Shape;102;p23"/>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03" name="Google Shape;103;p23"/>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04"/>
        <p:cNvGrpSpPr/>
        <p:nvPr/>
      </p:nvGrpSpPr>
      <p:grpSpPr>
        <a:xfrm>
          <a:off x="0" y="0"/>
          <a:ext cx="0" cy="0"/>
          <a:chOff x="0" y="0"/>
          <a:chExt cx="0" cy="0"/>
        </a:xfrm>
      </p:grpSpPr>
      <p:sp>
        <p:nvSpPr>
          <p:cNvPr id="105" name="Google Shape;105;p24"/>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Centered Text" type="objOnly">
  <p:cSld name="OBJECT_ONLY">
    <p:spTree>
      <p:nvGrpSpPr>
        <p:cNvPr id="1" name="Shape 106"/>
        <p:cNvGrpSpPr/>
        <p:nvPr/>
      </p:nvGrpSpPr>
      <p:grpSpPr>
        <a:xfrm>
          <a:off x="0" y="0"/>
          <a:ext cx="0" cy="0"/>
          <a:chOff x="0" y="0"/>
          <a:chExt cx="0" cy="0"/>
        </a:xfrm>
      </p:grpSpPr>
      <p:sp>
        <p:nvSpPr>
          <p:cNvPr id="107" name="Google Shape;107;p25"/>
          <p:cNvSpPr txBox="1">
            <a:spLocks noGrp="1"/>
          </p:cNvSpPr>
          <p:nvPr>
            <p:ph type="subTitle" idx="1"/>
          </p:nvPr>
        </p:nvSpPr>
        <p:spPr>
          <a:xfrm>
            <a:off x="609480" y="273600"/>
            <a:ext cx="10972440" cy="530784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Title, 2 Content and Content" type="twoObjAndObj">
  <p:cSld name="TWO_OBJECTS_AND_OBJECT">
    <p:spTree>
      <p:nvGrpSpPr>
        <p:cNvPr id="1" name="Shape 108"/>
        <p:cNvGrpSpPr/>
        <p:nvPr/>
      </p:nvGrpSpPr>
      <p:grpSpPr>
        <a:xfrm>
          <a:off x="0" y="0"/>
          <a:ext cx="0" cy="0"/>
          <a:chOff x="0" y="0"/>
          <a:chExt cx="0" cy="0"/>
        </a:xfrm>
      </p:grpSpPr>
      <p:sp>
        <p:nvSpPr>
          <p:cNvPr id="109" name="Google Shape;109;p26"/>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26"/>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1" name="Google Shape;111;p26"/>
          <p:cNvSpPr txBox="1">
            <a:spLocks noGrp="1"/>
          </p:cNvSpPr>
          <p:nvPr>
            <p:ph type="body" idx="2"/>
          </p:nvPr>
        </p:nvSpPr>
        <p:spPr>
          <a:xfrm>
            <a:off x="6231960" y="1604520"/>
            <a:ext cx="5354280" cy="397728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2" name="Google Shape;112;p26"/>
          <p:cNvSpPr txBox="1">
            <a:spLocks noGrp="1"/>
          </p:cNvSpPr>
          <p:nvPr>
            <p:ph type="body" idx="3"/>
          </p:nvPr>
        </p:nvSpPr>
        <p:spPr>
          <a:xfrm>
            <a:off x="609480" y="368208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Title Content and 2 Content" type="objAndTwoObj">
  <p:cSld name="OBJECT_AND_TWO_OBJECTS">
    <p:spTree>
      <p:nvGrpSpPr>
        <p:cNvPr id="1" name="Shape 113"/>
        <p:cNvGrpSpPr/>
        <p:nvPr/>
      </p:nvGrpSpPr>
      <p:grpSpPr>
        <a:xfrm>
          <a:off x="0" y="0"/>
          <a:ext cx="0" cy="0"/>
          <a:chOff x="0" y="0"/>
          <a:chExt cx="0" cy="0"/>
        </a:xfrm>
      </p:grpSpPr>
      <p:sp>
        <p:nvSpPr>
          <p:cNvPr id="114" name="Google Shape;114;p27"/>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5" name="Google Shape;115;p27"/>
          <p:cNvSpPr txBox="1">
            <a:spLocks noGrp="1"/>
          </p:cNvSpPr>
          <p:nvPr>
            <p:ph type="body" idx="1"/>
          </p:nvPr>
        </p:nvSpPr>
        <p:spPr>
          <a:xfrm>
            <a:off x="609480" y="1604520"/>
            <a:ext cx="5354280" cy="397728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6" name="Google Shape;116;p27"/>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17" name="Google Shape;117;p27"/>
          <p:cNvSpPr txBox="1">
            <a:spLocks noGrp="1"/>
          </p:cNvSpPr>
          <p:nvPr>
            <p:ph type="body" idx="3"/>
          </p:nvPr>
        </p:nvSpPr>
        <p:spPr>
          <a:xfrm>
            <a:off x="6231960" y="368208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Title, 2 Content over Content" type="twoObjOverTx">
  <p:cSld name="TWO_OBJECTS_OVER_TEXT">
    <p:spTree>
      <p:nvGrpSpPr>
        <p:cNvPr id="1" name="Shape 118"/>
        <p:cNvGrpSpPr/>
        <p:nvPr/>
      </p:nvGrpSpPr>
      <p:grpSpPr>
        <a:xfrm>
          <a:off x="0" y="0"/>
          <a:ext cx="0" cy="0"/>
          <a:chOff x="0" y="0"/>
          <a:chExt cx="0" cy="0"/>
        </a:xfrm>
      </p:grpSpPr>
      <p:sp>
        <p:nvSpPr>
          <p:cNvPr id="119" name="Google Shape;119;p28"/>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8"/>
          <p:cNvSpPr txBox="1">
            <a:spLocks noGrp="1"/>
          </p:cNvSpPr>
          <p:nvPr>
            <p:ph type="body" idx="1"/>
          </p:nvPr>
        </p:nvSpPr>
        <p:spPr>
          <a:xfrm>
            <a:off x="609480" y="160452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1" name="Google Shape;121;p28"/>
          <p:cNvSpPr txBox="1">
            <a:spLocks noGrp="1"/>
          </p:cNvSpPr>
          <p:nvPr>
            <p:ph type="body" idx="2"/>
          </p:nvPr>
        </p:nvSpPr>
        <p:spPr>
          <a:xfrm>
            <a:off x="6231960" y="1604520"/>
            <a:ext cx="535428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2" name="Google Shape;122;p28"/>
          <p:cNvSpPr txBox="1">
            <a:spLocks noGrp="1"/>
          </p:cNvSpPr>
          <p:nvPr>
            <p:ph type="body" idx="3"/>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 Content over Content" type="objOverTx">
  <p:cSld name="OBJECT_OVER_TEXT">
    <p:spTree>
      <p:nvGrpSpPr>
        <p:cNvPr id="1" name="Shape 123"/>
        <p:cNvGrpSpPr/>
        <p:nvPr/>
      </p:nvGrpSpPr>
      <p:grpSpPr>
        <a:xfrm>
          <a:off x="0" y="0"/>
          <a:ext cx="0" cy="0"/>
          <a:chOff x="0" y="0"/>
          <a:chExt cx="0" cy="0"/>
        </a:xfrm>
      </p:grpSpPr>
      <p:sp>
        <p:nvSpPr>
          <p:cNvPr id="124" name="Google Shape;124;p29"/>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9"/>
          <p:cNvSpPr txBox="1">
            <a:spLocks noGrp="1"/>
          </p:cNvSpPr>
          <p:nvPr>
            <p:ph type="body" idx="1"/>
          </p:nvPr>
        </p:nvSpPr>
        <p:spPr>
          <a:xfrm>
            <a:off x="609480" y="1604520"/>
            <a:ext cx="109724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26" name="Google Shape;126;p29"/>
          <p:cNvSpPr txBox="1">
            <a:spLocks noGrp="1"/>
          </p:cNvSpPr>
          <p:nvPr>
            <p:ph type="body" idx="2"/>
          </p:nvPr>
        </p:nvSpPr>
        <p:spPr>
          <a:xfrm>
            <a:off x="609480" y="3682080"/>
            <a:ext cx="109724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Title, 6 Content">
  <p:cSld name="Title, 6 Content">
    <p:spTree>
      <p:nvGrpSpPr>
        <p:cNvPr id="1" name="Shape 127"/>
        <p:cNvGrpSpPr/>
        <p:nvPr/>
      </p:nvGrpSpPr>
      <p:grpSpPr>
        <a:xfrm>
          <a:off x="0" y="0"/>
          <a:ext cx="0" cy="0"/>
          <a:chOff x="0" y="0"/>
          <a:chExt cx="0" cy="0"/>
        </a:xfrm>
      </p:grpSpPr>
      <p:sp>
        <p:nvSpPr>
          <p:cNvPr id="128" name="Google Shape;128;p30"/>
          <p:cNvSpPr txBox="1">
            <a:spLocks noGrp="1"/>
          </p:cNvSpPr>
          <p:nvPr>
            <p:ph type="title"/>
          </p:nvPr>
        </p:nvSpPr>
        <p:spPr>
          <a:xfrm>
            <a:off x="609480" y="273600"/>
            <a:ext cx="10972440" cy="1144800"/>
          </a:xfrm>
          <a:prstGeom prst="rect">
            <a:avLst/>
          </a:prstGeom>
          <a:noFill/>
          <a:ln>
            <a:noFill/>
          </a:ln>
        </p:spPr>
        <p:txBody>
          <a:bodyPr spcFirstLastPara="1" wrap="square" lIns="0" tIns="0" rIns="0" bIns="0" anchor="ctr" anchorCtr="0">
            <a:norm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9" name="Google Shape;129;p30"/>
          <p:cNvSpPr txBox="1">
            <a:spLocks noGrp="1"/>
          </p:cNvSpPr>
          <p:nvPr>
            <p:ph type="body" idx="1"/>
          </p:nvPr>
        </p:nvSpPr>
        <p:spPr>
          <a:xfrm>
            <a:off x="609480" y="1604520"/>
            <a:ext cx="35330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0" name="Google Shape;130;p30"/>
          <p:cNvSpPr txBox="1">
            <a:spLocks noGrp="1"/>
          </p:cNvSpPr>
          <p:nvPr>
            <p:ph type="body" idx="2"/>
          </p:nvPr>
        </p:nvSpPr>
        <p:spPr>
          <a:xfrm>
            <a:off x="4319640" y="1604520"/>
            <a:ext cx="35330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1" name="Google Shape;131;p30"/>
          <p:cNvSpPr txBox="1">
            <a:spLocks noGrp="1"/>
          </p:cNvSpPr>
          <p:nvPr>
            <p:ph type="body" idx="3"/>
          </p:nvPr>
        </p:nvSpPr>
        <p:spPr>
          <a:xfrm>
            <a:off x="8029800" y="1604520"/>
            <a:ext cx="35330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2" name="Google Shape;132;p30"/>
          <p:cNvSpPr txBox="1">
            <a:spLocks noGrp="1"/>
          </p:cNvSpPr>
          <p:nvPr>
            <p:ph type="body" idx="4"/>
          </p:nvPr>
        </p:nvSpPr>
        <p:spPr>
          <a:xfrm>
            <a:off x="609480" y="3682080"/>
            <a:ext cx="35330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3" name="Google Shape;133;p30"/>
          <p:cNvSpPr txBox="1">
            <a:spLocks noGrp="1"/>
          </p:cNvSpPr>
          <p:nvPr>
            <p:ph type="body" idx="5"/>
          </p:nvPr>
        </p:nvSpPr>
        <p:spPr>
          <a:xfrm>
            <a:off x="4319640" y="3682080"/>
            <a:ext cx="35330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
        <p:nvSpPr>
          <p:cNvPr id="134" name="Google Shape;134;p30"/>
          <p:cNvSpPr txBox="1">
            <a:spLocks noGrp="1"/>
          </p:cNvSpPr>
          <p:nvPr>
            <p:ph type="body" idx="6"/>
          </p:nvPr>
        </p:nvSpPr>
        <p:spPr>
          <a:xfrm>
            <a:off x="8029800" y="3682080"/>
            <a:ext cx="3533040" cy="1896840"/>
          </a:xfrm>
          <a:prstGeom prst="rect">
            <a:avLst/>
          </a:prstGeom>
          <a:noFill/>
          <a:ln>
            <a:noFill/>
          </a:ln>
        </p:spPr>
        <p:txBody>
          <a:bodyPr spcFirstLastPara="1" wrap="square" lIns="0" tIns="0" rIns="0" bIns="0" anchor="t" anchorCtr="0">
            <a:normAutofit/>
          </a:bodyPr>
          <a:lstStyle>
            <a:lvl1pPr marL="457200" lvl="0" indent="-228600" algn="l">
              <a:spcBef>
                <a:spcPts val="0"/>
              </a:spcBef>
              <a:spcAft>
                <a:spcPts val="0"/>
              </a:spcAft>
              <a:buSzPts val="1400"/>
              <a:buNone/>
              <a:defRPr/>
            </a:lvl1pPr>
            <a:lvl2pPr marL="914400" lvl="1" indent="-228600" algn="l">
              <a:spcBef>
                <a:spcPts val="0"/>
              </a:spcBef>
              <a:spcAft>
                <a:spcPts val="0"/>
              </a:spcAft>
              <a:buSzPts val="1400"/>
              <a:buNone/>
              <a:defRPr/>
            </a:lvl2pPr>
            <a:lvl3pPr marL="1371600" lvl="2" indent="-228600" algn="l">
              <a:spcBef>
                <a:spcPts val="0"/>
              </a:spcBef>
              <a:spcAft>
                <a:spcPts val="0"/>
              </a:spcAft>
              <a:buSzPts val="1400"/>
              <a:buNone/>
              <a:defRPr/>
            </a:lvl3pPr>
            <a:lvl4pPr marL="1828800" lvl="3" indent="-228600" algn="l">
              <a:spcBef>
                <a:spcPts val="0"/>
              </a:spcBef>
              <a:spcAft>
                <a:spcPts val="0"/>
              </a:spcAft>
              <a:buSzPts val="1400"/>
              <a:buNone/>
              <a:defRPr/>
            </a:lvl4pPr>
            <a:lvl5pPr marL="2286000" lvl="4" indent="-228600" algn="l">
              <a:spcBef>
                <a:spcPts val="0"/>
              </a:spcBef>
              <a:spcAft>
                <a:spcPts val="0"/>
              </a:spcAft>
              <a:buSzPts val="1400"/>
              <a:buNone/>
              <a:defRPr/>
            </a:lvl5pPr>
            <a:lvl6pPr marL="2743200" lvl="5" indent="-228600" algn="l">
              <a:spcBef>
                <a:spcPts val="0"/>
              </a:spcBef>
              <a:spcAft>
                <a:spcPts val="0"/>
              </a:spcAft>
              <a:buSzPts val="1400"/>
              <a:buNone/>
              <a:defRPr/>
            </a:lvl6pPr>
            <a:lvl7pPr marL="3200400" lvl="6" indent="-228600" algn="l">
              <a:spcBef>
                <a:spcPts val="0"/>
              </a:spcBef>
              <a:spcAft>
                <a:spcPts val="0"/>
              </a:spcAft>
              <a:buSzPts val="1400"/>
              <a:buNone/>
              <a:defRPr/>
            </a:lvl7pPr>
            <a:lvl8pPr marL="3657600" lvl="7" indent="-228600" algn="l">
              <a:spcBef>
                <a:spcPts val="0"/>
              </a:spcBef>
              <a:spcAft>
                <a:spcPts val="0"/>
              </a:spcAft>
              <a:buSzPts val="1400"/>
              <a:buNone/>
              <a:defRPr/>
            </a:lvl8pPr>
            <a:lvl9pPr marL="4114800" lvl="8" indent="-228600" algn="l">
              <a:spcBef>
                <a:spcPts val="0"/>
              </a:spcBef>
              <a:spcAft>
                <a:spcPts val="0"/>
              </a:spcAft>
              <a:buSzPts val="1400"/>
              <a:buNone/>
              <a:defRPr/>
            </a:lvl9pPr>
          </a:lstStyle>
          <a:p>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_AND_BODY_1">
  <p:cSld name="TITLE_AND_BODY_1">
    <p:spTree>
      <p:nvGrpSpPr>
        <p:cNvPr id="1" name="Shape 139"/>
        <p:cNvGrpSpPr/>
        <p:nvPr/>
      </p:nvGrpSpPr>
      <p:grpSpPr>
        <a:xfrm>
          <a:off x="0" y="0"/>
          <a:ext cx="0" cy="0"/>
          <a:chOff x="0" y="0"/>
          <a:chExt cx="0" cy="0"/>
        </a:xfrm>
      </p:grpSpPr>
      <p:sp>
        <p:nvSpPr>
          <p:cNvPr id="140" name="Google Shape;140;p32"/>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41" name="Google Shape;141;p32"/>
          <p:cNvSpPr txBox="1">
            <a:spLocks noGrp="1"/>
          </p:cNvSpPr>
          <p:nvPr>
            <p:ph type="body" idx="1"/>
          </p:nvPr>
        </p:nvSpPr>
        <p:spPr>
          <a:xfrm>
            <a:off x="415600" y="1536633"/>
            <a:ext cx="11360700" cy="4555200"/>
          </a:xfrm>
          <a:prstGeom prst="rect">
            <a:avLst/>
          </a:prstGeom>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142" name="Google Shape;142;p32"/>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slide 7">
  <p:cSld name="TITLE_7">
    <p:spTree>
      <p:nvGrpSpPr>
        <p:cNvPr id="1" name="Shape 143"/>
        <p:cNvGrpSpPr/>
        <p:nvPr/>
      </p:nvGrpSpPr>
      <p:grpSpPr>
        <a:xfrm>
          <a:off x="0" y="0"/>
          <a:ext cx="0" cy="0"/>
          <a:chOff x="0" y="0"/>
          <a:chExt cx="0" cy="0"/>
        </a:xfrm>
      </p:grpSpPr>
      <p:sp>
        <p:nvSpPr>
          <p:cNvPr id="144" name="Google Shape;144;p33"/>
          <p:cNvSpPr txBox="1">
            <a:spLocks noGrp="1"/>
          </p:cNvSpPr>
          <p:nvPr>
            <p:ph type="ctrTitle"/>
          </p:nvPr>
        </p:nvSpPr>
        <p:spPr>
          <a:xfrm>
            <a:off x="415600" y="1049008"/>
            <a:ext cx="11360700" cy="1589100"/>
          </a:xfrm>
          <a:prstGeom prst="rect">
            <a:avLst/>
          </a:prstGeom>
        </p:spPr>
        <p:txBody>
          <a:bodyPr spcFirstLastPara="1" wrap="square" lIns="91425" tIns="45700" rIns="91425" bIns="45700" anchor="t" anchorCtr="0">
            <a:normAutofit/>
          </a:bodyPr>
          <a:lstStyle>
            <a:lvl1pPr lvl="0">
              <a:spcBef>
                <a:spcPts val="0"/>
              </a:spcBef>
              <a:spcAft>
                <a:spcPts val="0"/>
              </a:spcAft>
              <a:buSzPts val="4800"/>
              <a:buFont typeface="Bebas Neue"/>
              <a:buNone/>
              <a:defRPr sz="4800">
                <a:latin typeface="Bebas Neue"/>
                <a:ea typeface="Bebas Neue"/>
                <a:cs typeface="Bebas Neue"/>
                <a:sym typeface="Bebas Neue"/>
              </a:defRPr>
            </a:lvl1pPr>
            <a:lvl2pPr lvl="1">
              <a:spcBef>
                <a:spcPts val="0"/>
              </a:spcBef>
              <a:spcAft>
                <a:spcPts val="0"/>
              </a:spcAft>
              <a:buSzPts val="6900"/>
              <a:buNone/>
              <a:defRPr sz="6900"/>
            </a:lvl2pPr>
            <a:lvl3pPr lvl="2">
              <a:spcBef>
                <a:spcPts val="0"/>
              </a:spcBef>
              <a:spcAft>
                <a:spcPts val="0"/>
              </a:spcAft>
              <a:buSzPts val="6900"/>
              <a:buNone/>
              <a:defRPr sz="6900"/>
            </a:lvl3pPr>
            <a:lvl4pPr lvl="3">
              <a:spcBef>
                <a:spcPts val="0"/>
              </a:spcBef>
              <a:spcAft>
                <a:spcPts val="0"/>
              </a:spcAft>
              <a:buSzPts val="6900"/>
              <a:buNone/>
              <a:defRPr sz="6900"/>
            </a:lvl4pPr>
            <a:lvl5pPr lvl="4">
              <a:spcBef>
                <a:spcPts val="0"/>
              </a:spcBef>
              <a:spcAft>
                <a:spcPts val="0"/>
              </a:spcAft>
              <a:buSzPts val="6900"/>
              <a:buNone/>
              <a:defRPr sz="6900"/>
            </a:lvl5pPr>
            <a:lvl6pPr lvl="5">
              <a:spcBef>
                <a:spcPts val="0"/>
              </a:spcBef>
              <a:spcAft>
                <a:spcPts val="0"/>
              </a:spcAft>
              <a:buSzPts val="6900"/>
              <a:buNone/>
              <a:defRPr sz="6900"/>
            </a:lvl6pPr>
            <a:lvl7pPr lvl="6">
              <a:spcBef>
                <a:spcPts val="0"/>
              </a:spcBef>
              <a:spcAft>
                <a:spcPts val="0"/>
              </a:spcAft>
              <a:buSzPts val="6900"/>
              <a:buNone/>
              <a:defRPr sz="6900"/>
            </a:lvl7pPr>
            <a:lvl8pPr lvl="7">
              <a:spcBef>
                <a:spcPts val="0"/>
              </a:spcBef>
              <a:spcAft>
                <a:spcPts val="0"/>
              </a:spcAft>
              <a:buSzPts val="6900"/>
              <a:buNone/>
              <a:defRPr sz="6900"/>
            </a:lvl8pPr>
            <a:lvl9pPr lvl="8">
              <a:spcBef>
                <a:spcPts val="0"/>
              </a:spcBef>
              <a:spcAft>
                <a:spcPts val="0"/>
              </a:spcAft>
              <a:buSzPts val="6900"/>
              <a:buNone/>
              <a:defRPr sz="6900"/>
            </a:lvl9pPr>
          </a:lstStyle>
          <a:p>
            <a:endParaRPr/>
          </a:p>
        </p:txBody>
      </p:sp>
      <p:sp>
        <p:nvSpPr>
          <p:cNvPr id="145" name="Google Shape;145;p33"/>
          <p:cNvSpPr txBox="1">
            <a:spLocks noGrp="1"/>
          </p:cNvSpPr>
          <p:nvPr>
            <p:ph type="subTitle" idx="1"/>
          </p:nvPr>
        </p:nvSpPr>
        <p:spPr>
          <a:xfrm>
            <a:off x="415600" y="2087767"/>
            <a:ext cx="11360700" cy="1056900"/>
          </a:xfrm>
          <a:prstGeom prst="rect">
            <a:avLst/>
          </a:prstGeom>
        </p:spPr>
        <p:txBody>
          <a:bodyPr spcFirstLastPara="1" wrap="square" lIns="0" tIns="0" rIns="0" bIns="0" anchor="t" anchorCtr="0">
            <a:normAutofit/>
          </a:bodyPr>
          <a:lstStyle>
            <a:lvl1pPr lvl="0">
              <a:lnSpc>
                <a:spcPct val="100000"/>
              </a:lnSpc>
              <a:spcBef>
                <a:spcPts val="0"/>
              </a:spcBef>
              <a:spcAft>
                <a:spcPts val="0"/>
              </a:spcAft>
              <a:buClr>
                <a:srgbClr val="000000"/>
              </a:buClr>
              <a:buSzPts val="1600"/>
              <a:buFont typeface="Baskervville"/>
              <a:buNone/>
              <a:defRPr sz="1600">
                <a:solidFill>
                  <a:srgbClr val="000000"/>
                </a:solidFill>
                <a:latin typeface="Baskervville"/>
                <a:ea typeface="Baskervville"/>
                <a:cs typeface="Baskervville"/>
                <a:sym typeface="Baskervville"/>
              </a:defRPr>
            </a:lvl1pPr>
            <a:lvl2pPr lvl="1">
              <a:lnSpc>
                <a:spcPct val="100000"/>
              </a:lnSpc>
              <a:spcBef>
                <a:spcPts val="0"/>
              </a:spcBef>
              <a:spcAft>
                <a:spcPts val="0"/>
              </a:spcAft>
              <a:buSzPts val="1600"/>
              <a:buFont typeface="Baskervville"/>
              <a:buNone/>
              <a:defRPr sz="1600">
                <a:latin typeface="Baskervville"/>
                <a:ea typeface="Baskervville"/>
                <a:cs typeface="Baskervville"/>
                <a:sym typeface="Baskervville"/>
              </a:defRPr>
            </a:lvl2pPr>
            <a:lvl3pPr lvl="2">
              <a:lnSpc>
                <a:spcPct val="100000"/>
              </a:lnSpc>
              <a:spcBef>
                <a:spcPts val="0"/>
              </a:spcBef>
              <a:spcAft>
                <a:spcPts val="0"/>
              </a:spcAft>
              <a:buSzPts val="1600"/>
              <a:buFont typeface="Baskervville"/>
              <a:buNone/>
              <a:defRPr sz="1600">
                <a:latin typeface="Baskervville"/>
                <a:ea typeface="Baskervville"/>
                <a:cs typeface="Baskervville"/>
                <a:sym typeface="Baskervville"/>
              </a:defRPr>
            </a:lvl3pPr>
            <a:lvl4pPr lvl="3">
              <a:lnSpc>
                <a:spcPct val="100000"/>
              </a:lnSpc>
              <a:spcBef>
                <a:spcPts val="0"/>
              </a:spcBef>
              <a:spcAft>
                <a:spcPts val="0"/>
              </a:spcAft>
              <a:buSzPts val="1600"/>
              <a:buFont typeface="Baskervville"/>
              <a:buNone/>
              <a:defRPr sz="1600">
                <a:latin typeface="Baskervville"/>
                <a:ea typeface="Baskervville"/>
                <a:cs typeface="Baskervville"/>
                <a:sym typeface="Baskervville"/>
              </a:defRPr>
            </a:lvl4pPr>
            <a:lvl5pPr lvl="4">
              <a:lnSpc>
                <a:spcPct val="100000"/>
              </a:lnSpc>
              <a:spcBef>
                <a:spcPts val="0"/>
              </a:spcBef>
              <a:spcAft>
                <a:spcPts val="0"/>
              </a:spcAft>
              <a:buSzPts val="1600"/>
              <a:buFont typeface="Baskervville"/>
              <a:buNone/>
              <a:defRPr sz="1600">
                <a:latin typeface="Baskervville"/>
                <a:ea typeface="Baskervville"/>
                <a:cs typeface="Baskervville"/>
                <a:sym typeface="Baskervville"/>
              </a:defRPr>
            </a:lvl5pPr>
            <a:lvl6pPr lvl="5">
              <a:lnSpc>
                <a:spcPct val="100000"/>
              </a:lnSpc>
              <a:spcBef>
                <a:spcPts val="0"/>
              </a:spcBef>
              <a:spcAft>
                <a:spcPts val="0"/>
              </a:spcAft>
              <a:buSzPts val="1600"/>
              <a:buFont typeface="Baskervville"/>
              <a:buNone/>
              <a:defRPr sz="1600">
                <a:latin typeface="Baskervville"/>
                <a:ea typeface="Baskervville"/>
                <a:cs typeface="Baskervville"/>
                <a:sym typeface="Baskervville"/>
              </a:defRPr>
            </a:lvl6pPr>
            <a:lvl7pPr lvl="6">
              <a:lnSpc>
                <a:spcPct val="100000"/>
              </a:lnSpc>
              <a:spcBef>
                <a:spcPts val="0"/>
              </a:spcBef>
              <a:spcAft>
                <a:spcPts val="0"/>
              </a:spcAft>
              <a:buSzPts val="1600"/>
              <a:buFont typeface="Baskervville"/>
              <a:buNone/>
              <a:defRPr sz="1600">
                <a:latin typeface="Baskervville"/>
                <a:ea typeface="Baskervville"/>
                <a:cs typeface="Baskervville"/>
                <a:sym typeface="Baskervville"/>
              </a:defRPr>
            </a:lvl7pPr>
            <a:lvl8pPr lvl="7">
              <a:lnSpc>
                <a:spcPct val="100000"/>
              </a:lnSpc>
              <a:spcBef>
                <a:spcPts val="0"/>
              </a:spcBef>
              <a:spcAft>
                <a:spcPts val="0"/>
              </a:spcAft>
              <a:buSzPts val="1600"/>
              <a:buFont typeface="Baskervville"/>
              <a:buNone/>
              <a:defRPr sz="1600">
                <a:latin typeface="Baskervville"/>
                <a:ea typeface="Baskervville"/>
                <a:cs typeface="Baskervville"/>
                <a:sym typeface="Baskervville"/>
              </a:defRPr>
            </a:lvl8pPr>
            <a:lvl9pPr lvl="8">
              <a:lnSpc>
                <a:spcPct val="100000"/>
              </a:lnSpc>
              <a:spcBef>
                <a:spcPts val="0"/>
              </a:spcBef>
              <a:spcAft>
                <a:spcPts val="0"/>
              </a:spcAft>
              <a:buSzPts val="1600"/>
              <a:buFont typeface="Baskervville"/>
              <a:buNone/>
              <a:defRPr sz="1600">
                <a:latin typeface="Baskervville"/>
                <a:ea typeface="Baskervville"/>
                <a:cs typeface="Baskervville"/>
                <a:sym typeface="Baskervville"/>
              </a:defRPr>
            </a:lvl9pPr>
          </a:lstStyle>
          <a:p>
            <a:endParaRPr/>
          </a:p>
        </p:txBody>
      </p:sp>
      <p:sp>
        <p:nvSpPr>
          <p:cNvPr id="146" name="Google Shape;146;p33"/>
          <p:cNvSpPr txBox="1">
            <a:spLocks noGrp="1"/>
          </p:cNvSpPr>
          <p:nvPr>
            <p:ph type="body" idx="2"/>
          </p:nvPr>
        </p:nvSpPr>
        <p:spPr>
          <a:xfrm>
            <a:off x="415600" y="2755833"/>
            <a:ext cx="11360700" cy="2874000"/>
          </a:xfrm>
          <a:prstGeom prst="rect">
            <a:avLst/>
          </a:prstGeom>
        </p:spPr>
        <p:txBody>
          <a:bodyPr spcFirstLastPara="1" wrap="square" lIns="0" tIns="0" rIns="0" bIns="0" anchor="t" anchorCtr="0">
            <a:normAutofit/>
          </a:bodyPr>
          <a:lstStyle>
            <a:lvl1pPr marL="457200" lvl="0" indent="-330200">
              <a:lnSpc>
                <a:spcPct val="115000"/>
              </a:lnSpc>
              <a:spcBef>
                <a:spcPts val="0"/>
              </a:spcBef>
              <a:spcAft>
                <a:spcPts val="0"/>
              </a:spcAft>
              <a:buClr>
                <a:srgbClr val="00A5DB"/>
              </a:buClr>
              <a:buSzPts val="1600"/>
              <a:buFont typeface="Baskervville"/>
              <a:buChar char="﹢"/>
              <a:defRPr sz="1600">
                <a:latin typeface="Baskervville"/>
                <a:ea typeface="Baskervville"/>
                <a:cs typeface="Baskervville"/>
                <a:sym typeface="Baskervville"/>
              </a:defRPr>
            </a:lvl1pPr>
            <a:lvl2pPr marL="914400" lvl="1" indent="-330200">
              <a:lnSpc>
                <a:spcPct val="115000"/>
              </a:lnSpc>
              <a:spcBef>
                <a:spcPts val="2100"/>
              </a:spcBef>
              <a:spcAft>
                <a:spcPts val="0"/>
              </a:spcAft>
              <a:buClr>
                <a:srgbClr val="00A5DB"/>
              </a:buClr>
              <a:buSzPts val="1600"/>
              <a:buFont typeface="Baskervville"/>
              <a:buChar char="○"/>
              <a:defRPr sz="1600">
                <a:latin typeface="Baskervville"/>
                <a:ea typeface="Baskervville"/>
                <a:cs typeface="Baskervville"/>
                <a:sym typeface="Baskervville"/>
              </a:defRPr>
            </a:lvl2pPr>
            <a:lvl3pPr marL="1371600" lvl="2" indent="-330200">
              <a:lnSpc>
                <a:spcPct val="115000"/>
              </a:lnSpc>
              <a:spcBef>
                <a:spcPts val="2100"/>
              </a:spcBef>
              <a:spcAft>
                <a:spcPts val="0"/>
              </a:spcAft>
              <a:buClr>
                <a:srgbClr val="00A5DB"/>
              </a:buClr>
              <a:buSzPts val="1600"/>
              <a:buFont typeface="Baskervville"/>
              <a:buChar char="■"/>
              <a:defRPr sz="1600">
                <a:latin typeface="Baskervville"/>
                <a:ea typeface="Baskervville"/>
                <a:cs typeface="Baskervville"/>
                <a:sym typeface="Baskervville"/>
              </a:defRPr>
            </a:lvl3pPr>
            <a:lvl4pPr marL="1828800" lvl="3" indent="-330200">
              <a:lnSpc>
                <a:spcPct val="115000"/>
              </a:lnSpc>
              <a:spcBef>
                <a:spcPts val="2100"/>
              </a:spcBef>
              <a:spcAft>
                <a:spcPts val="0"/>
              </a:spcAft>
              <a:buClr>
                <a:srgbClr val="00A5DB"/>
              </a:buClr>
              <a:buSzPts val="1600"/>
              <a:buFont typeface="Baskervville"/>
              <a:buChar char="●"/>
              <a:defRPr sz="1600">
                <a:latin typeface="Baskervville"/>
                <a:ea typeface="Baskervville"/>
                <a:cs typeface="Baskervville"/>
                <a:sym typeface="Baskervville"/>
              </a:defRPr>
            </a:lvl4pPr>
            <a:lvl5pPr marL="2286000" lvl="4" indent="-330200">
              <a:lnSpc>
                <a:spcPct val="115000"/>
              </a:lnSpc>
              <a:spcBef>
                <a:spcPts val="2100"/>
              </a:spcBef>
              <a:spcAft>
                <a:spcPts val="0"/>
              </a:spcAft>
              <a:buClr>
                <a:srgbClr val="00A5DB"/>
              </a:buClr>
              <a:buSzPts val="1600"/>
              <a:buFont typeface="Baskervville"/>
              <a:buChar char="○"/>
              <a:defRPr sz="1600">
                <a:latin typeface="Baskervville"/>
                <a:ea typeface="Baskervville"/>
                <a:cs typeface="Baskervville"/>
                <a:sym typeface="Baskervville"/>
              </a:defRPr>
            </a:lvl5pPr>
            <a:lvl6pPr marL="2743200" lvl="5" indent="-330200">
              <a:lnSpc>
                <a:spcPct val="115000"/>
              </a:lnSpc>
              <a:spcBef>
                <a:spcPts val="2100"/>
              </a:spcBef>
              <a:spcAft>
                <a:spcPts val="0"/>
              </a:spcAft>
              <a:buClr>
                <a:srgbClr val="00A5DB"/>
              </a:buClr>
              <a:buSzPts val="1600"/>
              <a:buFont typeface="Baskervville"/>
              <a:buChar char="■"/>
              <a:defRPr sz="1600">
                <a:latin typeface="Baskervville"/>
                <a:ea typeface="Baskervville"/>
                <a:cs typeface="Baskervville"/>
                <a:sym typeface="Baskervville"/>
              </a:defRPr>
            </a:lvl6pPr>
            <a:lvl7pPr marL="3200400" lvl="6" indent="-330200">
              <a:lnSpc>
                <a:spcPct val="115000"/>
              </a:lnSpc>
              <a:spcBef>
                <a:spcPts val="2100"/>
              </a:spcBef>
              <a:spcAft>
                <a:spcPts val="0"/>
              </a:spcAft>
              <a:buClr>
                <a:srgbClr val="00A5DB"/>
              </a:buClr>
              <a:buSzPts val="1600"/>
              <a:buFont typeface="Baskervville"/>
              <a:buChar char="●"/>
              <a:defRPr sz="1600">
                <a:latin typeface="Baskervville"/>
                <a:ea typeface="Baskervville"/>
                <a:cs typeface="Baskervville"/>
                <a:sym typeface="Baskervville"/>
              </a:defRPr>
            </a:lvl7pPr>
            <a:lvl8pPr marL="3657600" lvl="7" indent="-330200">
              <a:lnSpc>
                <a:spcPct val="115000"/>
              </a:lnSpc>
              <a:spcBef>
                <a:spcPts val="2100"/>
              </a:spcBef>
              <a:spcAft>
                <a:spcPts val="0"/>
              </a:spcAft>
              <a:buClr>
                <a:srgbClr val="00A5DB"/>
              </a:buClr>
              <a:buSzPts val="1600"/>
              <a:buFont typeface="Baskervville"/>
              <a:buChar char="○"/>
              <a:defRPr sz="1600">
                <a:latin typeface="Baskervville"/>
                <a:ea typeface="Baskervville"/>
                <a:cs typeface="Baskervville"/>
                <a:sym typeface="Baskervville"/>
              </a:defRPr>
            </a:lvl8pPr>
            <a:lvl9pPr marL="4114800" lvl="8" indent="-330200">
              <a:lnSpc>
                <a:spcPct val="115000"/>
              </a:lnSpc>
              <a:spcBef>
                <a:spcPts val="2100"/>
              </a:spcBef>
              <a:spcAft>
                <a:spcPts val="2100"/>
              </a:spcAft>
              <a:buSzPts val="1600"/>
              <a:buFont typeface="Baskervville"/>
              <a:buChar char="■"/>
              <a:defRPr sz="1600">
                <a:latin typeface="Baskervville"/>
                <a:ea typeface="Baskervville"/>
                <a:cs typeface="Baskervville"/>
                <a:sym typeface="Baskervville"/>
              </a:defRPr>
            </a:lvl9pPr>
          </a:lstStyle>
          <a:p>
            <a:endParaRPr/>
          </a:p>
        </p:txBody>
      </p:sp>
      <p:sp>
        <p:nvSpPr>
          <p:cNvPr id="147" name="Google Shape;147;p33"/>
          <p:cNvSpPr txBox="1">
            <a:spLocks noGrp="1"/>
          </p:cNvSpPr>
          <p:nvPr>
            <p:ph type="sldNum" idx="12"/>
          </p:nvPr>
        </p:nvSpPr>
        <p:spPr>
          <a:xfrm>
            <a:off x="11409045" y="6333134"/>
            <a:ext cx="731700" cy="524700"/>
          </a:xfrm>
          <a:prstGeom prst="rect">
            <a:avLst/>
          </a:prstGeom>
        </p:spPr>
        <p:txBody>
          <a:bodyPr spcFirstLastPara="1" wrap="square" lIns="91425" tIns="45700" rIns="91425" bIns="45700" anchor="t" anchorCtr="0">
            <a:noAutofit/>
          </a:bodyPr>
          <a:lstStyle>
            <a:lvl1pPr lvl="0">
              <a:buNone/>
              <a:defRPr sz="1700">
                <a:latin typeface="Baskervville"/>
                <a:ea typeface="Baskervville"/>
                <a:cs typeface="Baskervville"/>
                <a:sym typeface="Baskervville"/>
              </a:defRPr>
            </a:lvl1pPr>
            <a:lvl2pPr lvl="1">
              <a:buNone/>
              <a:defRPr sz="1700">
                <a:latin typeface="Baskervville"/>
                <a:ea typeface="Baskervville"/>
                <a:cs typeface="Baskervville"/>
                <a:sym typeface="Baskervville"/>
              </a:defRPr>
            </a:lvl2pPr>
            <a:lvl3pPr lvl="2">
              <a:buNone/>
              <a:defRPr sz="1700">
                <a:latin typeface="Baskervville"/>
                <a:ea typeface="Baskervville"/>
                <a:cs typeface="Baskervville"/>
                <a:sym typeface="Baskervville"/>
              </a:defRPr>
            </a:lvl3pPr>
            <a:lvl4pPr lvl="3">
              <a:buNone/>
              <a:defRPr sz="1700">
                <a:latin typeface="Baskervville"/>
                <a:ea typeface="Baskervville"/>
                <a:cs typeface="Baskervville"/>
                <a:sym typeface="Baskervville"/>
              </a:defRPr>
            </a:lvl4pPr>
            <a:lvl5pPr lvl="4">
              <a:buNone/>
              <a:defRPr sz="1700">
                <a:latin typeface="Baskervville"/>
                <a:ea typeface="Baskervville"/>
                <a:cs typeface="Baskervville"/>
                <a:sym typeface="Baskervville"/>
              </a:defRPr>
            </a:lvl5pPr>
            <a:lvl6pPr lvl="5">
              <a:buNone/>
              <a:defRPr sz="1700">
                <a:latin typeface="Baskervville"/>
                <a:ea typeface="Baskervville"/>
                <a:cs typeface="Baskervville"/>
                <a:sym typeface="Baskervville"/>
              </a:defRPr>
            </a:lvl6pPr>
            <a:lvl7pPr lvl="6">
              <a:buNone/>
              <a:defRPr sz="1700">
                <a:latin typeface="Baskervville"/>
                <a:ea typeface="Baskervville"/>
                <a:cs typeface="Baskervville"/>
                <a:sym typeface="Baskervville"/>
              </a:defRPr>
            </a:lvl7pPr>
            <a:lvl8pPr lvl="7">
              <a:buNone/>
              <a:defRPr sz="1700">
                <a:latin typeface="Baskervville"/>
                <a:ea typeface="Baskervville"/>
                <a:cs typeface="Baskervville"/>
                <a:sym typeface="Baskervville"/>
              </a:defRPr>
            </a:lvl8pPr>
            <a:lvl9pPr lvl="8">
              <a:buNone/>
              <a:defRPr sz="1700">
                <a:latin typeface="Baskervville"/>
                <a:ea typeface="Baskervville"/>
                <a:cs typeface="Baskervville"/>
                <a:sym typeface="Baskervvill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TITLE_AND_BODY_2">
  <p:cSld name="TITLE_AND_BODY_2">
    <p:spTree>
      <p:nvGrpSpPr>
        <p:cNvPr id="1" name="Shape 148"/>
        <p:cNvGrpSpPr/>
        <p:nvPr/>
      </p:nvGrpSpPr>
      <p:grpSpPr>
        <a:xfrm>
          <a:off x="0" y="0"/>
          <a:ext cx="0" cy="0"/>
          <a:chOff x="0" y="0"/>
          <a:chExt cx="0" cy="0"/>
        </a:xfrm>
      </p:grpSpPr>
      <p:sp>
        <p:nvSpPr>
          <p:cNvPr id="149" name="Google Shape;149;p34"/>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34"/>
          <p:cNvSpPr txBox="1">
            <a:spLocks noGrp="1"/>
          </p:cNvSpPr>
          <p:nvPr>
            <p:ph type="body" idx="1"/>
          </p:nvPr>
        </p:nvSpPr>
        <p:spPr>
          <a:xfrm>
            <a:off x="415600" y="1536633"/>
            <a:ext cx="11360700" cy="4555200"/>
          </a:xfrm>
          <a:prstGeom prst="rect">
            <a:avLst/>
          </a:prstGeom>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151" name="Google Shape;151;p34"/>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TITLE_AND_BODY_3">
  <p:cSld name="TITLE_AND_BODY_3">
    <p:spTree>
      <p:nvGrpSpPr>
        <p:cNvPr id="1" name="Shape 152"/>
        <p:cNvGrpSpPr/>
        <p:nvPr/>
      </p:nvGrpSpPr>
      <p:grpSpPr>
        <a:xfrm>
          <a:off x="0" y="0"/>
          <a:ext cx="0" cy="0"/>
          <a:chOff x="0" y="0"/>
          <a:chExt cx="0" cy="0"/>
        </a:xfrm>
      </p:grpSpPr>
      <p:sp>
        <p:nvSpPr>
          <p:cNvPr id="153" name="Google Shape;153;p35"/>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4" name="Google Shape;154;p35"/>
          <p:cNvSpPr txBox="1">
            <a:spLocks noGrp="1"/>
          </p:cNvSpPr>
          <p:nvPr>
            <p:ph type="body" idx="1"/>
          </p:nvPr>
        </p:nvSpPr>
        <p:spPr>
          <a:xfrm>
            <a:off x="415600" y="1536633"/>
            <a:ext cx="11360700" cy="4555200"/>
          </a:xfrm>
          <a:prstGeom prst="rect">
            <a:avLst/>
          </a:prstGeom>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155" name="Google Shape;155;p35"/>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TITLE_AND_BODY_4">
  <p:cSld name="TITLE_AND_BODY_4">
    <p:spTree>
      <p:nvGrpSpPr>
        <p:cNvPr id="1" name="Shape 156"/>
        <p:cNvGrpSpPr/>
        <p:nvPr/>
      </p:nvGrpSpPr>
      <p:grpSpPr>
        <a:xfrm>
          <a:off x="0" y="0"/>
          <a:ext cx="0" cy="0"/>
          <a:chOff x="0" y="0"/>
          <a:chExt cx="0" cy="0"/>
        </a:xfrm>
      </p:grpSpPr>
      <p:sp>
        <p:nvSpPr>
          <p:cNvPr id="157" name="Google Shape;157;p36"/>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8" name="Google Shape;158;p36"/>
          <p:cNvSpPr txBox="1">
            <a:spLocks noGrp="1"/>
          </p:cNvSpPr>
          <p:nvPr>
            <p:ph type="body" idx="1"/>
          </p:nvPr>
        </p:nvSpPr>
        <p:spPr>
          <a:xfrm>
            <a:off x="415600" y="1536633"/>
            <a:ext cx="11360700" cy="4555200"/>
          </a:xfrm>
          <a:prstGeom prst="rect">
            <a:avLst/>
          </a:prstGeom>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159" name="Google Shape;159;p36"/>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TITLE_AND_BODY_5">
  <p:cSld name="TITLE_AND_BODY_5">
    <p:spTree>
      <p:nvGrpSpPr>
        <p:cNvPr id="1" name="Shape 160"/>
        <p:cNvGrpSpPr/>
        <p:nvPr/>
      </p:nvGrpSpPr>
      <p:grpSpPr>
        <a:xfrm>
          <a:off x="0" y="0"/>
          <a:ext cx="0" cy="0"/>
          <a:chOff x="0" y="0"/>
          <a:chExt cx="0" cy="0"/>
        </a:xfrm>
      </p:grpSpPr>
      <p:sp>
        <p:nvSpPr>
          <p:cNvPr id="161" name="Google Shape;161;p37"/>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2" name="Google Shape;162;p37"/>
          <p:cNvSpPr txBox="1">
            <a:spLocks noGrp="1"/>
          </p:cNvSpPr>
          <p:nvPr>
            <p:ph type="body" idx="1"/>
          </p:nvPr>
        </p:nvSpPr>
        <p:spPr>
          <a:xfrm>
            <a:off x="415600" y="1536633"/>
            <a:ext cx="11360700" cy="4555200"/>
          </a:xfrm>
          <a:prstGeom prst="rect">
            <a:avLst/>
          </a:prstGeom>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163" name="Google Shape;163;p37"/>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_AND_BODY_6">
  <p:cSld name="TITLE_AND_BODY_6">
    <p:spTree>
      <p:nvGrpSpPr>
        <p:cNvPr id="1" name="Shape 164"/>
        <p:cNvGrpSpPr/>
        <p:nvPr/>
      </p:nvGrpSpPr>
      <p:grpSpPr>
        <a:xfrm>
          <a:off x="0" y="0"/>
          <a:ext cx="0" cy="0"/>
          <a:chOff x="0" y="0"/>
          <a:chExt cx="0" cy="0"/>
        </a:xfrm>
      </p:grpSpPr>
      <p:sp>
        <p:nvSpPr>
          <p:cNvPr id="165" name="Google Shape;165;p38"/>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6" name="Google Shape;166;p38"/>
          <p:cNvSpPr txBox="1">
            <a:spLocks noGrp="1"/>
          </p:cNvSpPr>
          <p:nvPr>
            <p:ph type="body" idx="1"/>
          </p:nvPr>
        </p:nvSpPr>
        <p:spPr>
          <a:xfrm>
            <a:off x="415600" y="1536633"/>
            <a:ext cx="11360700" cy="4555200"/>
          </a:xfrm>
          <a:prstGeom prst="rect">
            <a:avLst/>
          </a:prstGeom>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167" name="Google Shape;167;p38"/>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TITLE_AND_BODY_8">
  <p:cSld name="TITLE_AND_BODY_8">
    <p:spTree>
      <p:nvGrpSpPr>
        <p:cNvPr id="1" name="Shape 172"/>
        <p:cNvGrpSpPr/>
        <p:nvPr/>
      </p:nvGrpSpPr>
      <p:grpSpPr>
        <a:xfrm>
          <a:off x="0" y="0"/>
          <a:ext cx="0" cy="0"/>
          <a:chOff x="0" y="0"/>
          <a:chExt cx="0" cy="0"/>
        </a:xfrm>
      </p:grpSpPr>
      <p:sp>
        <p:nvSpPr>
          <p:cNvPr id="173" name="Google Shape;173;p40"/>
          <p:cNvSpPr txBox="1">
            <a:spLocks noGrp="1"/>
          </p:cNvSpPr>
          <p:nvPr>
            <p:ph type="title"/>
          </p:nvPr>
        </p:nvSpPr>
        <p:spPr>
          <a:xfrm>
            <a:off x="415600" y="593367"/>
            <a:ext cx="11360700" cy="763500"/>
          </a:xfrm>
          <a:prstGeom prst="rect">
            <a:avLst/>
          </a:prstGeom>
        </p:spPr>
        <p:txBody>
          <a:bodyPr spcFirstLastPara="1" wrap="square" lIns="91425" tIns="45700" rIns="91425" bIns="45700" anchor="ctr" anchorCtr="0">
            <a:normAutofit/>
          </a:bodyPr>
          <a:lstStyle>
            <a:lvl1pPr lvl="0">
              <a:spcBef>
                <a:spcPts val="0"/>
              </a:spcBef>
              <a:spcAft>
                <a:spcPts val="0"/>
              </a:spcAft>
              <a:buSzPts val="14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4" name="Google Shape;174;p40"/>
          <p:cNvSpPr txBox="1">
            <a:spLocks noGrp="1"/>
          </p:cNvSpPr>
          <p:nvPr>
            <p:ph type="body" idx="1"/>
          </p:nvPr>
        </p:nvSpPr>
        <p:spPr>
          <a:xfrm>
            <a:off x="415600" y="1536633"/>
            <a:ext cx="11360700" cy="4555200"/>
          </a:xfrm>
          <a:prstGeom prst="rect">
            <a:avLst/>
          </a:prstGeom>
        </p:spPr>
        <p:txBody>
          <a:bodyPr spcFirstLastPara="1" wrap="square" lIns="0" tIns="0" rIns="0" bIns="0" anchor="t" anchorCtr="0">
            <a:normAutofit/>
          </a:bodyPr>
          <a:lstStyle>
            <a:lvl1pPr marL="457200" lvl="0" indent="-228600">
              <a:spcBef>
                <a:spcPts val="0"/>
              </a:spcBef>
              <a:spcAft>
                <a:spcPts val="0"/>
              </a:spcAft>
              <a:buSzPts val="1400"/>
              <a:buNone/>
              <a:defRPr/>
            </a:lvl1pPr>
            <a:lvl2pPr marL="914400" lvl="1" indent="-228600">
              <a:spcBef>
                <a:spcPts val="0"/>
              </a:spcBef>
              <a:spcAft>
                <a:spcPts val="0"/>
              </a:spcAft>
              <a:buSzPts val="1400"/>
              <a:buNone/>
              <a:defRPr/>
            </a:lvl2pPr>
            <a:lvl3pPr marL="1371600" lvl="2" indent="-228600">
              <a:spcBef>
                <a:spcPts val="0"/>
              </a:spcBef>
              <a:spcAft>
                <a:spcPts val="0"/>
              </a:spcAft>
              <a:buSzPts val="1400"/>
              <a:buNone/>
              <a:defRPr/>
            </a:lvl3pPr>
            <a:lvl4pPr marL="1828800" lvl="3" indent="-228600">
              <a:spcBef>
                <a:spcPts val="0"/>
              </a:spcBef>
              <a:spcAft>
                <a:spcPts val="0"/>
              </a:spcAft>
              <a:buSzPts val="1400"/>
              <a:buNone/>
              <a:defRPr/>
            </a:lvl4pPr>
            <a:lvl5pPr marL="2286000" lvl="4" indent="-228600">
              <a:spcBef>
                <a:spcPts val="0"/>
              </a:spcBef>
              <a:spcAft>
                <a:spcPts val="0"/>
              </a:spcAft>
              <a:buSzPts val="1400"/>
              <a:buNone/>
              <a:defRPr/>
            </a:lvl5pPr>
            <a:lvl6pPr marL="2743200" lvl="5" indent="-228600">
              <a:spcBef>
                <a:spcPts val="0"/>
              </a:spcBef>
              <a:spcAft>
                <a:spcPts val="0"/>
              </a:spcAft>
              <a:buSzPts val="1400"/>
              <a:buNone/>
              <a:defRPr/>
            </a:lvl6pPr>
            <a:lvl7pPr marL="3200400" lvl="6" indent="-228600">
              <a:spcBef>
                <a:spcPts val="0"/>
              </a:spcBef>
              <a:spcAft>
                <a:spcPts val="0"/>
              </a:spcAft>
              <a:buSzPts val="1400"/>
              <a:buNone/>
              <a:defRPr/>
            </a:lvl7pPr>
            <a:lvl8pPr marL="3657600" lvl="7" indent="-228600">
              <a:spcBef>
                <a:spcPts val="0"/>
              </a:spcBef>
              <a:spcAft>
                <a:spcPts val="0"/>
              </a:spcAft>
              <a:buSzPts val="1400"/>
              <a:buNone/>
              <a:defRPr/>
            </a:lvl8pPr>
            <a:lvl9pPr marL="4114800" lvl="8" indent="-228600">
              <a:spcBef>
                <a:spcPts val="0"/>
              </a:spcBef>
              <a:spcAft>
                <a:spcPts val="0"/>
              </a:spcAft>
              <a:buSzPts val="1400"/>
              <a:buNone/>
              <a:defRPr/>
            </a:lvl9pPr>
          </a:lstStyle>
          <a:p>
            <a:endParaRPr/>
          </a:p>
        </p:txBody>
      </p:sp>
      <p:sp>
        <p:nvSpPr>
          <p:cNvPr id="175" name="Google Shape;175;p40"/>
          <p:cNvSpPr txBox="1">
            <a:spLocks noGrp="1"/>
          </p:cNvSpPr>
          <p:nvPr>
            <p:ph type="sldNum" idx="12"/>
          </p:nvPr>
        </p:nvSpPr>
        <p:spPr>
          <a:xfrm>
            <a:off x="11296610" y="6217622"/>
            <a:ext cx="731700" cy="524700"/>
          </a:xfrm>
          <a:prstGeom prst="rect">
            <a:avLst/>
          </a:prstGeom>
        </p:spPr>
        <p:txBody>
          <a:bodyPr spcFirstLastPara="1" wrap="square" lIns="91425" tIns="45700" rIns="91425" bIns="45700"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Agenda">
    <p:spTree>
      <p:nvGrpSpPr>
        <p:cNvPr id="1" name=""/>
        <p:cNvGrpSpPr/>
        <p:nvPr/>
      </p:nvGrpSpPr>
      <p:grpSpPr>
        <a:xfrm>
          <a:off x="0" y="0"/>
          <a:ext cx="0" cy="0"/>
          <a:chOff x="0" y="0"/>
          <a:chExt cx="0" cy="0"/>
        </a:xfrm>
      </p:grpSpPr>
      <p:pic>
        <p:nvPicPr>
          <p:cNvPr id="5" name="Picture 4" descr="Application&#10;&#10;Description automatically generated">
            <a:extLst>
              <a:ext uri="{FF2B5EF4-FFF2-40B4-BE49-F238E27FC236}">
                <a16:creationId xmlns:a16="http://schemas.microsoft.com/office/drawing/2014/main" id="{34650983-06AE-8E73-AE5E-1982548F819E}"/>
              </a:ext>
            </a:extLst>
          </p:cNvPr>
          <p:cNvPicPr>
            <a:picLocks noChangeAspect="1"/>
          </p:cNvPicPr>
          <p:nvPr userDrawn="1"/>
        </p:nvPicPr>
        <p:blipFill>
          <a:blip r:embed="rId2">
            <a:alphaModFix amt="21000"/>
            <a:extLst>
              <a:ext uri="{28A0092B-C50C-407E-A947-70E740481C1C}">
                <a14:useLocalDpi xmlns:a14="http://schemas.microsoft.com/office/drawing/2010/main" val="0"/>
              </a:ext>
            </a:extLst>
          </a:blip>
          <a:stretch>
            <a:fillRect/>
          </a:stretch>
        </p:blipFill>
        <p:spPr>
          <a:xfrm flipH="1">
            <a:off x="367422" y="421449"/>
            <a:ext cx="11369207" cy="5941675"/>
          </a:xfrm>
          <a:prstGeom prst="rect">
            <a:avLst/>
          </a:prstGeom>
        </p:spPr>
      </p:pic>
      <p:sp>
        <p:nvSpPr>
          <p:cNvPr id="3" name="Footer Placeholder 2">
            <a:extLst>
              <a:ext uri="{FF2B5EF4-FFF2-40B4-BE49-F238E27FC236}">
                <a16:creationId xmlns:a16="http://schemas.microsoft.com/office/drawing/2014/main" id="{26323443-2DA4-93B3-A65F-710644654EC5}"/>
              </a:ext>
            </a:extLst>
          </p:cNvPr>
          <p:cNvSpPr>
            <a:spLocks noGrp="1"/>
          </p:cNvSpPr>
          <p:nvPr>
            <p:ph type="ftr" sz="quarter" idx="10"/>
          </p:nvPr>
        </p:nvSpPr>
        <p:spPr/>
        <p:txBody>
          <a:bodyPr/>
          <a:lstStyle>
            <a:lvl1pPr>
              <a:defRPr>
                <a:solidFill>
                  <a:schemeClr val="tx1"/>
                </a:solidFill>
              </a:defRPr>
            </a:lvl1pPr>
          </a:lstStyle>
          <a:p>
            <a:endParaRPr lang="en-US" dirty="0"/>
          </a:p>
        </p:txBody>
      </p:sp>
      <p:grpSp>
        <p:nvGrpSpPr>
          <p:cNvPr id="19" name="Graphic 9">
            <a:extLst>
              <a:ext uri="{FF2B5EF4-FFF2-40B4-BE49-F238E27FC236}">
                <a16:creationId xmlns:a16="http://schemas.microsoft.com/office/drawing/2014/main" id="{9FD97AEC-D9CB-E972-6816-243D47ABDD44}"/>
              </a:ext>
            </a:extLst>
          </p:cNvPr>
          <p:cNvGrpSpPr/>
          <p:nvPr userDrawn="1"/>
        </p:nvGrpSpPr>
        <p:grpSpPr>
          <a:xfrm>
            <a:off x="11809473" y="6491952"/>
            <a:ext cx="231931" cy="221349"/>
            <a:chOff x="11763176" y="6515100"/>
            <a:chExt cx="231931" cy="221349"/>
          </a:xfrm>
        </p:grpSpPr>
        <p:sp>
          <p:nvSpPr>
            <p:cNvPr id="20" name="Freeform: Shape 19">
              <a:extLst>
                <a:ext uri="{FF2B5EF4-FFF2-40B4-BE49-F238E27FC236}">
                  <a16:creationId xmlns:a16="http://schemas.microsoft.com/office/drawing/2014/main" id="{1E30051E-393B-08CF-7B42-0CA43E8CD49D}"/>
                </a:ext>
              </a:extLst>
            </p:cNvPr>
            <p:cNvSpPr/>
            <p:nvPr/>
          </p:nvSpPr>
          <p:spPr>
            <a:xfrm>
              <a:off x="11879376" y="6625744"/>
              <a:ext cx="115732" cy="110705"/>
            </a:xfrm>
            <a:custGeom>
              <a:avLst/>
              <a:gdLst>
                <a:gd name="connsiteX0" fmla="*/ 0 w 115732"/>
                <a:gd name="connsiteY0" fmla="*/ 41988 h 110705"/>
                <a:gd name="connsiteX1" fmla="*/ 54193 w 115732"/>
                <a:gd name="connsiteY1" fmla="*/ 110705 h 110705"/>
                <a:gd name="connsiteX2" fmla="*/ 111316 w 115732"/>
                <a:gd name="connsiteY2" fmla="*/ 110705 h 110705"/>
                <a:gd name="connsiteX3" fmla="*/ 114794 w 115732"/>
                <a:gd name="connsiteY3" fmla="*/ 103565 h 110705"/>
                <a:gd name="connsiteX4" fmla="*/ 33138 w 115732"/>
                <a:gd name="connsiteY4" fmla="*/ 0 h 110705"/>
                <a:gd name="connsiteX5" fmla="*/ 61 w 115732"/>
                <a:gd name="connsiteY5" fmla="*/ 41988 h 110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32" h="110705">
                  <a:moveTo>
                    <a:pt x="0" y="41988"/>
                  </a:moveTo>
                  <a:lnTo>
                    <a:pt x="54193" y="110705"/>
                  </a:lnTo>
                  <a:lnTo>
                    <a:pt x="111316" y="110705"/>
                  </a:lnTo>
                  <a:cubicBezTo>
                    <a:pt x="114978" y="110705"/>
                    <a:pt x="117053" y="106433"/>
                    <a:pt x="114794" y="103565"/>
                  </a:cubicBezTo>
                  <a:lnTo>
                    <a:pt x="33138" y="0"/>
                  </a:lnTo>
                  <a:lnTo>
                    <a:pt x="61" y="41988"/>
                  </a:lnTo>
                  <a:close/>
                </a:path>
              </a:pathLst>
            </a:custGeom>
            <a:solidFill>
              <a:sysClr val="window" lastClr="FFFFFF">
                <a:alpha val="55000"/>
              </a:sysClr>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sp>
          <p:nvSpPr>
            <p:cNvPr id="21" name="Freeform: Shape 20">
              <a:extLst>
                <a:ext uri="{FF2B5EF4-FFF2-40B4-BE49-F238E27FC236}">
                  <a16:creationId xmlns:a16="http://schemas.microsoft.com/office/drawing/2014/main" id="{F9028F68-FE62-E01B-56E4-7A74D423E60F}"/>
                </a:ext>
              </a:extLst>
            </p:cNvPr>
            <p:cNvSpPr/>
            <p:nvPr/>
          </p:nvSpPr>
          <p:spPr>
            <a:xfrm>
              <a:off x="11879315" y="6515100"/>
              <a:ext cx="115671" cy="110644"/>
            </a:xfrm>
            <a:custGeom>
              <a:avLst/>
              <a:gdLst>
                <a:gd name="connsiteX0" fmla="*/ 30697 w 115671"/>
                <a:gd name="connsiteY0" fmla="*/ 107715 h 110644"/>
                <a:gd name="connsiteX1" fmla="*/ 0 w 115671"/>
                <a:gd name="connsiteY1" fmla="*/ 68779 h 110644"/>
                <a:gd name="connsiteX2" fmla="*/ 54132 w 115671"/>
                <a:gd name="connsiteY2" fmla="*/ 0 h 110644"/>
                <a:gd name="connsiteX3" fmla="*/ 111255 w 115671"/>
                <a:gd name="connsiteY3" fmla="*/ 0 h 110644"/>
                <a:gd name="connsiteX4" fmla="*/ 114733 w 115671"/>
                <a:gd name="connsiteY4" fmla="*/ 7140 h 110644"/>
                <a:gd name="connsiteX5" fmla="*/ 33138 w 115671"/>
                <a:gd name="connsiteY5" fmla="*/ 110644 h 110644"/>
                <a:gd name="connsiteX6" fmla="*/ 30758 w 115671"/>
                <a:gd name="connsiteY6" fmla="*/ 107593 h 110644"/>
                <a:gd name="connsiteX7" fmla="*/ 30758 w 115671"/>
                <a:gd name="connsiteY7" fmla="*/ 107593 h 11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671" h="110644">
                  <a:moveTo>
                    <a:pt x="30697" y="107715"/>
                  </a:moveTo>
                  <a:lnTo>
                    <a:pt x="0" y="68779"/>
                  </a:lnTo>
                  <a:lnTo>
                    <a:pt x="54132" y="0"/>
                  </a:lnTo>
                  <a:lnTo>
                    <a:pt x="111255" y="0"/>
                  </a:lnTo>
                  <a:cubicBezTo>
                    <a:pt x="114917" y="0"/>
                    <a:pt x="116991" y="4272"/>
                    <a:pt x="114733" y="7140"/>
                  </a:cubicBezTo>
                  <a:lnTo>
                    <a:pt x="33138" y="110644"/>
                  </a:lnTo>
                  <a:lnTo>
                    <a:pt x="30758" y="107593"/>
                  </a:lnTo>
                  <a:lnTo>
                    <a:pt x="30758" y="107593"/>
                  </a:lnTo>
                  <a:close/>
                </a:path>
              </a:pathLst>
            </a:custGeom>
            <a:solidFill>
              <a:sysClr val="window" lastClr="FFFFFF">
                <a:alpha val="55000"/>
              </a:sysClr>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sp>
          <p:nvSpPr>
            <p:cNvPr id="22" name="Freeform: Shape 21">
              <a:extLst>
                <a:ext uri="{FF2B5EF4-FFF2-40B4-BE49-F238E27FC236}">
                  <a16:creationId xmlns:a16="http://schemas.microsoft.com/office/drawing/2014/main" id="{10594ECE-7980-1567-6DA8-DF64EFD2FB66}"/>
                </a:ext>
              </a:extLst>
            </p:cNvPr>
            <p:cNvSpPr/>
            <p:nvPr/>
          </p:nvSpPr>
          <p:spPr>
            <a:xfrm>
              <a:off x="11763176" y="6515100"/>
              <a:ext cx="149276" cy="221349"/>
            </a:xfrm>
            <a:custGeom>
              <a:avLst/>
              <a:gdLst>
                <a:gd name="connsiteX0" fmla="*/ 977 w 149276"/>
                <a:gd name="connsiteY0" fmla="*/ 7140 h 221349"/>
                <a:gd name="connsiteX1" fmla="*/ 82572 w 149276"/>
                <a:gd name="connsiteY1" fmla="*/ 110705 h 221349"/>
                <a:gd name="connsiteX2" fmla="*/ 977 w 149276"/>
                <a:gd name="connsiteY2" fmla="*/ 214209 h 221349"/>
                <a:gd name="connsiteX3" fmla="*/ 4456 w 149276"/>
                <a:gd name="connsiteY3" fmla="*/ 221350 h 221349"/>
                <a:gd name="connsiteX4" fmla="*/ 62616 w 149276"/>
                <a:gd name="connsiteY4" fmla="*/ 221350 h 221349"/>
                <a:gd name="connsiteX5" fmla="*/ 149277 w 149276"/>
                <a:gd name="connsiteY5" fmla="*/ 110705 h 221349"/>
                <a:gd name="connsiteX6" fmla="*/ 61518 w 149276"/>
                <a:gd name="connsiteY6" fmla="*/ 0 h 221349"/>
                <a:gd name="connsiteX7" fmla="*/ 4395 w 149276"/>
                <a:gd name="connsiteY7" fmla="*/ 0 h 221349"/>
                <a:gd name="connsiteX8" fmla="*/ 977 w 149276"/>
                <a:gd name="connsiteY8" fmla="*/ 7140 h 22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76" h="221349">
                  <a:moveTo>
                    <a:pt x="977" y="7140"/>
                  </a:moveTo>
                  <a:lnTo>
                    <a:pt x="82572" y="110705"/>
                  </a:lnTo>
                  <a:lnTo>
                    <a:pt x="977" y="214209"/>
                  </a:lnTo>
                  <a:cubicBezTo>
                    <a:pt x="-1281" y="217078"/>
                    <a:pt x="733" y="221350"/>
                    <a:pt x="4456" y="221350"/>
                  </a:cubicBezTo>
                  <a:lnTo>
                    <a:pt x="62616" y="221350"/>
                  </a:lnTo>
                  <a:cubicBezTo>
                    <a:pt x="62616" y="221350"/>
                    <a:pt x="149277" y="110705"/>
                    <a:pt x="149277" y="110705"/>
                  </a:cubicBezTo>
                  <a:lnTo>
                    <a:pt x="61518" y="0"/>
                  </a:lnTo>
                  <a:lnTo>
                    <a:pt x="4395" y="0"/>
                  </a:lnTo>
                  <a:cubicBezTo>
                    <a:pt x="733" y="0"/>
                    <a:pt x="-1342" y="4272"/>
                    <a:pt x="977" y="7140"/>
                  </a:cubicBezTo>
                  <a:close/>
                </a:path>
              </a:pathLst>
            </a:custGeom>
            <a:solidFill>
              <a:srgbClr val="FFFFFF"/>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grpSp>
      <p:sp>
        <p:nvSpPr>
          <p:cNvPr id="25" name="Text Placeholder 24">
            <a:extLst>
              <a:ext uri="{FF2B5EF4-FFF2-40B4-BE49-F238E27FC236}">
                <a16:creationId xmlns:a16="http://schemas.microsoft.com/office/drawing/2014/main" id="{01A0BB5F-0BB8-98B0-7BD2-20214FE38879}"/>
              </a:ext>
            </a:extLst>
          </p:cNvPr>
          <p:cNvSpPr>
            <a:spLocks noGrp="1"/>
          </p:cNvSpPr>
          <p:nvPr>
            <p:ph type="body" sz="quarter" idx="12"/>
          </p:nvPr>
        </p:nvSpPr>
        <p:spPr>
          <a:xfrm>
            <a:off x="3335328" y="3113056"/>
            <a:ext cx="6586537" cy="3323496"/>
          </a:xfrm>
        </p:spPr>
        <p:txBody>
          <a:bodyPr tIns="0">
            <a:noAutofit/>
          </a:bodyPr>
          <a:lstStyle>
            <a:lvl1pPr marL="0" indent="-512750">
              <a:spcBef>
                <a:spcPts val="0"/>
              </a:spcBef>
              <a:spcAft>
                <a:spcPts val="800"/>
              </a:spcAft>
              <a:buClr>
                <a:schemeClr val="accent3"/>
              </a:buClr>
              <a:buSzPct val="90000"/>
              <a:buFont typeface="Arial" panose="020B0604020202020204" pitchFamily="34" charset="0"/>
              <a:buChar char="•"/>
              <a:defRPr sz="2800" b="0" i="0">
                <a:solidFill>
                  <a:schemeClr val="tx1"/>
                </a:solidFill>
                <a:latin typeface="Avenir Next" panose="020B0503020202020204" pitchFamily="34" charset="0"/>
              </a:defRPr>
            </a:lvl1pPr>
            <a:lvl2pPr marL="573074" indent="1588">
              <a:spcAft>
                <a:spcPts val="1600"/>
              </a:spcAft>
              <a:buFont typeface="Arial" panose="020B0604020202020204" pitchFamily="34" charset="0"/>
              <a:buChar char="​"/>
              <a:defRPr b="0" i="0">
                <a:solidFill>
                  <a:schemeClr val="tx1"/>
                </a:solidFill>
                <a:latin typeface="Avenir Next" panose="020B0503020202020204" pitchFamily="34" charset="0"/>
              </a:defRPr>
            </a:lvl2pPr>
            <a:lvl3pPr marL="573074" indent="0">
              <a:buFont typeface="Arial" panose="020B0604020202020204" pitchFamily="34" charset="0"/>
              <a:buNone/>
              <a:defRPr/>
            </a:lvl3pPr>
            <a:lvl4pPr marL="573074" indent="0">
              <a:spcBef>
                <a:spcPts val="0"/>
              </a:spcBef>
              <a:buNone/>
              <a:defRPr b="0" cap="none" baseline="0">
                <a:solidFill>
                  <a:schemeClr val="tx1"/>
                </a:solidFill>
              </a:defRPr>
            </a:lvl4pPr>
            <a:lvl5pPr marL="568311" indent="0">
              <a:buNone/>
              <a:defRPr/>
            </a:lvl5pPr>
          </a:lstStyle>
          <a:p>
            <a:pPr lvl="0"/>
            <a:r>
              <a:rPr lang="en-US" dirty="0"/>
              <a:t>Click to edit Master text styles</a:t>
            </a:r>
          </a:p>
          <a:p>
            <a:pPr lvl="1"/>
            <a:r>
              <a:rPr lang="en-US" dirty="0"/>
              <a:t>Second level</a:t>
            </a:r>
          </a:p>
        </p:txBody>
      </p:sp>
      <p:sp>
        <p:nvSpPr>
          <p:cNvPr id="6" name="TextBox 5">
            <a:extLst>
              <a:ext uri="{FF2B5EF4-FFF2-40B4-BE49-F238E27FC236}">
                <a16:creationId xmlns:a16="http://schemas.microsoft.com/office/drawing/2014/main" id="{0E0F8F43-4330-2F5C-BDDF-E87DC6169401}"/>
              </a:ext>
            </a:extLst>
          </p:cNvPr>
          <p:cNvSpPr txBox="1"/>
          <p:nvPr userDrawn="1"/>
        </p:nvSpPr>
        <p:spPr>
          <a:xfrm>
            <a:off x="0" y="6545683"/>
            <a:ext cx="6096000" cy="215444"/>
          </a:xfrm>
          <a:prstGeom prst="rect">
            <a:avLst/>
          </a:prstGeom>
          <a:solidFill>
            <a:schemeClr val="accent1"/>
          </a:solidFill>
        </p:spPr>
        <p:txBody>
          <a:bodyPr wrap="square">
            <a:spAutoFit/>
          </a:bodyPr>
          <a:lstStyle/>
          <a:p>
            <a:r>
              <a:rPr lang="en-US" sz="800" b="0" i="0" u="none" strike="noStrike" dirty="0">
                <a:solidFill>
                  <a:schemeClr val="tx2">
                    <a:lumMod val="75000"/>
                  </a:schemeClr>
                </a:solidFill>
                <a:effectLst/>
                <a:latin typeface="Avenir Book" panose="02000503020000020003" pitchFamily="2" charset="0"/>
              </a:rPr>
              <a:t>© 2024 Nexben, Inc. All Rights Reserved</a:t>
            </a:r>
            <a:r>
              <a:rPr lang="en-US" sz="800" b="0" i="0" dirty="0">
                <a:solidFill>
                  <a:schemeClr val="tx2">
                    <a:lumMod val="75000"/>
                  </a:schemeClr>
                </a:solidFill>
                <a:effectLst/>
                <a:latin typeface="Avenir Book" panose="02000503020000020003" pitchFamily="2" charset="0"/>
              </a:rPr>
              <a:t>​</a:t>
            </a:r>
            <a:endParaRPr lang="en-US" sz="800" dirty="0">
              <a:solidFill>
                <a:schemeClr val="tx2">
                  <a:lumMod val="75000"/>
                </a:schemeClr>
              </a:solidFill>
              <a:latin typeface="Avenir Book" panose="02000503020000020003" pitchFamily="2" charset="0"/>
            </a:endParaRPr>
          </a:p>
        </p:txBody>
      </p:sp>
      <p:pic>
        <p:nvPicPr>
          <p:cNvPr id="9" name="Google Shape;58;p1">
            <a:extLst>
              <a:ext uri="{FF2B5EF4-FFF2-40B4-BE49-F238E27FC236}">
                <a16:creationId xmlns:a16="http://schemas.microsoft.com/office/drawing/2014/main" id="{823FBFD5-B935-C3B5-7259-8D0BF1A05136}"/>
              </a:ext>
            </a:extLst>
          </p:cNvPr>
          <p:cNvPicPr preferRelativeResize="0"/>
          <p:nvPr userDrawn="1"/>
        </p:nvPicPr>
        <p:blipFill rotWithShape="1">
          <a:blip r:embed="rId3">
            <a:alphaModFix/>
          </a:blip>
          <a:srcRect t="3314" b="3312"/>
          <a:stretch/>
        </p:blipFill>
        <p:spPr>
          <a:xfrm>
            <a:off x="1172416" y="957685"/>
            <a:ext cx="333067" cy="430200"/>
          </a:xfrm>
          <a:prstGeom prst="rect">
            <a:avLst/>
          </a:prstGeom>
          <a:noFill/>
          <a:ln>
            <a:noFill/>
          </a:ln>
        </p:spPr>
      </p:pic>
      <p:sp>
        <p:nvSpPr>
          <p:cNvPr id="13" name="Text Placeholder 12">
            <a:extLst>
              <a:ext uri="{FF2B5EF4-FFF2-40B4-BE49-F238E27FC236}">
                <a16:creationId xmlns:a16="http://schemas.microsoft.com/office/drawing/2014/main" id="{448352D4-2CD8-BBBE-D3BA-D838478FEDF0}"/>
              </a:ext>
            </a:extLst>
          </p:cNvPr>
          <p:cNvSpPr>
            <a:spLocks noGrp="1"/>
          </p:cNvSpPr>
          <p:nvPr>
            <p:ph type="body" sz="quarter" idx="13"/>
          </p:nvPr>
        </p:nvSpPr>
        <p:spPr>
          <a:xfrm>
            <a:off x="1695452" y="1003452"/>
            <a:ext cx="3041649" cy="338667"/>
          </a:xfrm>
        </p:spPr>
        <p:txBody>
          <a:bodyPr anchor="ctr">
            <a:noAutofit/>
          </a:bodyPr>
          <a:lstStyle>
            <a:lvl1pPr marL="0" indent="0">
              <a:buNone/>
              <a:defRPr sz="1600">
                <a:solidFill>
                  <a:schemeClr val="tx1"/>
                </a:solidFill>
                <a:latin typeface="Avenir Next" panose="020B0503020202020204" pitchFamily="34" charset="0"/>
              </a:defRPr>
            </a:lvl1pPr>
            <a:lvl2pPr marL="795847" indent="0">
              <a:buNone/>
              <a:defRPr sz="1600">
                <a:solidFill>
                  <a:schemeClr val="tx1"/>
                </a:solidFill>
                <a:latin typeface="Avenir Book" panose="02000503020000020003" pitchFamily="2" charset="0"/>
              </a:defRPr>
            </a:lvl2pPr>
            <a:lvl3pPr marL="1405432" indent="0">
              <a:buNone/>
              <a:defRPr sz="1600">
                <a:solidFill>
                  <a:schemeClr val="tx1"/>
                </a:solidFill>
                <a:latin typeface="Avenir Book" panose="02000503020000020003" pitchFamily="2" charset="0"/>
              </a:defRPr>
            </a:lvl3pPr>
            <a:lvl4pPr marL="2015016" indent="0">
              <a:buNone/>
              <a:defRPr sz="1600">
                <a:solidFill>
                  <a:schemeClr val="tx1"/>
                </a:solidFill>
                <a:latin typeface="Avenir Book" panose="02000503020000020003" pitchFamily="2" charset="0"/>
              </a:defRPr>
            </a:lvl4pPr>
            <a:lvl5pPr marL="2624601" indent="0">
              <a:buNone/>
              <a:defRPr sz="1600">
                <a:solidFill>
                  <a:schemeClr val="tx1"/>
                </a:solidFill>
                <a:latin typeface="Avenir Book" panose="02000503020000020003" pitchFamily="2" charset="0"/>
              </a:defRPr>
            </a:lvl5pPr>
          </a:lstStyle>
          <a:p>
            <a:pPr lvl="0"/>
            <a:r>
              <a:rPr lang="en-US" dirty="0"/>
              <a:t>Click to edit Master text styles</a:t>
            </a:r>
          </a:p>
        </p:txBody>
      </p:sp>
      <p:sp>
        <p:nvSpPr>
          <p:cNvPr id="2" name="Title 1">
            <a:extLst>
              <a:ext uri="{FF2B5EF4-FFF2-40B4-BE49-F238E27FC236}">
                <a16:creationId xmlns:a16="http://schemas.microsoft.com/office/drawing/2014/main" id="{1E2459B1-505D-4A8C-714F-203806EFFA5C}"/>
              </a:ext>
            </a:extLst>
          </p:cNvPr>
          <p:cNvSpPr>
            <a:spLocks noGrp="1"/>
          </p:cNvSpPr>
          <p:nvPr>
            <p:ph type="title" hasCustomPrompt="1"/>
          </p:nvPr>
        </p:nvSpPr>
        <p:spPr>
          <a:xfrm>
            <a:off x="1695002" y="3113495"/>
            <a:ext cx="1803924" cy="514125"/>
          </a:xfrm>
        </p:spPr>
        <p:txBody>
          <a:bodyPr>
            <a:normAutofit/>
          </a:bodyPr>
          <a:lstStyle>
            <a:lvl1pPr algn="l">
              <a:defRPr sz="2400" b="0" i="0">
                <a:solidFill>
                  <a:schemeClr val="tx1"/>
                </a:solidFill>
                <a:latin typeface="Avenir Next Medium" panose="020B0503020202020204" pitchFamily="34" charset="0"/>
              </a:defRPr>
            </a:lvl1pPr>
          </a:lstStyle>
          <a:p>
            <a:r>
              <a:rPr lang="en-US" dirty="0"/>
              <a:t>AGENDA</a:t>
            </a:r>
          </a:p>
        </p:txBody>
      </p:sp>
      <p:sp>
        <p:nvSpPr>
          <p:cNvPr id="15" name="Text Placeholder 14">
            <a:extLst>
              <a:ext uri="{FF2B5EF4-FFF2-40B4-BE49-F238E27FC236}">
                <a16:creationId xmlns:a16="http://schemas.microsoft.com/office/drawing/2014/main" id="{574C4E88-4C2D-0915-6BA2-953150012BD9}"/>
              </a:ext>
            </a:extLst>
          </p:cNvPr>
          <p:cNvSpPr>
            <a:spLocks noGrp="1"/>
          </p:cNvSpPr>
          <p:nvPr>
            <p:ph type="body" sz="quarter" idx="14"/>
          </p:nvPr>
        </p:nvSpPr>
        <p:spPr>
          <a:xfrm>
            <a:off x="1695002" y="1918666"/>
            <a:ext cx="8226863" cy="759884"/>
          </a:xfrm>
        </p:spPr>
        <p:txBody>
          <a:bodyPr anchor="ctr">
            <a:noAutofit/>
          </a:bodyPr>
          <a:lstStyle>
            <a:lvl1pPr marL="0" indent="0">
              <a:lnSpc>
                <a:spcPct val="80000"/>
              </a:lnSpc>
              <a:buNone/>
              <a:defRPr sz="5333">
                <a:solidFill>
                  <a:schemeClr val="tx1"/>
                </a:solidFill>
                <a:latin typeface="Avenir Next" panose="020B0503020202020204" pitchFamily="34" charset="0"/>
              </a:defRPr>
            </a:lvl1pPr>
            <a:lvl2pPr marL="795847" indent="0">
              <a:buNone/>
              <a:defRPr sz="5333">
                <a:solidFill>
                  <a:schemeClr val="tx1"/>
                </a:solidFill>
                <a:latin typeface="Avenir Book" panose="02000503020000020003" pitchFamily="2" charset="0"/>
              </a:defRPr>
            </a:lvl2pPr>
            <a:lvl3pPr marL="1405432" indent="0">
              <a:buNone/>
              <a:defRPr sz="5333">
                <a:solidFill>
                  <a:schemeClr val="tx1"/>
                </a:solidFill>
                <a:latin typeface="Avenir Book" panose="02000503020000020003" pitchFamily="2" charset="0"/>
              </a:defRPr>
            </a:lvl3pPr>
            <a:lvl4pPr marL="2015016" indent="0">
              <a:buNone/>
              <a:defRPr sz="5333">
                <a:solidFill>
                  <a:schemeClr val="tx1"/>
                </a:solidFill>
                <a:latin typeface="Avenir Book" panose="02000503020000020003" pitchFamily="2" charset="0"/>
              </a:defRPr>
            </a:lvl4pPr>
            <a:lvl5pPr marL="2624601" indent="0">
              <a:buNone/>
              <a:defRPr sz="5333">
                <a:solidFill>
                  <a:schemeClr val="tx1"/>
                </a:solidFill>
                <a:latin typeface="Avenir Book" panose="02000503020000020003" pitchFamily="2" charset="0"/>
              </a:defRPr>
            </a:lvl5pPr>
          </a:lstStyle>
          <a:p>
            <a:pPr lvl="0"/>
            <a:r>
              <a:rPr lang="en-US" dirty="0"/>
              <a:t>Click to edit Master text styles</a:t>
            </a:r>
          </a:p>
        </p:txBody>
      </p:sp>
    </p:spTree>
    <p:extLst>
      <p:ext uri="{BB962C8B-B14F-4D97-AF65-F5344CB8AC3E}">
        <p14:creationId xmlns:p14="http://schemas.microsoft.com/office/powerpoint/2010/main" val="2459742967"/>
      </p:ext>
    </p:extLst>
  </p:cSld>
  <p:clrMapOvr>
    <a:overrideClrMapping bg1="dk1" tx1="lt1" bg2="dk2" tx2="lt2" accent1="accent1" accent2="accent2" accent3="accent3" accent4="accent4" accent5="accent5" accent6="accent6" hlink="hlink" folHlink="folHlink"/>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 Subtitle / Purple">
    <p:spTree>
      <p:nvGrpSpPr>
        <p:cNvPr id="1" name=""/>
        <p:cNvGrpSpPr/>
        <p:nvPr/>
      </p:nvGrpSpPr>
      <p:grpSpPr>
        <a:xfrm>
          <a:off x="0" y="0"/>
          <a:ext cx="0" cy="0"/>
          <a:chOff x="0" y="0"/>
          <a:chExt cx="0" cy="0"/>
        </a:xfrm>
      </p:grpSpPr>
      <p:pic>
        <p:nvPicPr>
          <p:cNvPr id="18" name="Picture 17" descr="Application&#10;&#10;Description automatically generated">
            <a:extLst>
              <a:ext uri="{FF2B5EF4-FFF2-40B4-BE49-F238E27FC236}">
                <a16:creationId xmlns:a16="http://schemas.microsoft.com/office/drawing/2014/main" id="{0D75FB54-D139-ACC6-3083-69A377D16143}"/>
              </a:ext>
            </a:extLst>
          </p:cNvPr>
          <p:cNvPicPr>
            <a:picLocks noChangeAspect="1"/>
          </p:cNvPicPr>
          <p:nvPr userDrawn="1"/>
        </p:nvPicPr>
        <p:blipFill>
          <a:blip r:embed="rId2">
            <a:alphaModFix amt="21000"/>
            <a:extLst>
              <a:ext uri="{28A0092B-C50C-407E-A947-70E740481C1C}">
                <a14:useLocalDpi xmlns:a14="http://schemas.microsoft.com/office/drawing/2010/main" val="0"/>
              </a:ext>
            </a:extLst>
          </a:blip>
          <a:stretch>
            <a:fillRect/>
          </a:stretch>
        </p:blipFill>
        <p:spPr>
          <a:xfrm flipH="1">
            <a:off x="367422" y="421449"/>
            <a:ext cx="11369207" cy="5941675"/>
          </a:xfrm>
          <a:prstGeom prst="rect">
            <a:avLst/>
          </a:prstGeom>
        </p:spPr>
      </p:pic>
      <p:sp>
        <p:nvSpPr>
          <p:cNvPr id="5" name="Footer Placeholder 4">
            <a:extLst>
              <a:ext uri="{FF2B5EF4-FFF2-40B4-BE49-F238E27FC236}">
                <a16:creationId xmlns:a16="http://schemas.microsoft.com/office/drawing/2014/main" id="{C9EFE2CD-BFF4-4239-0952-02196CD14338}"/>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8" name="Title 1">
            <a:extLst>
              <a:ext uri="{FF2B5EF4-FFF2-40B4-BE49-F238E27FC236}">
                <a16:creationId xmlns:a16="http://schemas.microsoft.com/office/drawing/2014/main" id="{0566A143-40BF-F568-9BB5-C1E961BA2A42}"/>
              </a:ext>
            </a:extLst>
          </p:cNvPr>
          <p:cNvSpPr>
            <a:spLocks noGrp="1"/>
          </p:cNvSpPr>
          <p:nvPr>
            <p:ph type="title"/>
          </p:nvPr>
        </p:nvSpPr>
        <p:spPr>
          <a:xfrm>
            <a:off x="2711572" y="1709739"/>
            <a:ext cx="6768859" cy="1914525"/>
          </a:xfrm>
        </p:spPr>
        <p:txBody>
          <a:bodyPr anchor="b">
            <a:noAutofit/>
          </a:bodyPr>
          <a:lstStyle>
            <a:lvl1pPr algn="ctr">
              <a:defRPr sz="4800" b="0" i="0">
                <a:solidFill>
                  <a:schemeClr val="bg1"/>
                </a:solidFill>
                <a:latin typeface="Avenir Next Medium" panose="020B0503020202020204" pitchFamily="34" charset="0"/>
              </a:defRPr>
            </a:lvl1pPr>
          </a:lstStyle>
          <a:p>
            <a:r>
              <a:rPr lang="en-US" dirty="0"/>
              <a:t>Click to edit Master title style</a:t>
            </a:r>
          </a:p>
        </p:txBody>
      </p:sp>
      <p:sp>
        <p:nvSpPr>
          <p:cNvPr id="9" name="Text Placeholder 2">
            <a:extLst>
              <a:ext uri="{FF2B5EF4-FFF2-40B4-BE49-F238E27FC236}">
                <a16:creationId xmlns:a16="http://schemas.microsoft.com/office/drawing/2014/main" id="{8297F1D9-1978-D8DC-DAF8-472B18E812F4}"/>
              </a:ext>
            </a:extLst>
          </p:cNvPr>
          <p:cNvSpPr>
            <a:spLocks noGrp="1"/>
          </p:cNvSpPr>
          <p:nvPr>
            <p:ph type="body" idx="1"/>
          </p:nvPr>
        </p:nvSpPr>
        <p:spPr>
          <a:xfrm>
            <a:off x="2711571" y="3795245"/>
            <a:ext cx="6768859" cy="686271"/>
          </a:xfrm>
        </p:spPr>
        <p:txBody>
          <a:bodyPr>
            <a:noAutofit/>
          </a:bodyPr>
          <a:lstStyle>
            <a:lvl1pPr marL="0" indent="0" algn="ctr">
              <a:buNone/>
              <a:defRPr sz="2000" b="0" i="0">
                <a:solidFill>
                  <a:schemeClr val="bg1"/>
                </a:solidFill>
                <a:latin typeface="Avenir Next" panose="020B0503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grpSp>
        <p:nvGrpSpPr>
          <p:cNvPr id="2" name="Graphic 9">
            <a:extLst>
              <a:ext uri="{FF2B5EF4-FFF2-40B4-BE49-F238E27FC236}">
                <a16:creationId xmlns:a16="http://schemas.microsoft.com/office/drawing/2014/main" id="{C2D24B0F-6E00-9233-108A-49CF43B8BF32}"/>
              </a:ext>
            </a:extLst>
          </p:cNvPr>
          <p:cNvGrpSpPr/>
          <p:nvPr userDrawn="1"/>
        </p:nvGrpSpPr>
        <p:grpSpPr>
          <a:xfrm>
            <a:off x="11809473" y="6491952"/>
            <a:ext cx="231931" cy="221349"/>
            <a:chOff x="11763176" y="6515100"/>
            <a:chExt cx="231931" cy="221349"/>
          </a:xfrm>
        </p:grpSpPr>
        <p:sp>
          <p:nvSpPr>
            <p:cNvPr id="3" name="Freeform: Shape 19">
              <a:extLst>
                <a:ext uri="{FF2B5EF4-FFF2-40B4-BE49-F238E27FC236}">
                  <a16:creationId xmlns:a16="http://schemas.microsoft.com/office/drawing/2014/main" id="{322C387B-58F7-BCC3-09D3-7A0E734AB247}"/>
                </a:ext>
              </a:extLst>
            </p:cNvPr>
            <p:cNvSpPr/>
            <p:nvPr/>
          </p:nvSpPr>
          <p:spPr>
            <a:xfrm>
              <a:off x="11879376" y="6625744"/>
              <a:ext cx="115732" cy="110705"/>
            </a:xfrm>
            <a:custGeom>
              <a:avLst/>
              <a:gdLst>
                <a:gd name="connsiteX0" fmla="*/ 0 w 115732"/>
                <a:gd name="connsiteY0" fmla="*/ 41988 h 110705"/>
                <a:gd name="connsiteX1" fmla="*/ 54193 w 115732"/>
                <a:gd name="connsiteY1" fmla="*/ 110705 h 110705"/>
                <a:gd name="connsiteX2" fmla="*/ 111316 w 115732"/>
                <a:gd name="connsiteY2" fmla="*/ 110705 h 110705"/>
                <a:gd name="connsiteX3" fmla="*/ 114794 w 115732"/>
                <a:gd name="connsiteY3" fmla="*/ 103565 h 110705"/>
                <a:gd name="connsiteX4" fmla="*/ 33138 w 115732"/>
                <a:gd name="connsiteY4" fmla="*/ 0 h 110705"/>
                <a:gd name="connsiteX5" fmla="*/ 61 w 115732"/>
                <a:gd name="connsiteY5" fmla="*/ 41988 h 110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32" h="110705">
                  <a:moveTo>
                    <a:pt x="0" y="41988"/>
                  </a:moveTo>
                  <a:lnTo>
                    <a:pt x="54193" y="110705"/>
                  </a:lnTo>
                  <a:lnTo>
                    <a:pt x="111316" y="110705"/>
                  </a:lnTo>
                  <a:cubicBezTo>
                    <a:pt x="114978" y="110705"/>
                    <a:pt x="117053" y="106433"/>
                    <a:pt x="114794" y="103565"/>
                  </a:cubicBezTo>
                  <a:lnTo>
                    <a:pt x="33138" y="0"/>
                  </a:lnTo>
                  <a:lnTo>
                    <a:pt x="61" y="41988"/>
                  </a:lnTo>
                  <a:close/>
                </a:path>
              </a:pathLst>
            </a:custGeom>
            <a:solidFill>
              <a:sysClr val="window" lastClr="FFFFFF">
                <a:alpha val="55000"/>
              </a:sysClr>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sp>
          <p:nvSpPr>
            <p:cNvPr id="15" name="Freeform: Shape 20">
              <a:extLst>
                <a:ext uri="{FF2B5EF4-FFF2-40B4-BE49-F238E27FC236}">
                  <a16:creationId xmlns:a16="http://schemas.microsoft.com/office/drawing/2014/main" id="{E9B73731-B4F1-1EB8-93D4-DDE71CCCDE31}"/>
                </a:ext>
              </a:extLst>
            </p:cNvPr>
            <p:cNvSpPr/>
            <p:nvPr/>
          </p:nvSpPr>
          <p:spPr>
            <a:xfrm>
              <a:off x="11879315" y="6515100"/>
              <a:ext cx="115671" cy="110644"/>
            </a:xfrm>
            <a:custGeom>
              <a:avLst/>
              <a:gdLst>
                <a:gd name="connsiteX0" fmla="*/ 30697 w 115671"/>
                <a:gd name="connsiteY0" fmla="*/ 107715 h 110644"/>
                <a:gd name="connsiteX1" fmla="*/ 0 w 115671"/>
                <a:gd name="connsiteY1" fmla="*/ 68779 h 110644"/>
                <a:gd name="connsiteX2" fmla="*/ 54132 w 115671"/>
                <a:gd name="connsiteY2" fmla="*/ 0 h 110644"/>
                <a:gd name="connsiteX3" fmla="*/ 111255 w 115671"/>
                <a:gd name="connsiteY3" fmla="*/ 0 h 110644"/>
                <a:gd name="connsiteX4" fmla="*/ 114733 w 115671"/>
                <a:gd name="connsiteY4" fmla="*/ 7140 h 110644"/>
                <a:gd name="connsiteX5" fmla="*/ 33138 w 115671"/>
                <a:gd name="connsiteY5" fmla="*/ 110644 h 110644"/>
                <a:gd name="connsiteX6" fmla="*/ 30758 w 115671"/>
                <a:gd name="connsiteY6" fmla="*/ 107593 h 110644"/>
                <a:gd name="connsiteX7" fmla="*/ 30758 w 115671"/>
                <a:gd name="connsiteY7" fmla="*/ 107593 h 11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671" h="110644">
                  <a:moveTo>
                    <a:pt x="30697" y="107715"/>
                  </a:moveTo>
                  <a:lnTo>
                    <a:pt x="0" y="68779"/>
                  </a:lnTo>
                  <a:lnTo>
                    <a:pt x="54132" y="0"/>
                  </a:lnTo>
                  <a:lnTo>
                    <a:pt x="111255" y="0"/>
                  </a:lnTo>
                  <a:cubicBezTo>
                    <a:pt x="114917" y="0"/>
                    <a:pt x="116991" y="4272"/>
                    <a:pt x="114733" y="7140"/>
                  </a:cubicBezTo>
                  <a:lnTo>
                    <a:pt x="33138" y="110644"/>
                  </a:lnTo>
                  <a:lnTo>
                    <a:pt x="30758" y="107593"/>
                  </a:lnTo>
                  <a:lnTo>
                    <a:pt x="30758" y="107593"/>
                  </a:lnTo>
                  <a:close/>
                </a:path>
              </a:pathLst>
            </a:custGeom>
            <a:solidFill>
              <a:sysClr val="window" lastClr="FFFFFF">
                <a:alpha val="55000"/>
              </a:sysClr>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sp>
          <p:nvSpPr>
            <p:cNvPr id="16" name="Freeform: Shape 21">
              <a:extLst>
                <a:ext uri="{FF2B5EF4-FFF2-40B4-BE49-F238E27FC236}">
                  <a16:creationId xmlns:a16="http://schemas.microsoft.com/office/drawing/2014/main" id="{444FBC9D-EA31-DE8A-2B6E-FBC5710704AD}"/>
                </a:ext>
              </a:extLst>
            </p:cNvPr>
            <p:cNvSpPr/>
            <p:nvPr/>
          </p:nvSpPr>
          <p:spPr>
            <a:xfrm>
              <a:off x="11763176" y="6515100"/>
              <a:ext cx="149276" cy="221349"/>
            </a:xfrm>
            <a:custGeom>
              <a:avLst/>
              <a:gdLst>
                <a:gd name="connsiteX0" fmla="*/ 977 w 149276"/>
                <a:gd name="connsiteY0" fmla="*/ 7140 h 221349"/>
                <a:gd name="connsiteX1" fmla="*/ 82572 w 149276"/>
                <a:gd name="connsiteY1" fmla="*/ 110705 h 221349"/>
                <a:gd name="connsiteX2" fmla="*/ 977 w 149276"/>
                <a:gd name="connsiteY2" fmla="*/ 214209 h 221349"/>
                <a:gd name="connsiteX3" fmla="*/ 4456 w 149276"/>
                <a:gd name="connsiteY3" fmla="*/ 221350 h 221349"/>
                <a:gd name="connsiteX4" fmla="*/ 62616 w 149276"/>
                <a:gd name="connsiteY4" fmla="*/ 221350 h 221349"/>
                <a:gd name="connsiteX5" fmla="*/ 149277 w 149276"/>
                <a:gd name="connsiteY5" fmla="*/ 110705 h 221349"/>
                <a:gd name="connsiteX6" fmla="*/ 61518 w 149276"/>
                <a:gd name="connsiteY6" fmla="*/ 0 h 221349"/>
                <a:gd name="connsiteX7" fmla="*/ 4395 w 149276"/>
                <a:gd name="connsiteY7" fmla="*/ 0 h 221349"/>
                <a:gd name="connsiteX8" fmla="*/ 977 w 149276"/>
                <a:gd name="connsiteY8" fmla="*/ 7140 h 22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76" h="221349">
                  <a:moveTo>
                    <a:pt x="977" y="7140"/>
                  </a:moveTo>
                  <a:lnTo>
                    <a:pt x="82572" y="110705"/>
                  </a:lnTo>
                  <a:lnTo>
                    <a:pt x="977" y="214209"/>
                  </a:lnTo>
                  <a:cubicBezTo>
                    <a:pt x="-1281" y="217078"/>
                    <a:pt x="733" y="221350"/>
                    <a:pt x="4456" y="221350"/>
                  </a:cubicBezTo>
                  <a:lnTo>
                    <a:pt x="62616" y="221350"/>
                  </a:lnTo>
                  <a:cubicBezTo>
                    <a:pt x="62616" y="221350"/>
                    <a:pt x="149277" y="110705"/>
                    <a:pt x="149277" y="110705"/>
                  </a:cubicBezTo>
                  <a:lnTo>
                    <a:pt x="61518" y="0"/>
                  </a:lnTo>
                  <a:lnTo>
                    <a:pt x="4395" y="0"/>
                  </a:lnTo>
                  <a:cubicBezTo>
                    <a:pt x="733" y="0"/>
                    <a:pt x="-1342" y="4272"/>
                    <a:pt x="977" y="7140"/>
                  </a:cubicBezTo>
                  <a:close/>
                </a:path>
              </a:pathLst>
            </a:custGeom>
            <a:solidFill>
              <a:srgbClr val="FFFFFF"/>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grpSp>
      <p:sp>
        <p:nvSpPr>
          <p:cNvPr id="17" name="TextBox 16">
            <a:extLst>
              <a:ext uri="{FF2B5EF4-FFF2-40B4-BE49-F238E27FC236}">
                <a16:creationId xmlns:a16="http://schemas.microsoft.com/office/drawing/2014/main" id="{21D5B351-0CE3-8396-39CB-01F7BD16853B}"/>
              </a:ext>
            </a:extLst>
          </p:cNvPr>
          <p:cNvSpPr txBox="1"/>
          <p:nvPr userDrawn="1"/>
        </p:nvSpPr>
        <p:spPr>
          <a:xfrm>
            <a:off x="0" y="6545683"/>
            <a:ext cx="6096000" cy="215444"/>
          </a:xfrm>
          <a:prstGeom prst="rect">
            <a:avLst/>
          </a:prstGeom>
          <a:noFill/>
        </p:spPr>
        <p:txBody>
          <a:bodyPr wrap="square">
            <a:spAutoFit/>
          </a:bodyPr>
          <a:lstStyle/>
          <a:p>
            <a:r>
              <a:rPr lang="en-US" sz="800" b="0" i="0" u="none" strike="noStrike" dirty="0">
                <a:solidFill>
                  <a:schemeClr val="tx2"/>
                </a:solidFill>
                <a:effectLst/>
                <a:latin typeface="Avenir Book" panose="02000503020000020003" pitchFamily="2" charset="0"/>
              </a:rPr>
              <a:t>© 2024 Nexben, Inc. All Rights Reserved</a:t>
            </a:r>
            <a:r>
              <a:rPr lang="en-US" sz="800" b="0" i="0" dirty="0">
                <a:solidFill>
                  <a:schemeClr val="tx2"/>
                </a:solidFill>
                <a:effectLst/>
                <a:latin typeface="Avenir Book" panose="02000503020000020003" pitchFamily="2" charset="0"/>
              </a:rPr>
              <a:t>​</a:t>
            </a:r>
            <a:endParaRPr lang="en-US" sz="800" dirty="0">
              <a:solidFill>
                <a:schemeClr val="tx2"/>
              </a:solidFill>
              <a:latin typeface="Avenir Book" panose="02000503020000020003" pitchFamily="2" charset="0"/>
            </a:endParaRPr>
          </a:p>
        </p:txBody>
      </p:sp>
    </p:spTree>
    <p:extLst>
      <p:ext uri="{BB962C8B-B14F-4D97-AF65-F5344CB8AC3E}">
        <p14:creationId xmlns:p14="http://schemas.microsoft.com/office/powerpoint/2010/main" val="8592729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itle and body" userDrawn="1">
  <p:cSld name="Title and body">
    <p:spTree>
      <p:nvGrpSpPr>
        <p:cNvPr id="1" name="Shape 16"/>
        <p:cNvGrpSpPr/>
        <p:nvPr/>
      </p:nvGrpSpPr>
      <p:grpSpPr>
        <a:xfrm>
          <a:off x="0" y="0"/>
          <a:ext cx="0" cy="0"/>
          <a:chOff x="0" y="0"/>
          <a:chExt cx="0" cy="0"/>
        </a:xfrm>
      </p:grpSpPr>
      <p:sp>
        <p:nvSpPr>
          <p:cNvPr id="17" name="Google Shape;17;p21"/>
          <p:cNvSpPr txBox="1">
            <a:spLocks noGrp="1"/>
          </p:cNvSpPr>
          <p:nvPr>
            <p:ph type="title"/>
          </p:nvPr>
        </p:nvSpPr>
        <p:spPr>
          <a:xfrm>
            <a:off x="617415" y="1371656"/>
            <a:ext cx="10859477"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b="0" i="0">
                <a:solidFill>
                  <a:schemeClr val="accent1"/>
                </a:solidFill>
                <a:latin typeface="Avenir Next Medium" panose="020B0503020202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pic>
        <p:nvPicPr>
          <p:cNvPr id="3" name="Graphic 2">
            <a:extLst>
              <a:ext uri="{FF2B5EF4-FFF2-40B4-BE49-F238E27FC236}">
                <a16:creationId xmlns:a16="http://schemas.microsoft.com/office/drawing/2014/main" id="{57B5F07D-BE65-E3B1-EC98-9A51A3E5A2B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92540" y="6471984"/>
            <a:ext cx="260280" cy="257288"/>
          </a:xfrm>
          <a:prstGeom prst="rect">
            <a:avLst/>
          </a:prstGeom>
        </p:spPr>
      </p:pic>
      <p:sp>
        <p:nvSpPr>
          <p:cNvPr id="5" name="Text Placeholder 21">
            <a:extLst>
              <a:ext uri="{FF2B5EF4-FFF2-40B4-BE49-F238E27FC236}">
                <a16:creationId xmlns:a16="http://schemas.microsoft.com/office/drawing/2014/main" id="{D52547B2-73EA-C2C7-EF00-3AA6FF8869A8}"/>
              </a:ext>
            </a:extLst>
          </p:cNvPr>
          <p:cNvSpPr>
            <a:spLocks noGrp="1"/>
          </p:cNvSpPr>
          <p:nvPr>
            <p:ph type="body" sz="quarter" idx="12"/>
          </p:nvPr>
        </p:nvSpPr>
        <p:spPr>
          <a:xfrm>
            <a:off x="617415" y="2135257"/>
            <a:ext cx="8999336" cy="1634312"/>
          </a:xfrm>
        </p:spPr>
        <p:txBody>
          <a:bodyPr anchor="t">
            <a:normAutofit/>
          </a:bodyPr>
          <a:lstStyle>
            <a:lvl1pPr marL="0" indent="0">
              <a:lnSpc>
                <a:spcPct val="114000"/>
              </a:lnSpc>
              <a:buNone/>
              <a:defRPr sz="2133">
                <a:solidFill>
                  <a:schemeClr val="accent1"/>
                </a:solidFill>
                <a:latin typeface="Avenir Next"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cxnSp>
        <p:nvCxnSpPr>
          <p:cNvPr id="6" name="Google Shape;310;p13">
            <a:extLst>
              <a:ext uri="{FF2B5EF4-FFF2-40B4-BE49-F238E27FC236}">
                <a16:creationId xmlns:a16="http://schemas.microsoft.com/office/drawing/2014/main" id="{0B7627D3-AAFB-7674-A3A8-C032AD31F0EB}"/>
              </a:ext>
            </a:extLst>
          </p:cNvPr>
          <p:cNvCxnSpPr/>
          <p:nvPr userDrawn="1"/>
        </p:nvCxnSpPr>
        <p:spPr>
          <a:xfrm>
            <a:off x="714824" y="4033033"/>
            <a:ext cx="2547200" cy="0"/>
          </a:xfrm>
          <a:prstGeom prst="straightConnector1">
            <a:avLst/>
          </a:prstGeom>
          <a:noFill/>
          <a:ln w="9525" cap="flat" cmpd="sng">
            <a:solidFill>
              <a:srgbClr val="2CD87B"/>
            </a:solidFill>
            <a:prstDash val="solid"/>
            <a:round/>
            <a:headEnd type="none" w="sm" len="sm"/>
            <a:tailEnd type="none" w="sm" len="sm"/>
          </a:ln>
        </p:spPr>
      </p:cxnSp>
      <p:cxnSp>
        <p:nvCxnSpPr>
          <p:cNvPr id="7" name="Google Shape;312;p13">
            <a:extLst>
              <a:ext uri="{FF2B5EF4-FFF2-40B4-BE49-F238E27FC236}">
                <a16:creationId xmlns:a16="http://schemas.microsoft.com/office/drawing/2014/main" id="{5B712D9A-7DD2-3643-E722-2679172C03B6}"/>
              </a:ext>
            </a:extLst>
          </p:cNvPr>
          <p:cNvCxnSpPr/>
          <p:nvPr userDrawn="1"/>
        </p:nvCxnSpPr>
        <p:spPr>
          <a:xfrm>
            <a:off x="3753591" y="4033033"/>
            <a:ext cx="2547200" cy="0"/>
          </a:xfrm>
          <a:prstGeom prst="straightConnector1">
            <a:avLst/>
          </a:prstGeom>
          <a:noFill/>
          <a:ln w="9525" cap="flat" cmpd="sng">
            <a:solidFill>
              <a:srgbClr val="2CD87B"/>
            </a:solidFill>
            <a:prstDash val="solid"/>
            <a:round/>
            <a:headEnd type="none" w="sm" len="sm"/>
            <a:tailEnd type="none" w="sm" len="sm"/>
          </a:ln>
        </p:spPr>
      </p:cxnSp>
      <p:cxnSp>
        <p:nvCxnSpPr>
          <p:cNvPr id="8" name="Google Shape;313;p13">
            <a:extLst>
              <a:ext uri="{FF2B5EF4-FFF2-40B4-BE49-F238E27FC236}">
                <a16:creationId xmlns:a16="http://schemas.microsoft.com/office/drawing/2014/main" id="{9296CC2D-35CE-3E60-DE50-A3B917614702}"/>
              </a:ext>
            </a:extLst>
          </p:cNvPr>
          <p:cNvCxnSpPr/>
          <p:nvPr userDrawn="1"/>
        </p:nvCxnSpPr>
        <p:spPr>
          <a:xfrm>
            <a:off x="6792357" y="4033033"/>
            <a:ext cx="2547200" cy="0"/>
          </a:xfrm>
          <a:prstGeom prst="straightConnector1">
            <a:avLst/>
          </a:prstGeom>
          <a:noFill/>
          <a:ln w="9525" cap="flat" cmpd="sng">
            <a:solidFill>
              <a:srgbClr val="2CD87B"/>
            </a:solidFill>
            <a:prstDash val="solid"/>
            <a:round/>
            <a:headEnd type="none" w="sm" len="sm"/>
            <a:tailEnd type="none" w="sm" len="sm"/>
          </a:ln>
        </p:spPr>
      </p:cxnSp>
      <p:sp>
        <p:nvSpPr>
          <p:cNvPr id="9" name="Text Placeholder 21">
            <a:extLst>
              <a:ext uri="{FF2B5EF4-FFF2-40B4-BE49-F238E27FC236}">
                <a16:creationId xmlns:a16="http://schemas.microsoft.com/office/drawing/2014/main" id="{25DF049A-CD12-EB84-0122-875D0CB6A9AD}"/>
              </a:ext>
            </a:extLst>
          </p:cNvPr>
          <p:cNvSpPr>
            <a:spLocks noGrp="1"/>
          </p:cNvSpPr>
          <p:nvPr>
            <p:ph type="body" sz="quarter" idx="13"/>
          </p:nvPr>
        </p:nvSpPr>
        <p:spPr>
          <a:xfrm>
            <a:off x="714824" y="4266875"/>
            <a:ext cx="2547200" cy="2438939"/>
          </a:xfrm>
        </p:spPr>
        <p:txBody>
          <a:bodyPr lIns="0" rIns="0" anchor="t">
            <a:normAutofit/>
          </a:bodyPr>
          <a:lstStyle>
            <a:lvl1pPr marL="0" indent="0">
              <a:lnSpc>
                <a:spcPct val="100000"/>
              </a:lnSpc>
              <a:buNone/>
              <a:defRPr sz="2133" b="0" i="0">
                <a:solidFill>
                  <a:schemeClr val="accent1"/>
                </a:solidFill>
                <a:latin typeface="Avenir Next Medium"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sp>
        <p:nvSpPr>
          <p:cNvPr id="10" name="Text Placeholder 21">
            <a:extLst>
              <a:ext uri="{FF2B5EF4-FFF2-40B4-BE49-F238E27FC236}">
                <a16:creationId xmlns:a16="http://schemas.microsoft.com/office/drawing/2014/main" id="{97D85694-320A-7105-B0EF-879C70A02AE9}"/>
              </a:ext>
            </a:extLst>
          </p:cNvPr>
          <p:cNvSpPr>
            <a:spLocks noGrp="1"/>
          </p:cNvSpPr>
          <p:nvPr>
            <p:ph type="body" sz="quarter" idx="14"/>
          </p:nvPr>
        </p:nvSpPr>
        <p:spPr>
          <a:xfrm>
            <a:off x="3750383" y="4266875"/>
            <a:ext cx="2547200" cy="2438939"/>
          </a:xfrm>
        </p:spPr>
        <p:txBody>
          <a:bodyPr lIns="0" rIns="0" anchor="t">
            <a:normAutofit/>
          </a:bodyPr>
          <a:lstStyle>
            <a:lvl1pPr marL="0" indent="0">
              <a:lnSpc>
                <a:spcPct val="100000"/>
              </a:lnSpc>
              <a:buNone/>
              <a:defRPr sz="2133" b="0" i="0">
                <a:solidFill>
                  <a:schemeClr val="accent1"/>
                </a:solidFill>
                <a:latin typeface="Avenir Next Medium"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sp>
        <p:nvSpPr>
          <p:cNvPr id="11" name="Text Placeholder 21">
            <a:extLst>
              <a:ext uri="{FF2B5EF4-FFF2-40B4-BE49-F238E27FC236}">
                <a16:creationId xmlns:a16="http://schemas.microsoft.com/office/drawing/2014/main" id="{7168D22A-91AF-9E44-E52D-8CD37FC6CC47}"/>
              </a:ext>
            </a:extLst>
          </p:cNvPr>
          <p:cNvSpPr>
            <a:spLocks noGrp="1"/>
          </p:cNvSpPr>
          <p:nvPr>
            <p:ph type="body" sz="quarter" idx="15"/>
          </p:nvPr>
        </p:nvSpPr>
        <p:spPr>
          <a:xfrm>
            <a:off x="6785943" y="4266875"/>
            <a:ext cx="2830808" cy="2438939"/>
          </a:xfrm>
        </p:spPr>
        <p:txBody>
          <a:bodyPr lIns="0" rIns="0" anchor="t">
            <a:normAutofit/>
          </a:bodyPr>
          <a:lstStyle>
            <a:lvl1pPr marL="0" indent="0">
              <a:lnSpc>
                <a:spcPct val="100000"/>
              </a:lnSpc>
              <a:buNone/>
              <a:defRPr sz="2133" b="0" i="0">
                <a:solidFill>
                  <a:schemeClr val="accent1"/>
                </a:solidFill>
                <a:latin typeface="Avenir Next Medium"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sp>
        <p:nvSpPr>
          <p:cNvPr id="2" name="TextBox 1">
            <a:extLst>
              <a:ext uri="{FF2B5EF4-FFF2-40B4-BE49-F238E27FC236}">
                <a16:creationId xmlns:a16="http://schemas.microsoft.com/office/drawing/2014/main" id="{FFDAC8EF-E538-F447-A82F-82C12FAA82C1}"/>
              </a:ext>
            </a:extLst>
          </p:cNvPr>
          <p:cNvSpPr txBox="1"/>
          <p:nvPr userDrawn="1"/>
        </p:nvSpPr>
        <p:spPr>
          <a:xfrm>
            <a:off x="0" y="6545683"/>
            <a:ext cx="6096000" cy="215444"/>
          </a:xfrm>
          <a:prstGeom prst="rect">
            <a:avLst/>
          </a:prstGeom>
          <a:noFill/>
        </p:spPr>
        <p:txBody>
          <a:bodyPr wrap="square">
            <a:spAutoFit/>
          </a:bodyPr>
          <a:lstStyle/>
          <a:p>
            <a:r>
              <a:rPr lang="en-US" sz="800" b="0" i="0" u="none" strike="noStrike" dirty="0">
                <a:solidFill>
                  <a:schemeClr val="tx2">
                    <a:lumMod val="75000"/>
                  </a:schemeClr>
                </a:solidFill>
                <a:effectLst/>
                <a:latin typeface="Avenir Book" panose="02000503020000020003" pitchFamily="2" charset="0"/>
              </a:rPr>
              <a:t>© 2024 Nexben, Inc. All Rights Reserved</a:t>
            </a:r>
            <a:r>
              <a:rPr lang="en-US" sz="800" b="0" i="0" dirty="0">
                <a:solidFill>
                  <a:schemeClr val="tx2">
                    <a:lumMod val="75000"/>
                  </a:schemeClr>
                </a:solidFill>
                <a:effectLst/>
                <a:latin typeface="Avenir Book" panose="02000503020000020003" pitchFamily="2" charset="0"/>
              </a:rPr>
              <a:t>​</a:t>
            </a:r>
            <a:endParaRPr lang="en-US" sz="800" dirty="0">
              <a:solidFill>
                <a:schemeClr val="tx2">
                  <a:lumMod val="75000"/>
                </a:schemeClr>
              </a:solidFill>
              <a:latin typeface="Avenir Book" panose="02000503020000020003" pitchFamily="2" charset="0"/>
            </a:endParaRPr>
          </a:p>
        </p:txBody>
      </p:sp>
    </p:spTree>
    <p:extLst>
      <p:ext uri="{BB962C8B-B14F-4D97-AF65-F5344CB8AC3E}">
        <p14:creationId xmlns:p14="http://schemas.microsoft.com/office/powerpoint/2010/main" val="3524775454"/>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4 Icons White: OK for All" userDrawn="1">
  <p:cSld name="4 Icons White: OK for All">
    <p:spTree>
      <p:nvGrpSpPr>
        <p:cNvPr id="1" name="Shape 840"/>
        <p:cNvGrpSpPr/>
        <p:nvPr/>
      </p:nvGrpSpPr>
      <p:grpSpPr>
        <a:xfrm>
          <a:off x="0" y="0"/>
          <a:ext cx="0" cy="0"/>
          <a:chOff x="0" y="0"/>
          <a:chExt cx="0" cy="0"/>
        </a:xfrm>
      </p:grpSpPr>
      <p:sp>
        <p:nvSpPr>
          <p:cNvPr id="2" name="Google Shape;17;p21">
            <a:extLst>
              <a:ext uri="{FF2B5EF4-FFF2-40B4-BE49-F238E27FC236}">
                <a16:creationId xmlns:a16="http://schemas.microsoft.com/office/drawing/2014/main" id="{AC7AE7FD-01AB-C90D-2AD8-BC3480FD13FE}"/>
              </a:ext>
            </a:extLst>
          </p:cNvPr>
          <p:cNvSpPr txBox="1">
            <a:spLocks noGrp="1"/>
          </p:cNvSpPr>
          <p:nvPr>
            <p:ph type="title"/>
          </p:nvPr>
        </p:nvSpPr>
        <p:spPr>
          <a:xfrm>
            <a:off x="617415" y="674971"/>
            <a:ext cx="10859477" cy="763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b="0" i="0">
                <a:solidFill>
                  <a:schemeClr val="accent1"/>
                </a:solidFill>
                <a:latin typeface="Avenir Next Medium" panose="020B0503020202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3" name="Text Placeholder 21">
            <a:extLst>
              <a:ext uri="{FF2B5EF4-FFF2-40B4-BE49-F238E27FC236}">
                <a16:creationId xmlns:a16="http://schemas.microsoft.com/office/drawing/2014/main" id="{0DCCEED0-FBA2-EDFC-F9F7-B179748349F7}"/>
              </a:ext>
            </a:extLst>
          </p:cNvPr>
          <p:cNvSpPr>
            <a:spLocks noGrp="1"/>
          </p:cNvSpPr>
          <p:nvPr>
            <p:ph type="body" sz="quarter" idx="13"/>
          </p:nvPr>
        </p:nvSpPr>
        <p:spPr>
          <a:xfrm>
            <a:off x="617414" y="1431899"/>
            <a:ext cx="10859476" cy="1634312"/>
          </a:xfrm>
        </p:spPr>
        <p:txBody>
          <a:bodyPr anchor="t">
            <a:normAutofit/>
          </a:bodyPr>
          <a:lstStyle>
            <a:lvl1pPr marL="0" indent="0" algn="ctr">
              <a:lnSpc>
                <a:spcPct val="114000"/>
              </a:lnSpc>
              <a:buNone/>
              <a:defRPr sz="1867">
                <a:solidFill>
                  <a:schemeClr val="accent1"/>
                </a:solidFill>
                <a:latin typeface="Avenir Next"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pic>
        <p:nvPicPr>
          <p:cNvPr id="4" name="Graphic 3">
            <a:extLst>
              <a:ext uri="{FF2B5EF4-FFF2-40B4-BE49-F238E27FC236}">
                <a16:creationId xmlns:a16="http://schemas.microsoft.com/office/drawing/2014/main" id="{25F4320F-A15A-322A-CA9A-65F7ABE11D66}"/>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92540" y="6471984"/>
            <a:ext cx="260280" cy="257288"/>
          </a:xfrm>
          <a:prstGeom prst="rect">
            <a:avLst/>
          </a:prstGeom>
        </p:spPr>
      </p:pic>
      <p:sp>
        <p:nvSpPr>
          <p:cNvPr id="5" name="TextBox 4">
            <a:extLst>
              <a:ext uri="{FF2B5EF4-FFF2-40B4-BE49-F238E27FC236}">
                <a16:creationId xmlns:a16="http://schemas.microsoft.com/office/drawing/2014/main" id="{F5304AE3-E4E0-0D34-83FF-6953DAF9F6DB}"/>
              </a:ext>
            </a:extLst>
          </p:cNvPr>
          <p:cNvSpPr txBox="1"/>
          <p:nvPr userDrawn="1"/>
        </p:nvSpPr>
        <p:spPr>
          <a:xfrm>
            <a:off x="0" y="6545683"/>
            <a:ext cx="6096000" cy="215444"/>
          </a:xfrm>
          <a:prstGeom prst="rect">
            <a:avLst/>
          </a:prstGeom>
          <a:noFill/>
        </p:spPr>
        <p:txBody>
          <a:bodyPr wrap="square">
            <a:spAutoFit/>
          </a:bodyPr>
          <a:lstStyle/>
          <a:p>
            <a:r>
              <a:rPr lang="en-US" sz="800" b="0" i="0" u="none" strike="noStrike" dirty="0">
                <a:solidFill>
                  <a:schemeClr val="tx2">
                    <a:lumMod val="75000"/>
                  </a:schemeClr>
                </a:solidFill>
                <a:effectLst/>
                <a:latin typeface="Avenir Book" panose="02000503020000020003" pitchFamily="2" charset="0"/>
              </a:rPr>
              <a:t>© 2024 Nexben, Inc. All Rights Reserved</a:t>
            </a:r>
            <a:r>
              <a:rPr lang="en-US" sz="800" b="0" i="0" dirty="0">
                <a:solidFill>
                  <a:schemeClr val="tx2">
                    <a:lumMod val="75000"/>
                  </a:schemeClr>
                </a:solidFill>
                <a:effectLst/>
                <a:latin typeface="Avenir Book" panose="02000503020000020003" pitchFamily="2" charset="0"/>
              </a:rPr>
              <a:t>​</a:t>
            </a:r>
            <a:endParaRPr lang="en-US" sz="800" dirty="0">
              <a:solidFill>
                <a:schemeClr val="tx2">
                  <a:lumMod val="75000"/>
                </a:schemeClr>
              </a:solidFill>
              <a:latin typeface="Avenir Book" panose="02000503020000020003" pitchFamily="2" charset="0"/>
            </a:endParaRPr>
          </a:p>
        </p:txBody>
      </p:sp>
      <p:sp>
        <p:nvSpPr>
          <p:cNvPr id="6" name="Picture Placeholder 6">
            <a:extLst>
              <a:ext uri="{FF2B5EF4-FFF2-40B4-BE49-F238E27FC236}">
                <a16:creationId xmlns:a16="http://schemas.microsoft.com/office/drawing/2014/main" id="{62C8E3D1-4A41-AC21-949B-6A395B7DF2D2}"/>
              </a:ext>
            </a:extLst>
          </p:cNvPr>
          <p:cNvSpPr>
            <a:spLocks noGrp="1"/>
          </p:cNvSpPr>
          <p:nvPr>
            <p:ph type="pic" sz="quarter" idx="16"/>
          </p:nvPr>
        </p:nvSpPr>
        <p:spPr>
          <a:xfrm>
            <a:off x="7118150" y="2818397"/>
            <a:ext cx="933449" cy="933451"/>
          </a:xfrm>
        </p:spPr>
        <p:txBody>
          <a:bodyPr>
            <a:normAutofit/>
          </a:bodyPr>
          <a:lstStyle>
            <a:lvl1pPr marL="152396" indent="0">
              <a:buNone/>
              <a:defRPr sz="800"/>
            </a:lvl1pPr>
          </a:lstStyle>
          <a:p>
            <a:endParaRPr lang="en-US"/>
          </a:p>
        </p:txBody>
      </p:sp>
      <p:sp>
        <p:nvSpPr>
          <p:cNvPr id="7" name="Picture Placeholder 6">
            <a:extLst>
              <a:ext uri="{FF2B5EF4-FFF2-40B4-BE49-F238E27FC236}">
                <a16:creationId xmlns:a16="http://schemas.microsoft.com/office/drawing/2014/main" id="{F7E44AB8-63FB-E94E-DC56-0AAE69E8E579}"/>
              </a:ext>
            </a:extLst>
          </p:cNvPr>
          <p:cNvSpPr>
            <a:spLocks noGrp="1"/>
          </p:cNvSpPr>
          <p:nvPr>
            <p:ph type="pic" sz="quarter" idx="15"/>
          </p:nvPr>
        </p:nvSpPr>
        <p:spPr>
          <a:xfrm>
            <a:off x="4170578" y="2818397"/>
            <a:ext cx="933449" cy="933451"/>
          </a:xfrm>
        </p:spPr>
        <p:txBody>
          <a:bodyPr>
            <a:normAutofit/>
          </a:bodyPr>
          <a:lstStyle>
            <a:lvl1pPr marL="152396" indent="0">
              <a:buNone/>
              <a:defRPr sz="800"/>
            </a:lvl1pPr>
          </a:lstStyle>
          <a:p>
            <a:endParaRPr lang="en-US"/>
          </a:p>
        </p:txBody>
      </p:sp>
      <p:sp>
        <p:nvSpPr>
          <p:cNvPr id="8" name="Google Shape;831;p23">
            <a:extLst>
              <a:ext uri="{FF2B5EF4-FFF2-40B4-BE49-F238E27FC236}">
                <a16:creationId xmlns:a16="http://schemas.microsoft.com/office/drawing/2014/main" id="{0480D867-2F17-E7B1-ECD0-82378195C05E}"/>
              </a:ext>
            </a:extLst>
          </p:cNvPr>
          <p:cNvSpPr txBox="1">
            <a:spLocks noGrp="1"/>
          </p:cNvSpPr>
          <p:nvPr>
            <p:ph type="body" idx="3"/>
          </p:nvPr>
        </p:nvSpPr>
        <p:spPr>
          <a:xfrm>
            <a:off x="438021" y="3871913"/>
            <a:ext cx="2493963" cy="1500187"/>
          </a:xfrm>
          <a:prstGeom prst="rect">
            <a:avLst/>
          </a:prstGeom>
          <a:noFill/>
          <a:ln>
            <a:noFill/>
          </a:ln>
        </p:spPr>
        <p:txBody>
          <a:bodyPr spcFirstLastPara="1" wrap="square" lIns="0" tIns="0" rIns="0" bIns="0" anchor="t" anchorCtr="0">
            <a:noAutofit/>
          </a:bodyPr>
          <a:lstStyle>
            <a:lvl1pPr marL="0" lvl="0" indent="0" algn="ctr">
              <a:lnSpc>
                <a:spcPct val="100000"/>
              </a:lnSpc>
              <a:spcBef>
                <a:spcPts val="600"/>
              </a:spcBef>
              <a:spcAft>
                <a:spcPts val="0"/>
              </a:spcAft>
              <a:buClr>
                <a:schemeClr val="dk2"/>
              </a:buClr>
              <a:buSzPts val="1600"/>
              <a:buFont typeface="Arial"/>
              <a:buNone/>
              <a:defRPr sz="1400" b="0" i="0">
                <a:solidFill>
                  <a:schemeClr val="bg2"/>
                </a:solidFill>
                <a:latin typeface="Avenir Next" panose="020B0503020202020204" pitchFamily="34" charset="0"/>
              </a:defRPr>
            </a:lvl1pPr>
            <a:lvl2pPr marL="914377" lvl="1" indent="-317492" algn="ctr">
              <a:lnSpc>
                <a:spcPct val="100000"/>
              </a:lnSpc>
              <a:spcBef>
                <a:spcPts val="300"/>
              </a:spcBef>
              <a:spcAft>
                <a:spcPts val="0"/>
              </a:spcAft>
              <a:buClr>
                <a:schemeClr val="dk2"/>
              </a:buClr>
              <a:buSzPts val="1400"/>
              <a:buFont typeface="Arial"/>
              <a:buChar char="​"/>
              <a:defRPr sz="1400"/>
            </a:lvl2pPr>
            <a:lvl3pPr marL="1371566" lvl="2" indent="-292093" algn="ctr">
              <a:lnSpc>
                <a:spcPct val="100000"/>
              </a:lnSpc>
              <a:spcBef>
                <a:spcPts val="0"/>
              </a:spcBef>
              <a:spcAft>
                <a:spcPts val="0"/>
              </a:spcAft>
              <a:buClr>
                <a:schemeClr val="dk2"/>
              </a:buClr>
              <a:buSzPts val="1000"/>
              <a:buFont typeface="Arial"/>
              <a:buChar char="​"/>
              <a:defRPr/>
            </a:lvl3pPr>
            <a:lvl4pPr marL="1828754" lvl="3" indent="-273044" algn="ctr">
              <a:lnSpc>
                <a:spcPct val="100000"/>
              </a:lnSpc>
              <a:spcBef>
                <a:spcPts val="0"/>
              </a:spcBef>
              <a:spcAft>
                <a:spcPts val="0"/>
              </a:spcAft>
              <a:buClr>
                <a:schemeClr val="dk1"/>
              </a:buClr>
              <a:buSzPts val="700"/>
              <a:buFont typeface="Arial"/>
              <a:buChar char="​"/>
              <a:defRPr sz="700" b="0" cap="none">
                <a:solidFill>
                  <a:schemeClr val="dk1"/>
                </a:solidFill>
              </a:defRPr>
            </a:lvl4pPr>
            <a:lvl5pPr marL="2285943" lvl="4" indent="-273044" algn="ctr">
              <a:lnSpc>
                <a:spcPct val="100000"/>
              </a:lnSpc>
              <a:spcBef>
                <a:spcPts val="0"/>
              </a:spcBef>
              <a:spcAft>
                <a:spcPts val="0"/>
              </a:spcAft>
              <a:buClr>
                <a:schemeClr val="dk1"/>
              </a:buClr>
              <a:buSzPts val="700"/>
              <a:buFont typeface="Arial"/>
              <a:buChar char="​"/>
              <a:defRPr sz="700" b="0" cap="none">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dirty="0"/>
          </a:p>
        </p:txBody>
      </p:sp>
      <p:sp>
        <p:nvSpPr>
          <p:cNvPr id="9" name="Google Shape;835;p23">
            <a:extLst>
              <a:ext uri="{FF2B5EF4-FFF2-40B4-BE49-F238E27FC236}">
                <a16:creationId xmlns:a16="http://schemas.microsoft.com/office/drawing/2014/main" id="{A19F1E4E-E848-BD3B-7F84-D88E0D87ABF1}"/>
              </a:ext>
            </a:extLst>
          </p:cNvPr>
          <p:cNvSpPr txBox="1">
            <a:spLocks noGrp="1"/>
          </p:cNvSpPr>
          <p:nvPr>
            <p:ph type="body" idx="4"/>
          </p:nvPr>
        </p:nvSpPr>
        <p:spPr>
          <a:xfrm>
            <a:off x="3390320" y="3871913"/>
            <a:ext cx="2493963" cy="1500187"/>
          </a:xfrm>
          <a:prstGeom prst="rect">
            <a:avLst/>
          </a:prstGeom>
          <a:noFill/>
          <a:ln>
            <a:noFill/>
          </a:ln>
        </p:spPr>
        <p:txBody>
          <a:bodyPr spcFirstLastPara="1" wrap="square" lIns="0" tIns="0" rIns="0" bIns="0" anchor="t" anchorCtr="0">
            <a:noAutofit/>
          </a:bodyPr>
          <a:lstStyle>
            <a:lvl1pPr marL="0" lvl="0" indent="0" algn="ctr">
              <a:lnSpc>
                <a:spcPct val="100000"/>
              </a:lnSpc>
              <a:spcBef>
                <a:spcPts val="600"/>
              </a:spcBef>
              <a:spcAft>
                <a:spcPts val="0"/>
              </a:spcAft>
              <a:buClr>
                <a:schemeClr val="dk2"/>
              </a:buClr>
              <a:buSzPts val="1600"/>
              <a:buFont typeface="Arial"/>
              <a:buNone/>
              <a:defRPr sz="1400" b="0" i="0">
                <a:solidFill>
                  <a:schemeClr val="bg2"/>
                </a:solidFill>
                <a:latin typeface="Avenir Next" panose="020B0503020202020204" pitchFamily="34" charset="0"/>
              </a:defRPr>
            </a:lvl1pPr>
            <a:lvl2pPr marL="914377" lvl="1" indent="-317492" algn="ctr">
              <a:lnSpc>
                <a:spcPct val="100000"/>
              </a:lnSpc>
              <a:spcBef>
                <a:spcPts val="300"/>
              </a:spcBef>
              <a:spcAft>
                <a:spcPts val="0"/>
              </a:spcAft>
              <a:buClr>
                <a:schemeClr val="dk2"/>
              </a:buClr>
              <a:buSzPts val="1400"/>
              <a:buFont typeface="Arial"/>
              <a:buChar char="​"/>
              <a:defRPr sz="1400"/>
            </a:lvl2pPr>
            <a:lvl3pPr marL="1371566" lvl="2" indent="-292093" algn="ctr">
              <a:lnSpc>
                <a:spcPct val="100000"/>
              </a:lnSpc>
              <a:spcBef>
                <a:spcPts val="0"/>
              </a:spcBef>
              <a:spcAft>
                <a:spcPts val="0"/>
              </a:spcAft>
              <a:buClr>
                <a:schemeClr val="dk2"/>
              </a:buClr>
              <a:buSzPts val="1000"/>
              <a:buFont typeface="Arial"/>
              <a:buChar char="​"/>
              <a:defRPr/>
            </a:lvl3pPr>
            <a:lvl4pPr marL="1828754" lvl="3" indent="-273044" algn="ctr">
              <a:lnSpc>
                <a:spcPct val="100000"/>
              </a:lnSpc>
              <a:spcBef>
                <a:spcPts val="0"/>
              </a:spcBef>
              <a:spcAft>
                <a:spcPts val="0"/>
              </a:spcAft>
              <a:buClr>
                <a:schemeClr val="dk1"/>
              </a:buClr>
              <a:buSzPts val="700"/>
              <a:buFont typeface="Arial"/>
              <a:buChar char="​"/>
              <a:defRPr sz="700" b="0" cap="none">
                <a:solidFill>
                  <a:schemeClr val="dk1"/>
                </a:solidFill>
              </a:defRPr>
            </a:lvl4pPr>
            <a:lvl5pPr marL="2285943" lvl="4" indent="-273044" algn="ctr">
              <a:lnSpc>
                <a:spcPct val="100000"/>
              </a:lnSpc>
              <a:spcBef>
                <a:spcPts val="0"/>
              </a:spcBef>
              <a:spcAft>
                <a:spcPts val="0"/>
              </a:spcAft>
              <a:buClr>
                <a:schemeClr val="dk1"/>
              </a:buClr>
              <a:buSzPts val="700"/>
              <a:buFont typeface="Arial"/>
              <a:buChar char="​"/>
              <a:defRPr sz="700" b="0" cap="none">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dirty="0"/>
          </a:p>
        </p:txBody>
      </p:sp>
      <p:sp>
        <p:nvSpPr>
          <p:cNvPr id="10" name="Google Shape;837;p23">
            <a:extLst>
              <a:ext uri="{FF2B5EF4-FFF2-40B4-BE49-F238E27FC236}">
                <a16:creationId xmlns:a16="http://schemas.microsoft.com/office/drawing/2014/main" id="{10D2AC76-E649-479D-C802-FE19A663E279}"/>
              </a:ext>
            </a:extLst>
          </p:cNvPr>
          <p:cNvSpPr txBox="1">
            <a:spLocks noGrp="1"/>
          </p:cNvSpPr>
          <p:nvPr>
            <p:ph type="body" idx="6"/>
          </p:nvPr>
        </p:nvSpPr>
        <p:spPr>
          <a:xfrm>
            <a:off x="6337892" y="3871913"/>
            <a:ext cx="2493963" cy="1500187"/>
          </a:xfrm>
          <a:prstGeom prst="rect">
            <a:avLst/>
          </a:prstGeom>
          <a:noFill/>
          <a:ln>
            <a:noFill/>
          </a:ln>
        </p:spPr>
        <p:txBody>
          <a:bodyPr spcFirstLastPara="1" wrap="square" lIns="0" tIns="0" rIns="0" bIns="0" anchor="t" anchorCtr="0">
            <a:noAutofit/>
          </a:bodyPr>
          <a:lstStyle>
            <a:lvl1pPr marL="0" lvl="0" indent="0" algn="ctr">
              <a:lnSpc>
                <a:spcPct val="100000"/>
              </a:lnSpc>
              <a:spcBef>
                <a:spcPts val="600"/>
              </a:spcBef>
              <a:spcAft>
                <a:spcPts val="0"/>
              </a:spcAft>
              <a:buClr>
                <a:schemeClr val="dk2"/>
              </a:buClr>
              <a:buSzPts val="1600"/>
              <a:buFont typeface="Arial"/>
              <a:buNone/>
              <a:defRPr sz="1400" b="0" i="0">
                <a:solidFill>
                  <a:schemeClr val="bg2"/>
                </a:solidFill>
                <a:latin typeface="Avenir Next" panose="020B0503020202020204" pitchFamily="34" charset="0"/>
              </a:defRPr>
            </a:lvl1pPr>
            <a:lvl2pPr marL="914377" lvl="1" indent="-317492" algn="ctr">
              <a:lnSpc>
                <a:spcPct val="100000"/>
              </a:lnSpc>
              <a:spcBef>
                <a:spcPts val="300"/>
              </a:spcBef>
              <a:spcAft>
                <a:spcPts val="0"/>
              </a:spcAft>
              <a:buClr>
                <a:schemeClr val="dk2"/>
              </a:buClr>
              <a:buSzPts val="1400"/>
              <a:buFont typeface="Arial"/>
              <a:buChar char="​"/>
              <a:defRPr sz="1400"/>
            </a:lvl2pPr>
            <a:lvl3pPr marL="1371566" lvl="2" indent="-292093" algn="ctr">
              <a:lnSpc>
                <a:spcPct val="100000"/>
              </a:lnSpc>
              <a:spcBef>
                <a:spcPts val="0"/>
              </a:spcBef>
              <a:spcAft>
                <a:spcPts val="0"/>
              </a:spcAft>
              <a:buClr>
                <a:schemeClr val="dk2"/>
              </a:buClr>
              <a:buSzPts val="1000"/>
              <a:buFont typeface="Arial"/>
              <a:buChar char="​"/>
              <a:defRPr/>
            </a:lvl3pPr>
            <a:lvl4pPr marL="1828754" lvl="3" indent="-273044" algn="ctr">
              <a:lnSpc>
                <a:spcPct val="100000"/>
              </a:lnSpc>
              <a:spcBef>
                <a:spcPts val="0"/>
              </a:spcBef>
              <a:spcAft>
                <a:spcPts val="0"/>
              </a:spcAft>
              <a:buClr>
                <a:schemeClr val="dk1"/>
              </a:buClr>
              <a:buSzPts val="700"/>
              <a:buFont typeface="Arial"/>
              <a:buChar char="​"/>
              <a:defRPr sz="700" b="0" cap="none">
                <a:solidFill>
                  <a:schemeClr val="dk1"/>
                </a:solidFill>
              </a:defRPr>
            </a:lvl4pPr>
            <a:lvl5pPr marL="2285943" lvl="4" indent="-273044" algn="ctr">
              <a:lnSpc>
                <a:spcPct val="100000"/>
              </a:lnSpc>
              <a:spcBef>
                <a:spcPts val="0"/>
              </a:spcBef>
              <a:spcAft>
                <a:spcPts val="0"/>
              </a:spcAft>
              <a:buClr>
                <a:schemeClr val="dk1"/>
              </a:buClr>
              <a:buSzPts val="700"/>
              <a:buFont typeface="Arial"/>
              <a:buChar char="​"/>
              <a:defRPr sz="700" b="0" cap="none">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dirty="0"/>
          </a:p>
        </p:txBody>
      </p:sp>
      <p:sp>
        <p:nvSpPr>
          <p:cNvPr id="11" name="Picture Placeholder 6">
            <a:extLst>
              <a:ext uri="{FF2B5EF4-FFF2-40B4-BE49-F238E27FC236}">
                <a16:creationId xmlns:a16="http://schemas.microsoft.com/office/drawing/2014/main" id="{E953CBB8-DE7D-4FA8-F842-EE730891A4D0}"/>
              </a:ext>
            </a:extLst>
          </p:cNvPr>
          <p:cNvSpPr>
            <a:spLocks noGrp="1"/>
          </p:cNvSpPr>
          <p:nvPr>
            <p:ph type="pic" sz="quarter" idx="14"/>
          </p:nvPr>
        </p:nvSpPr>
        <p:spPr>
          <a:xfrm>
            <a:off x="1223006" y="2823633"/>
            <a:ext cx="933449" cy="933451"/>
          </a:xfrm>
        </p:spPr>
        <p:txBody>
          <a:bodyPr>
            <a:normAutofit/>
          </a:bodyPr>
          <a:lstStyle>
            <a:lvl1pPr marL="152396" indent="0">
              <a:buNone/>
              <a:defRPr sz="800"/>
            </a:lvl1pPr>
          </a:lstStyle>
          <a:p>
            <a:endParaRPr lang="en-US"/>
          </a:p>
        </p:txBody>
      </p:sp>
      <p:sp>
        <p:nvSpPr>
          <p:cNvPr id="12" name="Picture Placeholder 6">
            <a:extLst>
              <a:ext uri="{FF2B5EF4-FFF2-40B4-BE49-F238E27FC236}">
                <a16:creationId xmlns:a16="http://schemas.microsoft.com/office/drawing/2014/main" id="{CD6C4016-727C-4737-7EF2-CE643DBEA659}"/>
              </a:ext>
            </a:extLst>
          </p:cNvPr>
          <p:cNvSpPr>
            <a:spLocks noGrp="1"/>
          </p:cNvSpPr>
          <p:nvPr>
            <p:ph type="pic" sz="quarter" idx="17"/>
          </p:nvPr>
        </p:nvSpPr>
        <p:spPr>
          <a:xfrm>
            <a:off x="10065722" y="2818397"/>
            <a:ext cx="933449" cy="933451"/>
          </a:xfrm>
        </p:spPr>
        <p:txBody>
          <a:bodyPr>
            <a:normAutofit/>
          </a:bodyPr>
          <a:lstStyle>
            <a:lvl1pPr marL="152396" indent="0">
              <a:buNone/>
              <a:defRPr sz="800"/>
            </a:lvl1pPr>
          </a:lstStyle>
          <a:p>
            <a:endParaRPr lang="en-US"/>
          </a:p>
        </p:txBody>
      </p:sp>
      <p:sp>
        <p:nvSpPr>
          <p:cNvPr id="13" name="Google Shape;837;p23">
            <a:extLst>
              <a:ext uri="{FF2B5EF4-FFF2-40B4-BE49-F238E27FC236}">
                <a16:creationId xmlns:a16="http://schemas.microsoft.com/office/drawing/2014/main" id="{F7F8482A-9184-27E9-5C59-7F573AA0F908}"/>
              </a:ext>
            </a:extLst>
          </p:cNvPr>
          <p:cNvSpPr txBox="1">
            <a:spLocks noGrp="1"/>
          </p:cNvSpPr>
          <p:nvPr>
            <p:ph type="body" idx="18"/>
          </p:nvPr>
        </p:nvSpPr>
        <p:spPr>
          <a:xfrm>
            <a:off x="9285464" y="3871913"/>
            <a:ext cx="2493963" cy="1500187"/>
          </a:xfrm>
          <a:prstGeom prst="rect">
            <a:avLst/>
          </a:prstGeom>
          <a:noFill/>
          <a:ln>
            <a:noFill/>
          </a:ln>
        </p:spPr>
        <p:txBody>
          <a:bodyPr spcFirstLastPara="1" wrap="square" lIns="0" tIns="0" rIns="0" bIns="0" anchor="t" anchorCtr="0">
            <a:noAutofit/>
          </a:bodyPr>
          <a:lstStyle>
            <a:lvl1pPr marL="0" lvl="0" indent="0" algn="ctr">
              <a:lnSpc>
                <a:spcPct val="100000"/>
              </a:lnSpc>
              <a:spcBef>
                <a:spcPts val="600"/>
              </a:spcBef>
              <a:spcAft>
                <a:spcPts val="0"/>
              </a:spcAft>
              <a:buClr>
                <a:schemeClr val="dk2"/>
              </a:buClr>
              <a:buSzPts val="1600"/>
              <a:buFont typeface="Arial"/>
              <a:buNone/>
              <a:defRPr sz="1400" b="0" i="0">
                <a:solidFill>
                  <a:schemeClr val="bg2"/>
                </a:solidFill>
                <a:latin typeface="Avenir Next" panose="020B0503020202020204" pitchFamily="34" charset="0"/>
              </a:defRPr>
            </a:lvl1pPr>
            <a:lvl2pPr marL="914377" lvl="1" indent="-317492" algn="ctr">
              <a:lnSpc>
                <a:spcPct val="100000"/>
              </a:lnSpc>
              <a:spcBef>
                <a:spcPts val="300"/>
              </a:spcBef>
              <a:spcAft>
                <a:spcPts val="0"/>
              </a:spcAft>
              <a:buClr>
                <a:schemeClr val="dk2"/>
              </a:buClr>
              <a:buSzPts val="1400"/>
              <a:buFont typeface="Arial"/>
              <a:buChar char="​"/>
              <a:defRPr sz="1400"/>
            </a:lvl2pPr>
            <a:lvl3pPr marL="1371566" lvl="2" indent="-292093" algn="ctr">
              <a:lnSpc>
                <a:spcPct val="100000"/>
              </a:lnSpc>
              <a:spcBef>
                <a:spcPts val="0"/>
              </a:spcBef>
              <a:spcAft>
                <a:spcPts val="0"/>
              </a:spcAft>
              <a:buClr>
                <a:schemeClr val="dk2"/>
              </a:buClr>
              <a:buSzPts val="1000"/>
              <a:buFont typeface="Arial"/>
              <a:buChar char="​"/>
              <a:defRPr/>
            </a:lvl3pPr>
            <a:lvl4pPr marL="1828754" lvl="3" indent="-273044" algn="ctr">
              <a:lnSpc>
                <a:spcPct val="100000"/>
              </a:lnSpc>
              <a:spcBef>
                <a:spcPts val="0"/>
              </a:spcBef>
              <a:spcAft>
                <a:spcPts val="0"/>
              </a:spcAft>
              <a:buClr>
                <a:schemeClr val="dk1"/>
              </a:buClr>
              <a:buSzPts val="700"/>
              <a:buFont typeface="Arial"/>
              <a:buChar char="​"/>
              <a:defRPr sz="700" b="0" cap="none">
                <a:solidFill>
                  <a:schemeClr val="dk1"/>
                </a:solidFill>
              </a:defRPr>
            </a:lvl4pPr>
            <a:lvl5pPr marL="2285943" lvl="4" indent="-273044" algn="ctr">
              <a:lnSpc>
                <a:spcPct val="100000"/>
              </a:lnSpc>
              <a:spcBef>
                <a:spcPts val="0"/>
              </a:spcBef>
              <a:spcAft>
                <a:spcPts val="0"/>
              </a:spcAft>
              <a:buClr>
                <a:schemeClr val="dk1"/>
              </a:buClr>
              <a:buSzPts val="700"/>
              <a:buFont typeface="Arial"/>
              <a:buChar char="​"/>
              <a:defRPr sz="700" b="0" cap="none">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dirty="0"/>
          </a:p>
        </p:txBody>
      </p:sp>
    </p:spTree>
    <p:extLst>
      <p:ext uri="{BB962C8B-B14F-4D97-AF65-F5344CB8AC3E}">
        <p14:creationId xmlns:p14="http://schemas.microsoft.com/office/powerpoint/2010/main" val="417054248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Icon / Title / Ecto">
    <p:spTree>
      <p:nvGrpSpPr>
        <p:cNvPr id="1" name=""/>
        <p:cNvGrpSpPr/>
        <p:nvPr/>
      </p:nvGrpSpPr>
      <p:grpSpPr>
        <a:xfrm>
          <a:off x="0" y="0"/>
          <a:ext cx="0" cy="0"/>
          <a:chOff x="0" y="0"/>
          <a:chExt cx="0" cy="0"/>
        </a:xfrm>
      </p:grpSpPr>
      <p:pic>
        <p:nvPicPr>
          <p:cNvPr id="19" name="Picture 18" descr="Application&#10;&#10;Description automatically generated">
            <a:extLst>
              <a:ext uri="{FF2B5EF4-FFF2-40B4-BE49-F238E27FC236}">
                <a16:creationId xmlns:a16="http://schemas.microsoft.com/office/drawing/2014/main" id="{F3756763-6028-8B4D-E033-7EF550E7FFBE}"/>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flipH="1">
            <a:off x="367422" y="421449"/>
            <a:ext cx="11369207" cy="5941675"/>
          </a:xfrm>
          <a:prstGeom prst="rect">
            <a:avLst/>
          </a:prstGeom>
        </p:spPr>
      </p:pic>
      <p:sp>
        <p:nvSpPr>
          <p:cNvPr id="5" name="Footer Placeholder 4">
            <a:extLst>
              <a:ext uri="{FF2B5EF4-FFF2-40B4-BE49-F238E27FC236}">
                <a16:creationId xmlns:a16="http://schemas.microsoft.com/office/drawing/2014/main" id="{C9EFE2CD-BFF4-4239-0952-02196CD14338}"/>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2" name="Title 1">
            <a:extLst>
              <a:ext uri="{FF2B5EF4-FFF2-40B4-BE49-F238E27FC236}">
                <a16:creationId xmlns:a16="http://schemas.microsoft.com/office/drawing/2014/main" id="{1287880B-E5A2-0156-1F68-FA2EA76E6A05}"/>
              </a:ext>
            </a:extLst>
          </p:cNvPr>
          <p:cNvSpPr>
            <a:spLocks noGrp="1"/>
          </p:cNvSpPr>
          <p:nvPr userDrawn="1">
            <p:ph type="title"/>
          </p:nvPr>
        </p:nvSpPr>
        <p:spPr>
          <a:xfrm>
            <a:off x="2711572" y="2928939"/>
            <a:ext cx="6768859" cy="1914525"/>
          </a:xfrm>
        </p:spPr>
        <p:txBody>
          <a:bodyPr anchor="t">
            <a:noAutofit/>
          </a:bodyPr>
          <a:lstStyle>
            <a:lvl1pPr algn="ctr">
              <a:defRPr sz="4800" b="0" i="0">
                <a:solidFill>
                  <a:schemeClr val="bg1"/>
                </a:solidFill>
                <a:latin typeface="Avenir Next Medium" panose="020B0503020202020204" pitchFamily="34" charset="0"/>
              </a:defRPr>
            </a:lvl1pPr>
          </a:lstStyle>
          <a:p>
            <a:r>
              <a:rPr lang="en-US" dirty="0"/>
              <a:t>Click to edit Master title style</a:t>
            </a:r>
          </a:p>
        </p:txBody>
      </p:sp>
      <p:grpSp>
        <p:nvGrpSpPr>
          <p:cNvPr id="9" name="Graphic 9">
            <a:extLst>
              <a:ext uri="{FF2B5EF4-FFF2-40B4-BE49-F238E27FC236}">
                <a16:creationId xmlns:a16="http://schemas.microsoft.com/office/drawing/2014/main" id="{D82D834E-ECC7-81D8-26E6-4D86E157040D}"/>
              </a:ext>
            </a:extLst>
          </p:cNvPr>
          <p:cNvGrpSpPr/>
          <p:nvPr userDrawn="1"/>
        </p:nvGrpSpPr>
        <p:grpSpPr>
          <a:xfrm>
            <a:off x="11809473" y="6491952"/>
            <a:ext cx="231931" cy="221349"/>
            <a:chOff x="11763176" y="6515100"/>
            <a:chExt cx="231931" cy="221349"/>
          </a:xfrm>
        </p:grpSpPr>
        <p:sp>
          <p:nvSpPr>
            <p:cNvPr id="10" name="Freeform: Shape 19">
              <a:extLst>
                <a:ext uri="{FF2B5EF4-FFF2-40B4-BE49-F238E27FC236}">
                  <a16:creationId xmlns:a16="http://schemas.microsoft.com/office/drawing/2014/main" id="{DD161036-9B63-C227-59BC-C61487615F42}"/>
                </a:ext>
              </a:extLst>
            </p:cNvPr>
            <p:cNvSpPr/>
            <p:nvPr/>
          </p:nvSpPr>
          <p:spPr>
            <a:xfrm>
              <a:off x="11879376" y="6625744"/>
              <a:ext cx="115732" cy="110705"/>
            </a:xfrm>
            <a:custGeom>
              <a:avLst/>
              <a:gdLst>
                <a:gd name="connsiteX0" fmla="*/ 0 w 115732"/>
                <a:gd name="connsiteY0" fmla="*/ 41988 h 110705"/>
                <a:gd name="connsiteX1" fmla="*/ 54193 w 115732"/>
                <a:gd name="connsiteY1" fmla="*/ 110705 h 110705"/>
                <a:gd name="connsiteX2" fmla="*/ 111316 w 115732"/>
                <a:gd name="connsiteY2" fmla="*/ 110705 h 110705"/>
                <a:gd name="connsiteX3" fmla="*/ 114794 w 115732"/>
                <a:gd name="connsiteY3" fmla="*/ 103565 h 110705"/>
                <a:gd name="connsiteX4" fmla="*/ 33138 w 115732"/>
                <a:gd name="connsiteY4" fmla="*/ 0 h 110705"/>
                <a:gd name="connsiteX5" fmla="*/ 61 w 115732"/>
                <a:gd name="connsiteY5" fmla="*/ 41988 h 110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32" h="110705">
                  <a:moveTo>
                    <a:pt x="0" y="41988"/>
                  </a:moveTo>
                  <a:lnTo>
                    <a:pt x="54193" y="110705"/>
                  </a:lnTo>
                  <a:lnTo>
                    <a:pt x="111316" y="110705"/>
                  </a:lnTo>
                  <a:cubicBezTo>
                    <a:pt x="114978" y="110705"/>
                    <a:pt x="117053" y="106433"/>
                    <a:pt x="114794" y="103565"/>
                  </a:cubicBezTo>
                  <a:lnTo>
                    <a:pt x="33138" y="0"/>
                  </a:lnTo>
                  <a:lnTo>
                    <a:pt x="61" y="41988"/>
                  </a:lnTo>
                  <a:close/>
                </a:path>
              </a:pathLst>
            </a:custGeom>
            <a:solidFill>
              <a:sysClr val="window" lastClr="FFFFFF">
                <a:alpha val="55000"/>
              </a:sysClr>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sp>
          <p:nvSpPr>
            <p:cNvPr id="15" name="Freeform: Shape 20">
              <a:extLst>
                <a:ext uri="{FF2B5EF4-FFF2-40B4-BE49-F238E27FC236}">
                  <a16:creationId xmlns:a16="http://schemas.microsoft.com/office/drawing/2014/main" id="{89D66A81-3ACE-0E28-1EB9-348FBA4F4C52}"/>
                </a:ext>
              </a:extLst>
            </p:cNvPr>
            <p:cNvSpPr/>
            <p:nvPr/>
          </p:nvSpPr>
          <p:spPr>
            <a:xfrm>
              <a:off x="11879315" y="6515100"/>
              <a:ext cx="115671" cy="110644"/>
            </a:xfrm>
            <a:custGeom>
              <a:avLst/>
              <a:gdLst>
                <a:gd name="connsiteX0" fmla="*/ 30697 w 115671"/>
                <a:gd name="connsiteY0" fmla="*/ 107715 h 110644"/>
                <a:gd name="connsiteX1" fmla="*/ 0 w 115671"/>
                <a:gd name="connsiteY1" fmla="*/ 68779 h 110644"/>
                <a:gd name="connsiteX2" fmla="*/ 54132 w 115671"/>
                <a:gd name="connsiteY2" fmla="*/ 0 h 110644"/>
                <a:gd name="connsiteX3" fmla="*/ 111255 w 115671"/>
                <a:gd name="connsiteY3" fmla="*/ 0 h 110644"/>
                <a:gd name="connsiteX4" fmla="*/ 114733 w 115671"/>
                <a:gd name="connsiteY4" fmla="*/ 7140 h 110644"/>
                <a:gd name="connsiteX5" fmla="*/ 33138 w 115671"/>
                <a:gd name="connsiteY5" fmla="*/ 110644 h 110644"/>
                <a:gd name="connsiteX6" fmla="*/ 30758 w 115671"/>
                <a:gd name="connsiteY6" fmla="*/ 107593 h 110644"/>
                <a:gd name="connsiteX7" fmla="*/ 30758 w 115671"/>
                <a:gd name="connsiteY7" fmla="*/ 107593 h 11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671" h="110644">
                  <a:moveTo>
                    <a:pt x="30697" y="107715"/>
                  </a:moveTo>
                  <a:lnTo>
                    <a:pt x="0" y="68779"/>
                  </a:lnTo>
                  <a:lnTo>
                    <a:pt x="54132" y="0"/>
                  </a:lnTo>
                  <a:lnTo>
                    <a:pt x="111255" y="0"/>
                  </a:lnTo>
                  <a:cubicBezTo>
                    <a:pt x="114917" y="0"/>
                    <a:pt x="116991" y="4272"/>
                    <a:pt x="114733" y="7140"/>
                  </a:cubicBezTo>
                  <a:lnTo>
                    <a:pt x="33138" y="110644"/>
                  </a:lnTo>
                  <a:lnTo>
                    <a:pt x="30758" y="107593"/>
                  </a:lnTo>
                  <a:lnTo>
                    <a:pt x="30758" y="107593"/>
                  </a:lnTo>
                  <a:close/>
                </a:path>
              </a:pathLst>
            </a:custGeom>
            <a:solidFill>
              <a:sysClr val="window" lastClr="FFFFFF">
                <a:alpha val="55000"/>
              </a:sysClr>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sp>
          <p:nvSpPr>
            <p:cNvPr id="16" name="Freeform: Shape 21">
              <a:extLst>
                <a:ext uri="{FF2B5EF4-FFF2-40B4-BE49-F238E27FC236}">
                  <a16:creationId xmlns:a16="http://schemas.microsoft.com/office/drawing/2014/main" id="{0D5DBC49-4C97-69A4-E573-6BC4A6972F72}"/>
                </a:ext>
              </a:extLst>
            </p:cNvPr>
            <p:cNvSpPr/>
            <p:nvPr/>
          </p:nvSpPr>
          <p:spPr>
            <a:xfrm>
              <a:off x="11763176" y="6515100"/>
              <a:ext cx="149276" cy="221349"/>
            </a:xfrm>
            <a:custGeom>
              <a:avLst/>
              <a:gdLst>
                <a:gd name="connsiteX0" fmla="*/ 977 w 149276"/>
                <a:gd name="connsiteY0" fmla="*/ 7140 h 221349"/>
                <a:gd name="connsiteX1" fmla="*/ 82572 w 149276"/>
                <a:gd name="connsiteY1" fmla="*/ 110705 h 221349"/>
                <a:gd name="connsiteX2" fmla="*/ 977 w 149276"/>
                <a:gd name="connsiteY2" fmla="*/ 214209 h 221349"/>
                <a:gd name="connsiteX3" fmla="*/ 4456 w 149276"/>
                <a:gd name="connsiteY3" fmla="*/ 221350 h 221349"/>
                <a:gd name="connsiteX4" fmla="*/ 62616 w 149276"/>
                <a:gd name="connsiteY4" fmla="*/ 221350 h 221349"/>
                <a:gd name="connsiteX5" fmla="*/ 149277 w 149276"/>
                <a:gd name="connsiteY5" fmla="*/ 110705 h 221349"/>
                <a:gd name="connsiteX6" fmla="*/ 61518 w 149276"/>
                <a:gd name="connsiteY6" fmla="*/ 0 h 221349"/>
                <a:gd name="connsiteX7" fmla="*/ 4395 w 149276"/>
                <a:gd name="connsiteY7" fmla="*/ 0 h 221349"/>
                <a:gd name="connsiteX8" fmla="*/ 977 w 149276"/>
                <a:gd name="connsiteY8" fmla="*/ 7140 h 22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76" h="221349">
                  <a:moveTo>
                    <a:pt x="977" y="7140"/>
                  </a:moveTo>
                  <a:lnTo>
                    <a:pt x="82572" y="110705"/>
                  </a:lnTo>
                  <a:lnTo>
                    <a:pt x="977" y="214209"/>
                  </a:lnTo>
                  <a:cubicBezTo>
                    <a:pt x="-1281" y="217078"/>
                    <a:pt x="733" y="221350"/>
                    <a:pt x="4456" y="221350"/>
                  </a:cubicBezTo>
                  <a:lnTo>
                    <a:pt x="62616" y="221350"/>
                  </a:lnTo>
                  <a:cubicBezTo>
                    <a:pt x="62616" y="221350"/>
                    <a:pt x="149277" y="110705"/>
                    <a:pt x="149277" y="110705"/>
                  </a:cubicBezTo>
                  <a:lnTo>
                    <a:pt x="61518" y="0"/>
                  </a:lnTo>
                  <a:lnTo>
                    <a:pt x="4395" y="0"/>
                  </a:lnTo>
                  <a:cubicBezTo>
                    <a:pt x="733" y="0"/>
                    <a:pt x="-1342" y="4272"/>
                    <a:pt x="977" y="7140"/>
                  </a:cubicBezTo>
                  <a:close/>
                </a:path>
              </a:pathLst>
            </a:custGeom>
            <a:solidFill>
              <a:srgbClr val="FFFFFF"/>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grpSp>
      <p:sp>
        <p:nvSpPr>
          <p:cNvPr id="23" name="Picture Placeholder 22">
            <a:extLst>
              <a:ext uri="{FF2B5EF4-FFF2-40B4-BE49-F238E27FC236}">
                <a16:creationId xmlns:a16="http://schemas.microsoft.com/office/drawing/2014/main" id="{F23F3EB2-13ED-4F75-4755-A35506E7FB87}"/>
              </a:ext>
            </a:extLst>
          </p:cNvPr>
          <p:cNvSpPr>
            <a:spLocks noGrp="1"/>
          </p:cNvSpPr>
          <p:nvPr>
            <p:ph type="pic" sz="quarter" idx="12"/>
          </p:nvPr>
        </p:nvSpPr>
        <p:spPr>
          <a:xfrm>
            <a:off x="4883150" y="1014414"/>
            <a:ext cx="2425700" cy="1914525"/>
          </a:xfrm>
        </p:spPr>
        <p:txBody>
          <a:bodyPr/>
          <a:lstStyle>
            <a:lvl1pPr marL="152396" indent="0" algn="ctr">
              <a:buNone/>
              <a:defRPr>
                <a:solidFill>
                  <a:schemeClr val="bg1"/>
                </a:solidFill>
                <a:latin typeface="Avenir Next" panose="020B0503020202020204" pitchFamily="34" charset="0"/>
              </a:defRPr>
            </a:lvl1pPr>
          </a:lstStyle>
          <a:p>
            <a:endParaRPr lang="en-US"/>
          </a:p>
        </p:txBody>
      </p:sp>
      <p:sp>
        <p:nvSpPr>
          <p:cNvPr id="3" name="TextBox 2">
            <a:extLst>
              <a:ext uri="{FF2B5EF4-FFF2-40B4-BE49-F238E27FC236}">
                <a16:creationId xmlns:a16="http://schemas.microsoft.com/office/drawing/2014/main" id="{EED46708-8A2B-1FB6-F847-CC10873B2978}"/>
              </a:ext>
            </a:extLst>
          </p:cNvPr>
          <p:cNvSpPr txBox="1"/>
          <p:nvPr userDrawn="1"/>
        </p:nvSpPr>
        <p:spPr>
          <a:xfrm>
            <a:off x="0" y="6545683"/>
            <a:ext cx="6096000" cy="215444"/>
          </a:xfrm>
          <a:prstGeom prst="rect">
            <a:avLst/>
          </a:prstGeom>
          <a:noFill/>
        </p:spPr>
        <p:txBody>
          <a:bodyPr wrap="square">
            <a:spAutoFit/>
          </a:bodyPr>
          <a:lstStyle/>
          <a:p>
            <a:r>
              <a:rPr lang="en-US" sz="800" b="0" i="0" u="none" strike="noStrike" dirty="0">
                <a:solidFill>
                  <a:schemeClr val="tx2"/>
                </a:solidFill>
                <a:effectLst/>
                <a:latin typeface="Avenir Book" panose="02000503020000020003" pitchFamily="2" charset="0"/>
              </a:rPr>
              <a:t>© 2024 Nexben, Inc. All Rights Reserved</a:t>
            </a:r>
            <a:r>
              <a:rPr lang="en-US" sz="800" b="0" i="0" dirty="0">
                <a:solidFill>
                  <a:schemeClr val="tx2"/>
                </a:solidFill>
                <a:effectLst/>
                <a:latin typeface="Avenir Book" panose="02000503020000020003" pitchFamily="2" charset="0"/>
              </a:rPr>
              <a:t>​</a:t>
            </a:r>
            <a:endParaRPr lang="en-US" sz="800" dirty="0">
              <a:solidFill>
                <a:schemeClr val="tx2"/>
              </a:solidFill>
              <a:latin typeface="Avenir Book" panose="02000503020000020003" pitchFamily="2" charset="0"/>
            </a:endParaRPr>
          </a:p>
        </p:txBody>
      </p:sp>
    </p:spTree>
    <p:extLst>
      <p:ext uri="{BB962C8B-B14F-4D97-AF65-F5344CB8AC3E}">
        <p14:creationId xmlns:p14="http://schemas.microsoft.com/office/powerpoint/2010/main" val="34016544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White Chevron Two Content: OK for All" userDrawn="1">
  <p:cSld name="White Chevron Two Content: OK for All">
    <p:spTree>
      <p:nvGrpSpPr>
        <p:cNvPr id="1" name="Shape 932"/>
        <p:cNvGrpSpPr/>
        <p:nvPr/>
      </p:nvGrpSpPr>
      <p:grpSpPr>
        <a:xfrm>
          <a:off x="0" y="0"/>
          <a:ext cx="0" cy="0"/>
          <a:chOff x="0" y="0"/>
          <a:chExt cx="0" cy="0"/>
        </a:xfrm>
      </p:grpSpPr>
      <p:pic>
        <p:nvPicPr>
          <p:cNvPr id="9" name="Picture 8" descr="A white background with a corner&#10;&#10;Description automatically generated">
            <a:extLst>
              <a:ext uri="{FF2B5EF4-FFF2-40B4-BE49-F238E27FC236}">
                <a16:creationId xmlns:a16="http://schemas.microsoft.com/office/drawing/2014/main" id="{F17EF3EB-F0DF-13E1-571F-633736A228CA}"/>
              </a:ext>
            </a:extLst>
          </p:cNvPr>
          <p:cNvPicPr>
            <a:picLocks noChangeAspect="1"/>
          </p:cNvPicPr>
          <p:nvPr userDrawn="1"/>
        </p:nvPicPr>
        <p:blipFill rotWithShape="1">
          <a:blip r:embed="rId2"/>
          <a:srcRect l="21473"/>
          <a:stretch/>
        </p:blipFill>
        <p:spPr>
          <a:xfrm>
            <a:off x="-1" y="0"/>
            <a:ext cx="10302561" cy="6858000"/>
          </a:xfrm>
          <a:prstGeom prst="rect">
            <a:avLst/>
          </a:prstGeom>
        </p:spPr>
      </p:pic>
      <p:sp>
        <p:nvSpPr>
          <p:cNvPr id="3" name="Content Placeholder 2">
            <a:extLst>
              <a:ext uri="{FF2B5EF4-FFF2-40B4-BE49-F238E27FC236}">
                <a16:creationId xmlns:a16="http://schemas.microsoft.com/office/drawing/2014/main" id="{5843929C-65CD-0A4E-7EEA-9D9EAEF0D81C}"/>
              </a:ext>
            </a:extLst>
          </p:cNvPr>
          <p:cNvSpPr>
            <a:spLocks noGrp="1"/>
          </p:cNvSpPr>
          <p:nvPr>
            <p:ph sz="quarter" idx="13"/>
          </p:nvPr>
        </p:nvSpPr>
        <p:spPr>
          <a:xfrm>
            <a:off x="7952509" y="1253067"/>
            <a:ext cx="3615075" cy="4351867"/>
          </a:xfrm>
        </p:spPr>
        <p:txBody>
          <a:bodyPr>
            <a:normAutofit/>
          </a:bodyPr>
          <a:lstStyle>
            <a:lvl1pPr>
              <a:buSzPct val="80000"/>
              <a:defRPr sz="1333">
                <a:latin typeface="Avenir Next" panose="020B0503020202020204" pitchFamily="34" charset="0"/>
              </a:defRPr>
            </a:lvl1pPr>
            <a:lvl2pPr>
              <a:defRPr sz="1333">
                <a:latin typeface="Avenir Next" panose="020B0503020202020204" pitchFamily="34" charset="0"/>
              </a:defRPr>
            </a:lvl2pPr>
            <a:lvl3pPr>
              <a:defRPr sz="1333">
                <a:latin typeface="Avenir Next" panose="020B0503020202020204" pitchFamily="34" charset="0"/>
              </a:defRPr>
            </a:lvl3pPr>
            <a:lvl4pPr>
              <a:defRPr sz="1333">
                <a:latin typeface="Avenir Next" panose="020B0503020202020204" pitchFamily="34" charset="0"/>
              </a:defRPr>
            </a:lvl4pPr>
            <a:lvl5pPr>
              <a:defRPr sz="1333">
                <a:latin typeface="Avenir Next" panose="020B0503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Google Shape;17;p21">
            <a:extLst>
              <a:ext uri="{FF2B5EF4-FFF2-40B4-BE49-F238E27FC236}">
                <a16:creationId xmlns:a16="http://schemas.microsoft.com/office/drawing/2014/main" id="{6BC842CF-4A36-3295-58CD-280368B4779A}"/>
              </a:ext>
            </a:extLst>
          </p:cNvPr>
          <p:cNvSpPr txBox="1">
            <a:spLocks noGrp="1"/>
          </p:cNvSpPr>
          <p:nvPr>
            <p:ph type="title"/>
          </p:nvPr>
        </p:nvSpPr>
        <p:spPr>
          <a:xfrm>
            <a:off x="617415" y="2140445"/>
            <a:ext cx="5589424" cy="763600"/>
          </a:xfrm>
          <a:prstGeom prst="rect">
            <a:avLst/>
          </a:prstGeom>
          <a:noFill/>
          <a:ln>
            <a:noFill/>
          </a:ln>
        </p:spPr>
        <p:txBody>
          <a:bodyPr spcFirstLastPara="1" wrap="square" lIns="91425" tIns="91425" rIns="91425" bIns="91425" anchor="t" anchorCtr="0">
            <a:normAutofit/>
          </a:bodyPr>
          <a:lstStyle>
            <a:lvl1pPr lvl="0" algn="l">
              <a:lnSpc>
                <a:spcPct val="90000"/>
              </a:lnSpc>
              <a:spcBef>
                <a:spcPts val="0"/>
              </a:spcBef>
              <a:spcAft>
                <a:spcPts val="0"/>
              </a:spcAft>
              <a:buSzPts val="2800"/>
              <a:buNone/>
              <a:defRPr b="0" i="0">
                <a:solidFill>
                  <a:schemeClr val="accent1"/>
                </a:solidFill>
                <a:latin typeface="Avenir Next Medium" panose="020B0503020202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11" name="Text Placeholder 21">
            <a:extLst>
              <a:ext uri="{FF2B5EF4-FFF2-40B4-BE49-F238E27FC236}">
                <a16:creationId xmlns:a16="http://schemas.microsoft.com/office/drawing/2014/main" id="{ACF4E197-1ACC-B86A-9850-7E46DBB37F37}"/>
              </a:ext>
            </a:extLst>
          </p:cNvPr>
          <p:cNvSpPr>
            <a:spLocks noGrp="1"/>
          </p:cNvSpPr>
          <p:nvPr>
            <p:ph type="body" sz="quarter" idx="14"/>
          </p:nvPr>
        </p:nvSpPr>
        <p:spPr>
          <a:xfrm>
            <a:off x="617414" y="3090552"/>
            <a:ext cx="5478587" cy="1634312"/>
          </a:xfrm>
        </p:spPr>
        <p:txBody>
          <a:bodyPr anchor="t">
            <a:normAutofit/>
          </a:bodyPr>
          <a:lstStyle>
            <a:lvl1pPr marL="243834" indent="-243834">
              <a:lnSpc>
                <a:spcPct val="100000"/>
              </a:lnSpc>
              <a:spcAft>
                <a:spcPts val="800"/>
              </a:spcAft>
              <a:buClr>
                <a:schemeClr val="accent3"/>
              </a:buClr>
              <a:buSzPct val="90000"/>
              <a:buFont typeface="Arial" panose="020B0604020202020204" pitchFamily="34" charset="0"/>
              <a:buChar char="•"/>
              <a:defRPr sz="1867">
                <a:solidFill>
                  <a:schemeClr val="accent1"/>
                </a:solidFill>
                <a:latin typeface="Avenir Next"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pic>
        <p:nvPicPr>
          <p:cNvPr id="12" name="Graphic 11">
            <a:extLst>
              <a:ext uri="{FF2B5EF4-FFF2-40B4-BE49-F238E27FC236}">
                <a16:creationId xmlns:a16="http://schemas.microsoft.com/office/drawing/2014/main" id="{CAD68ED1-8473-AD84-B16D-52BA8FECA4BF}"/>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11792540" y="6471984"/>
            <a:ext cx="260280" cy="257288"/>
          </a:xfrm>
          <a:prstGeom prst="rect">
            <a:avLst/>
          </a:prstGeom>
        </p:spPr>
      </p:pic>
      <p:sp>
        <p:nvSpPr>
          <p:cNvPr id="13" name="TextBox 12">
            <a:extLst>
              <a:ext uri="{FF2B5EF4-FFF2-40B4-BE49-F238E27FC236}">
                <a16:creationId xmlns:a16="http://schemas.microsoft.com/office/drawing/2014/main" id="{6C5B5427-227D-24AC-9C74-5F9AB17CEC66}"/>
              </a:ext>
            </a:extLst>
          </p:cNvPr>
          <p:cNvSpPr txBox="1"/>
          <p:nvPr userDrawn="1"/>
        </p:nvSpPr>
        <p:spPr>
          <a:xfrm>
            <a:off x="0" y="6545683"/>
            <a:ext cx="6096000" cy="215444"/>
          </a:xfrm>
          <a:prstGeom prst="rect">
            <a:avLst/>
          </a:prstGeom>
          <a:noFill/>
        </p:spPr>
        <p:txBody>
          <a:bodyPr wrap="square">
            <a:spAutoFit/>
          </a:bodyPr>
          <a:lstStyle/>
          <a:p>
            <a:r>
              <a:rPr lang="en-US" sz="800" b="0" i="0" u="none" strike="noStrike" dirty="0">
                <a:solidFill>
                  <a:schemeClr val="tx2">
                    <a:lumMod val="75000"/>
                  </a:schemeClr>
                </a:solidFill>
                <a:effectLst/>
                <a:latin typeface="Avenir Book" panose="02000503020000020003" pitchFamily="2" charset="0"/>
              </a:rPr>
              <a:t>© 2024 Nexben, Inc. All Rights Reserved</a:t>
            </a:r>
            <a:r>
              <a:rPr lang="en-US" sz="800" b="0" i="0" dirty="0">
                <a:solidFill>
                  <a:schemeClr val="tx2">
                    <a:lumMod val="75000"/>
                  </a:schemeClr>
                </a:solidFill>
                <a:effectLst/>
                <a:latin typeface="Avenir Book" panose="02000503020000020003" pitchFamily="2" charset="0"/>
              </a:rPr>
              <a:t>​</a:t>
            </a:r>
            <a:endParaRPr lang="en-US" sz="800" dirty="0">
              <a:solidFill>
                <a:schemeClr val="tx2">
                  <a:lumMod val="75000"/>
                </a:schemeClr>
              </a:solidFill>
              <a:latin typeface="Avenir Book" panose="02000503020000020003" pitchFamily="2" charset="0"/>
            </a:endParaRPr>
          </a:p>
        </p:txBody>
      </p:sp>
    </p:spTree>
    <p:extLst>
      <p:ext uri="{BB962C8B-B14F-4D97-AF65-F5344CB8AC3E}">
        <p14:creationId xmlns:p14="http://schemas.microsoft.com/office/powerpoint/2010/main" val="91128572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Title and body" userDrawn="1">
  <p:cSld name="1_Title and body">
    <p:spTree>
      <p:nvGrpSpPr>
        <p:cNvPr id="1" name="Shape 16"/>
        <p:cNvGrpSpPr/>
        <p:nvPr/>
      </p:nvGrpSpPr>
      <p:grpSpPr>
        <a:xfrm>
          <a:off x="0" y="0"/>
          <a:ext cx="0" cy="0"/>
          <a:chOff x="0" y="0"/>
          <a:chExt cx="0" cy="0"/>
        </a:xfrm>
      </p:grpSpPr>
      <p:sp>
        <p:nvSpPr>
          <p:cNvPr id="17" name="Google Shape;17;p21"/>
          <p:cNvSpPr txBox="1">
            <a:spLocks noGrp="1"/>
          </p:cNvSpPr>
          <p:nvPr>
            <p:ph type="title"/>
          </p:nvPr>
        </p:nvSpPr>
        <p:spPr>
          <a:xfrm>
            <a:off x="617415" y="674971"/>
            <a:ext cx="10859477"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b="0" i="0">
                <a:solidFill>
                  <a:schemeClr val="accent1"/>
                </a:solidFill>
                <a:latin typeface="Avenir Next Medium" panose="020B0503020202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pic>
        <p:nvPicPr>
          <p:cNvPr id="3" name="Graphic 2">
            <a:extLst>
              <a:ext uri="{FF2B5EF4-FFF2-40B4-BE49-F238E27FC236}">
                <a16:creationId xmlns:a16="http://schemas.microsoft.com/office/drawing/2014/main" id="{57B5F07D-BE65-E3B1-EC98-9A51A3E5A2B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92540" y="6471984"/>
            <a:ext cx="260280" cy="257288"/>
          </a:xfrm>
          <a:prstGeom prst="rect">
            <a:avLst/>
          </a:prstGeom>
        </p:spPr>
      </p:pic>
      <p:sp>
        <p:nvSpPr>
          <p:cNvPr id="2" name="TextBox 1">
            <a:extLst>
              <a:ext uri="{FF2B5EF4-FFF2-40B4-BE49-F238E27FC236}">
                <a16:creationId xmlns:a16="http://schemas.microsoft.com/office/drawing/2014/main" id="{603C459B-67B8-354D-DE96-A2BF0C242CD3}"/>
              </a:ext>
            </a:extLst>
          </p:cNvPr>
          <p:cNvSpPr txBox="1"/>
          <p:nvPr userDrawn="1"/>
        </p:nvSpPr>
        <p:spPr>
          <a:xfrm>
            <a:off x="0" y="6545683"/>
            <a:ext cx="6096000" cy="215444"/>
          </a:xfrm>
          <a:prstGeom prst="rect">
            <a:avLst/>
          </a:prstGeom>
          <a:noFill/>
        </p:spPr>
        <p:txBody>
          <a:bodyPr wrap="square">
            <a:spAutoFit/>
          </a:bodyPr>
          <a:lstStyle/>
          <a:p>
            <a:r>
              <a:rPr lang="en-US" sz="800" b="0" i="0" u="none" strike="noStrike" dirty="0">
                <a:solidFill>
                  <a:schemeClr val="tx2">
                    <a:lumMod val="75000"/>
                  </a:schemeClr>
                </a:solidFill>
                <a:effectLst/>
                <a:latin typeface="Avenir Book" panose="02000503020000020003" pitchFamily="2" charset="0"/>
              </a:rPr>
              <a:t>© 2024 Nexben, Inc. All Rights Reserved</a:t>
            </a:r>
            <a:r>
              <a:rPr lang="en-US" sz="800" b="0" i="0" dirty="0">
                <a:solidFill>
                  <a:schemeClr val="tx2">
                    <a:lumMod val="75000"/>
                  </a:schemeClr>
                </a:solidFill>
                <a:effectLst/>
                <a:latin typeface="Avenir Book" panose="02000503020000020003" pitchFamily="2" charset="0"/>
              </a:rPr>
              <a:t>​</a:t>
            </a:r>
            <a:endParaRPr lang="en-US" sz="800" dirty="0">
              <a:solidFill>
                <a:schemeClr val="tx2">
                  <a:lumMod val="75000"/>
                </a:schemeClr>
              </a:solidFill>
              <a:latin typeface="Avenir Book" panose="02000503020000020003" pitchFamily="2" charset="0"/>
            </a:endParaRPr>
          </a:p>
        </p:txBody>
      </p:sp>
      <p:sp>
        <p:nvSpPr>
          <p:cNvPr id="4" name="Text Placeholder 24">
            <a:extLst>
              <a:ext uri="{FF2B5EF4-FFF2-40B4-BE49-F238E27FC236}">
                <a16:creationId xmlns:a16="http://schemas.microsoft.com/office/drawing/2014/main" id="{DAB58C1C-22D2-F9B3-7A5D-53C6200F24F6}"/>
              </a:ext>
            </a:extLst>
          </p:cNvPr>
          <p:cNvSpPr>
            <a:spLocks noGrp="1"/>
          </p:cNvSpPr>
          <p:nvPr>
            <p:ph type="body" sz="quarter" idx="13"/>
          </p:nvPr>
        </p:nvSpPr>
        <p:spPr>
          <a:xfrm>
            <a:off x="617415" y="1699491"/>
            <a:ext cx="9080767" cy="4483539"/>
          </a:xfrm>
        </p:spPr>
        <p:txBody>
          <a:bodyPr tIns="0">
            <a:noAutofit/>
          </a:bodyPr>
          <a:lstStyle>
            <a:lvl1pPr marL="243834" indent="-243834">
              <a:lnSpc>
                <a:spcPct val="90000"/>
              </a:lnSpc>
              <a:spcBef>
                <a:spcPts val="0"/>
              </a:spcBef>
              <a:spcAft>
                <a:spcPts val="800"/>
              </a:spcAft>
              <a:buClr>
                <a:schemeClr val="accent3"/>
              </a:buClr>
              <a:buSzPct val="90000"/>
              <a:buFont typeface="Arial" panose="020B0604020202020204" pitchFamily="34" charset="0"/>
              <a:buChar char="•"/>
              <a:defRPr sz="2133" b="0" i="0">
                <a:solidFill>
                  <a:schemeClr val="accent1"/>
                </a:solidFill>
                <a:latin typeface="Avenir Next" panose="020B0503020202020204" pitchFamily="34" charset="0"/>
              </a:defRPr>
            </a:lvl1pPr>
            <a:lvl2pPr marL="487668" indent="243834">
              <a:lnSpc>
                <a:spcPct val="90000"/>
              </a:lnSpc>
              <a:spcAft>
                <a:spcPts val="800"/>
              </a:spcAft>
              <a:buClr>
                <a:schemeClr val="accent3"/>
              </a:buClr>
              <a:buSzPct val="80000"/>
              <a:buFont typeface="Courier New" panose="02070309020205020404" pitchFamily="49" charset="0"/>
              <a:buChar char="o"/>
              <a:defRPr sz="1600" b="0" i="0">
                <a:solidFill>
                  <a:schemeClr val="accent1"/>
                </a:solidFill>
                <a:latin typeface="Avenir Next" panose="020B0503020202020204" pitchFamily="34" charset="0"/>
              </a:defRPr>
            </a:lvl2pPr>
            <a:lvl3pPr marL="573074" indent="0">
              <a:buFont typeface="Arial" panose="020B0604020202020204" pitchFamily="34" charset="0"/>
              <a:buNone/>
              <a:defRPr/>
            </a:lvl3pPr>
            <a:lvl4pPr marL="573074" indent="0">
              <a:spcBef>
                <a:spcPts val="0"/>
              </a:spcBef>
              <a:buNone/>
              <a:defRPr b="0" cap="none" baseline="0">
                <a:solidFill>
                  <a:schemeClr val="tx1"/>
                </a:solidFill>
              </a:defRPr>
            </a:lvl4pPr>
            <a:lvl5pPr marL="568311" indent="0">
              <a:buNone/>
              <a:defRPr/>
            </a:lvl5pPr>
          </a:lstStyle>
          <a:p>
            <a:pPr lvl="0"/>
            <a:r>
              <a:rPr lang="en-US" dirty="0"/>
              <a:t>Click to edit Master text styles</a:t>
            </a:r>
          </a:p>
          <a:p>
            <a:pPr lvl="1"/>
            <a:r>
              <a:rPr lang="en-US" dirty="0"/>
              <a:t>Second level</a:t>
            </a:r>
          </a:p>
        </p:txBody>
      </p:sp>
    </p:spTree>
    <p:extLst>
      <p:ext uri="{BB962C8B-B14F-4D97-AF65-F5344CB8AC3E}">
        <p14:creationId xmlns:p14="http://schemas.microsoft.com/office/powerpoint/2010/main" val="276772588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Title / Subtitle / Ecto">
    <p:spTree>
      <p:nvGrpSpPr>
        <p:cNvPr id="1" name=""/>
        <p:cNvGrpSpPr/>
        <p:nvPr/>
      </p:nvGrpSpPr>
      <p:grpSpPr>
        <a:xfrm>
          <a:off x="0" y="0"/>
          <a:ext cx="0" cy="0"/>
          <a:chOff x="0" y="0"/>
          <a:chExt cx="0" cy="0"/>
        </a:xfrm>
      </p:grpSpPr>
      <p:pic>
        <p:nvPicPr>
          <p:cNvPr id="18" name="Picture 17" descr="Application&#10;&#10;Description automatically generated">
            <a:extLst>
              <a:ext uri="{FF2B5EF4-FFF2-40B4-BE49-F238E27FC236}">
                <a16:creationId xmlns:a16="http://schemas.microsoft.com/office/drawing/2014/main" id="{0D75FB54-D139-ACC6-3083-69A377D16143}"/>
              </a:ext>
            </a:extLst>
          </p:cNvPr>
          <p:cNvPicPr>
            <a:picLocks noChangeAspect="1"/>
          </p:cNvPicPr>
          <p:nvPr userDrawn="1"/>
        </p:nvPicPr>
        <p:blipFill>
          <a:blip r:embed="rId2">
            <a:alphaModFix amt="50000"/>
            <a:extLst>
              <a:ext uri="{28A0092B-C50C-407E-A947-70E740481C1C}">
                <a14:useLocalDpi xmlns:a14="http://schemas.microsoft.com/office/drawing/2010/main" val="0"/>
              </a:ext>
            </a:extLst>
          </a:blip>
          <a:stretch>
            <a:fillRect/>
          </a:stretch>
        </p:blipFill>
        <p:spPr>
          <a:xfrm flipH="1">
            <a:off x="367422" y="421449"/>
            <a:ext cx="11369207" cy="5941675"/>
          </a:xfrm>
          <a:prstGeom prst="rect">
            <a:avLst/>
          </a:prstGeom>
        </p:spPr>
      </p:pic>
      <p:sp>
        <p:nvSpPr>
          <p:cNvPr id="5" name="Footer Placeholder 4">
            <a:extLst>
              <a:ext uri="{FF2B5EF4-FFF2-40B4-BE49-F238E27FC236}">
                <a16:creationId xmlns:a16="http://schemas.microsoft.com/office/drawing/2014/main" id="{C9EFE2CD-BFF4-4239-0952-02196CD14338}"/>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8" name="Title 1">
            <a:extLst>
              <a:ext uri="{FF2B5EF4-FFF2-40B4-BE49-F238E27FC236}">
                <a16:creationId xmlns:a16="http://schemas.microsoft.com/office/drawing/2014/main" id="{0566A143-40BF-F568-9BB5-C1E961BA2A42}"/>
              </a:ext>
            </a:extLst>
          </p:cNvPr>
          <p:cNvSpPr>
            <a:spLocks noGrp="1"/>
          </p:cNvSpPr>
          <p:nvPr>
            <p:ph type="title"/>
          </p:nvPr>
        </p:nvSpPr>
        <p:spPr>
          <a:xfrm>
            <a:off x="2711572" y="1709739"/>
            <a:ext cx="6768859" cy="1914525"/>
          </a:xfrm>
        </p:spPr>
        <p:txBody>
          <a:bodyPr anchor="b">
            <a:noAutofit/>
          </a:bodyPr>
          <a:lstStyle>
            <a:lvl1pPr algn="ctr">
              <a:defRPr sz="4800" b="0" i="0">
                <a:solidFill>
                  <a:schemeClr val="bg1"/>
                </a:solidFill>
                <a:latin typeface="Avenir Next Medium" panose="020B0503020202020204" pitchFamily="34" charset="0"/>
              </a:defRPr>
            </a:lvl1pPr>
          </a:lstStyle>
          <a:p>
            <a:r>
              <a:rPr lang="en-US" dirty="0"/>
              <a:t>Click to edit Master title style</a:t>
            </a:r>
          </a:p>
        </p:txBody>
      </p:sp>
      <p:sp>
        <p:nvSpPr>
          <p:cNvPr id="9" name="Text Placeholder 2">
            <a:extLst>
              <a:ext uri="{FF2B5EF4-FFF2-40B4-BE49-F238E27FC236}">
                <a16:creationId xmlns:a16="http://schemas.microsoft.com/office/drawing/2014/main" id="{8297F1D9-1978-D8DC-DAF8-472B18E812F4}"/>
              </a:ext>
            </a:extLst>
          </p:cNvPr>
          <p:cNvSpPr>
            <a:spLocks noGrp="1"/>
          </p:cNvSpPr>
          <p:nvPr>
            <p:ph type="body" idx="1"/>
          </p:nvPr>
        </p:nvSpPr>
        <p:spPr>
          <a:xfrm>
            <a:off x="2711571" y="3795245"/>
            <a:ext cx="6768859" cy="686271"/>
          </a:xfrm>
        </p:spPr>
        <p:txBody>
          <a:bodyPr>
            <a:noAutofit/>
          </a:bodyPr>
          <a:lstStyle>
            <a:lvl1pPr marL="0" indent="0" algn="ctr">
              <a:buNone/>
              <a:defRPr sz="2000" b="0" i="0">
                <a:solidFill>
                  <a:schemeClr val="accent1"/>
                </a:solidFill>
                <a:latin typeface="Avenir Next" panose="020B0503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dirty="0"/>
              <a:t>Click to edit Master text styles</a:t>
            </a:r>
          </a:p>
        </p:txBody>
      </p:sp>
      <p:grpSp>
        <p:nvGrpSpPr>
          <p:cNvPr id="2" name="Graphic 9">
            <a:extLst>
              <a:ext uri="{FF2B5EF4-FFF2-40B4-BE49-F238E27FC236}">
                <a16:creationId xmlns:a16="http://schemas.microsoft.com/office/drawing/2014/main" id="{C2D24B0F-6E00-9233-108A-49CF43B8BF32}"/>
              </a:ext>
            </a:extLst>
          </p:cNvPr>
          <p:cNvGrpSpPr/>
          <p:nvPr userDrawn="1"/>
        </p:nvGrpSpPr>
        <p:grpSpPr>
          <a:xfrm>
            <a:off x="11809473" y="6491952"/>
            <a:ext cx="231931" cy="221349"/>
            <a:chOff x="11763176" y="6515100"/>
            <a:chExt cx="231931" cy="221349"/>
          </a:xfrm>
        </p:grpSpPr>
        <p:sp>
          <p:nvSpPr>
            <p:cNvPr id="3" name="Freeform: Shape 19">
              <a:extLst>
                <a:ext uri="{FF2B5EF4-FFF2-40B4-BE49-F238E27FC236}">
                  <a16:creationId xmlns:a16="http://schemas.microsoft.com/office/drawing/2014/main" id="{322C387B-58F7-BCC3-09D3-7A0E734AB247}"/>
                </a:ext>
              </a:extLst>
            </p:cNvPr>
            <p:cNvSpPr/>
            <p:nvPr/>
          </p:nvSpPr>
          <p:spPr>
            <a:xfrm>
              <a:off x="11879376" y="6625744"/>
              <a:ext cx="115732" cy="110705"/>
            </a:xfrm>
            <a:custGeom>
              <a:avLst/>
              <a:gdLst>
                <a:gd name="connsiteX0" fmla="*/ 0 w 115732"/>
                <a:gd name="connsiteY0" fmla="*/ 41988 h 110705"/>
                <a:gd name="connsiteX1" fmla="*/ 54193 w 115732"/>
                <a:gd name="connsiteY1" fmla="*/ 110705 h 110705"/>
                <a:gd name="connsiteX2" fmla="*/ 111316 w 115732"/>
                <a:gd name="connsiteY2" fmla="*/ 110705 h 110705"/>
                <a:gd name="connsiteX3" fmla="*/ 114794 w 115732"/>
                <a:gd name="connsiteY3" fmla="*/ 103565 h 110705"/>
                <a:gd name="connsiteX4" fmla="*/ 33138 w 115732"/>
                <a:gd name="connsiteY4" fmla="*/ 0 h 110705"/>
                <a:gd name="connsiteX5" fmla="*/ 61 w 115732"/>
                <a:gd name="connsiteY5" fmla="*/ 41988 h 110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32" h="110705">
                  <a:moveTo>
                    <a:pt x="0" y="41988"/>
                  </a:moveTo>
                  <a:lnTo>
                    <a:pt x="54193" y="110705"/>
                  </a:lnTo>
                  <a:lnTo>
                    <a:pt x="111316" y="110705"/>
                  </a:lnTo>
                  <a:cubicBezTo>
                    <a:pt x="114978" y="110705"/>
                    <a:pt x="117053" y="106433"/>
                    <a:pt x="114794" y="103565"/>
                  </a:cubicBezTo>
                  <a:lnTo>
                    <a:pt x="33138" y="0"/>
                  </a:lnTo>
                  <a:lnTo>
                    <a:pt x="61" y="41988"/>
                  </a:lnTo>
                  <a:close/>
                </a:path>
              </a:pathLst>
            </a:custGeom>
            <a:solidFill>
              <a:sysClr val="window" lastClr="FFFFFF">
                <a:alpha val="55000"/>
              </a:sysClr>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sp>
          <p:nvSpPr>
            <p:cNvPr id="15" name="Freeform: Shape 20">
              <a:extLst>
                <a:ext uri="{FF2B5EF4-FFF2-40B4-BE49-F238E27FC236}">
                  <a16:creationId xmlns:a16="http://schemas.microsoft.com/office/drawing/2014/main" id="{E9B73731-B4F1-1EB8-93D4-DDE71CCCDE31}"/>
                </a:ext>
              </a:extLst>
            </p:cNvPr>
            <p:cNvSpPr/>
            <p:nvPr/>
          </p:nvSpPr>
          <p:spPr>
            <a:xfrm>
              <a:off x="11879315" y="6515100"/>
              <a:ext cx="115671" cy="110644"/>
            </a:xfrm>
            <a:custGeom>
              <a:avLst/>
              <a:gdLst>
                <a:gd name="connsiteX0" fmla="*/ 30697 w 115671"/>
                <a:gd name="connsiteY0" fmla="*/ 107715 h 110644"/>
                <a:gd name="connsiteX1" fmla="*/ 0 w 115671"/>
                <a:gd name="connsiteY1" fmla="*/ 68779 h 110644"/>
                <a:gd name="connsiteX2" fmla="*/ 54132 w 115671"/>
                <a:gd name="connsiteY2" fmla="*/ 0 h 110644"/>
                <a:gd name="connsiteX3" fmla="*/ 111255 w 115671"/>
                <a:gd name="connsiteY3" fmla="*/ 0 h 110644"/>
                <a:gd name="connsiteX4" fmla="*/ 114733 w 115671"/>
                <a:gd name="connsiteY4" fmla="*/ 7140 h 110644"/>
                <a:gd name="connsiteX5" fmla="*/ 33138 w 115671"/>
                <a:gd name="connsiteY5" fmla="*/ 110644 h 110644"/>
                <a:gd name="connsiteX6" fmla="*/ 30758 w 115671"/>
                <a:gd name="connsiteY6" fmla="*/ 107593 h 110644"/>
                <a:gd name="connsiteX7" fmla="*/ 30758 w 115671"/>
                <a:gd name="connsiteY7" fmla="*/ 107593 h 11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671" h="110644">
                  <a:moveTo>
                    <a:pt x="30697" y="107715"/>
                  </a:moveTo>
                  <a:lnTo>
                    <a:pt x="0" y="68779"/>
                  </a:lnTo>
                  <a:lnTo>
                    <a:pt x="54132" y="0"/>
                  </a:lnTo>
                  <a:lnTo>
                    <a:pt x="111255" y="0"/>
                  </a:lnTo>
                  <a:cubicBezTo>
                    <a:pt x="114917" y="0"/>
                    <a:pt x="116991" y="4272"/>
                    <a:pt x="114733" y="7140"/>
                  </a:cubicBezTo>
                  <a:lnTo>
                    <a:pt x="33138" y="110644"/>
                  </a:lnTo>
                  <a:lnTo>
                    <a:pt x="30758" y="107593"/>
                  </a:lnTo>
                  <a:lnTo>
                    <a:pt x="30758" y="107593"/>
                  </a:lnTo>
                  <a:close/>
                </a:path>
              </a:pathLst>
            </a:custGeom>
            <a:solidFill>
              <a:sysClr val="window" lastClr="FFFFFF">
                <a:alpha val="55000"/>
              </a:sysClr>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sp>
          <p:nvSpPr>
            <p:cNvPr id="16" name="Freeform: Shape 21">
              <a:extLst>
                <a:ext uri="{FF2B5EF4-FFF2-40B4-BE49-F238E27FC236}">
                  <a16:creationId xmlns:a16="http://schemas.microsoft.com/office/drawing/2014/main" id="{444FBC9D-EA31-DE8A-2B6E-FBC5710704AD}"/>
                </a:ext>
              </a:extLst>
            </p:cNvPr>
            <p:cNvSpPr/>
            <p:nvPr/>
          </p:nvSpPr>
          <p:spPr>
            <a:xfrm>
              <a:off x="11763176" y="6515100"/>
              <a:ext cx="149276" cy="221349"/>
            </a:xfrm>
            <a:custGeom>
              <a:avLst/>
              <a:gdLst>
                <a:gd name="connsiteX0" fmla="*/ 977 w 149276"/>
                <a:gd name="connsiteY0" fmla="*/ 7140 h 221349"/>
                <a:gd name="connsiteX1" fmla="*/ 82572 w 149276"/>
                <a:gd name="connsiteY1" fmla="*/ 110705 h 221349"/>
                <a:gd name="connsiteX2" fmla="*/ 977 w 149276"/>
                <a:gd name="connsiteY2" fmla="*/ 214209 h 221349"/>
                <a:gd name="connsiteX3" fmla="*/ 4456 w 149276"/>
                <a:gd name="connsiteY3" fmla="*/ 221350 h 221349"/>
                <a:gd name="connsiteX4" fmla="*/ 62616 w 149276"/>
                <a:gd name="connsiteY4" fmla="*/ 221350 h 221349"/>
                <a:gd name="connsiteX5" fmla="*/ 149277 w 149276"/>
                <a:gd name="connsiteY5" fmla="*/ 110705 h 221349"/>
                <a:gd name="connsiteX6" fmla="*/ 61518 w 149276"/>
                <a:gd name="connsiteY6" fmla="*/ 0 h 221349"/>
                <a:gd name="connsiteX7" fmla="*/ 4395 w 149276"/>
                <a:gd name="connsiteY7" fmla="*/ 0 h 221349"/>
                <a:gd name="connsiteX8" fmla="*/ 977 w 149276"/>
                <a:gd name="connsiteY8" fmla="*/ 7140 h 22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76" h="221349">
                  <a:moveTo>
                    <a:pt x="977" y="7140"/>
                  </a:moveTo>
                  <a:lnTo>
                    <a:pt x="82572" y="110705"/>
                  </a:lnTo>
                  <a:lnTo>
                    <a:pt x="977" y="214209"/>
                  </a:lnTo>
                  <a:cubicBezTo>
                    <a:pt x="-1281" y="217078"/>
                    <a:pt x="733" y="221350"/>
                    <a:pt x="4456" y="221350"/>
                  </a:cubicBezTo>
                  <a:lnTo>
                    <a:pt x="62616" y="221350"/>
                  </a:lnTo>
                  <a:cubicBezTo>
                    <a:pt x="62616" y="221350"/>
                    <a:pt x="149277" y="110705"/>
                    <a:pt x="149277" y="110705"/>
                  </a:cubicBezTo>
                  <a:lnTo>
                    <a:pt x="61518" y="0"/>
                  </a:lnTo>
                  <a:lnTo>
                    <a:pt x="4395" y="0"/>
                  </a:lnTo>
                  <a:cubicBezTo>
                    <a:pt x="733" y="0"/>
                    <a:pt x="-1342" y="4272"/>
                    <a:pt x="977" y="7140"/>
                  </a:cubicBezTo>
                  <a:close/>
                </a:path>
              </a:pathLst>
            </a:custGeom>
            <a:solidFill>
              <a:srgbClr val="FFFFFF"/>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grpSp>
      <p:sp>
        <p:nvSpPr>
          <p:cNvPr id="17" name="TextBox 16">
            <a:extLst>
              <a:ext uri="{FF2B5EF4-FFF2-40B4-BE49-F238E27FC236}">
                <a16:creationId xmlns:a16="http://schemas.microsoft.com/office/drawing/2014/main" id="{21D5B351-0CE3-8396-39CB-01F7BD16853B}"/>
              </a:ext>
            </a:extLst>
          </p:cNvPr>
          <p:cNvSpPr txBox="1"/>
          <p:nvPr userDrawn="1"/>
        </p:nvSpPr>
        <p:spPr>
          <a:xfrm>
            <a:off x="0" y="6545683"/>
            <a:ext cx="6096000" cy="215444"/>
          </a:xfrm>
          <a:prstGeom prst="rect">
            <a:avLst/>
          </a:prstGeom>
          <a:noFill/>
        </p:spPr>
        <p:txBody>
          <a:bodyPr wrap="square">
            <a:spAutoFit/>
          </a:bodyPr>
          <a:lstStyle/>
          <a:p>
            <a:r>
              <a:rPr lang="en-US" sz="800" b="0" i="0" u="none" strike="noStrike" dirty="0">
                <a:solidFill>
                  <a:schemeClr val="tx2"/>
                </a:solidFill>
                <a:effectLst/>
                <a:latin typeface="Avenir Book" panose="02000503020000020003" pitchFamily="2" charset="0"/>
              </a:rPr>
              <a:t>© 2024 Nexben, Inc. All Rights Reserved</a:t>
            </a:r>
            <a:r>
              <a:rPr lang="en-US" sz="800" b="0" i="0" dirty="0">
                <a:solidFill>
                  <a:schemeClr val="tx2"/>
                </a:solidFill>
                <a:effectLst/>
                <a:latin typeface="Avenir Book" panose="02000503020000020003" pitchFamily="2" charset="0"/>
              </a:rPr>
              <a:t>​</a:t>
            </a:r>
            <a:endParaRPr lang="en-US" sz="800" dirty="0">
              <a:solidFill>
                <a:schemeClr val="tx2"/>
              </a:solidFill>
              <a:latin typeface="Avenir Book" panose="02000503020000020003" pitchFamily="2" charset="0"/>
            </a:endParaRPr>
          </a:p>
        </p:txBody>
      </p:sp>
    </p:spTree>
    <p:extLst>
      <p:ext uri="{BB962C8B-B14F-4D97-AF65-F5344CB8AC3E}">
        <p14:creationId xmlns:p14="http://schemas.microsoft.com/office/powerpoint/2010/main" val="387694470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userDrawn="1">
  <p:cSld name="Icon / Title / Purple">
    <p:spTree>
      <p:nvGrpSpPr>
        <p:cNvPr id="1" name=""/>
        <p:cNvGrpSpPr/>
        <p:nvPr/>
      </p:nvGrpSpPr>
      <p:grpSpPr>
        <a:xfrm>
          <a:off x="0" y="0"/>
          <a:ext cx="0" cy="0"/>
          <a:chOff x="0" y="0"/>
          <a:chExt cx="0" cy="0"/>
        </a:xfrm>
      </p:grpSpPr>
      <p:pic>
        <p:nvPicPr>
          <p:cNvPr id="19" name="Picture 18" descr="Application&#10;&#10;Description automatically generated">
            <a:extLst>
              <a:ext uri="{FF2B5EF4-FFF2-40B4-BE49-F238E27FC236}">
                <a16:creationId xmlns:a16="http://schemas.microsoft.com/office/drawing/2014/main" id="{F3756763-6028-8B4D-E033-7EF550E7FFBE}"/>
              </a:ext>
            </a:extLst>
          </p:cNvPr>
          <p:cNvPicPr>
            <a:picLocks noChangeAspect="1"/>
          </p:cNvPicPr>
          <p:nvPr userDrawn="1"/>
        </p:nvPicPr>
        <p:blipFill>
          <a:blip r:embed="rId2">
            <a:alphaModFix amt="21000"/>
            <a:extLst>
              <a:ext uri="{28A0092B-C50C-407E-A947-70E740481C1C}">
                <a14:useLocalDpi xmlns:a14="http://schemas.microsoft.com/office/drawing/2010/main" val="0"/>
              </a:ext>
            </a:extLst>
          </a:blip>
          <a:stretch>
            <a:fillRect/>
          </a:stretch>
        </p:blipFill>
        <p:spPr>
          <a:xfrm flipH="1">
            <a:off x="367422" y="421449"/>
            <a:ext cx="11369207" cy="5941675"/>
          </a:xfrm>
          <a:prstGeom prst="rect">
            <a:avLst/>
          </a:prstGeom>
        </p:spPr>
      </p:pic>
      <p:sp>
        <p:nvSpPr>
          <p:cNvPr id="5" name="Footer Placeholder 4">
            <a:extLst>
              <a:ext uri="{FF2B5EF4-FFF2-40B4-BE49-F238E27FC236}">
                <a16:creationId xmlns:a16="http://schemas.microsoft.com/office/drawing/2014/main" id="{C9EFE2CD-BFF4-4239-0952-02196CD14338}"/>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2" name="Title 1">
            <a:extLst>
              <a:ext uri="{FF2B5EF4-FFF2-40B4-BE49-F238E27FC236}">
                <a16:creationId xmlns:a16="http://schemas.microsoft.com/office/drawing/2014/main" id="{1287880B-E5A2-0156-1F68-FA2EA76E6A05}"/>
              </a:ext>
            </a:extLst>
          </p:cNvPr>
          <p:cNvSpPr>
            <a:spLocks noGrp="1"/>
          </p:cNvSpPr>
          <p:nvPr userDrawn="1">
            <p:ph type="title"/>
          </p:nvPr>
        </p:nvSpPr>
        <p:spPr>
          <a:xfrm>
            <a:off x="2711572" y="2928939"/>
            <a:ext cx="6768859" cy="1914525"/>
          </a:xfrm>
        </p:spPr>
        <p:txBody>
          <a:bodyPr anchor="t">
            <a:noAutofit/>
          </a:bodyPr>
          <a:lstStyle>
            <a:lvl1pPr algn="ctr">
              <a:defRPr sz="4800" b="0" i="0">
                <a:solidFill>
                  <a:schemeClr val="bg1"/>
                </a:solidFill>
                <a:latin typeface="Avenir Next Medium" panose="020B0503020202020204" pitchFamily="34" charset="0"/>
              </a:defRPr>
            </a:lvl1pPr>
          </a:lstStyle>
          <a:p>
            <a:r>
              <a:rPr lang="en-US" dirty="0"/>
              <a:t>Click to edit Master title style</a:t>
            </a:r>
          </a:p>
        </p:txBody>
      </p:sp>
      <p:grpSp>
        <p:nvGrpSpPr>
          <p:cNvPr id="9" name="Graphic 9">
            <a:extLst>
              <a:ext uri="{FF2B5EF4-FFF2-40B4-BE49-F238E27FC236}">
                <a16:creationId xmlns:a16="http://schemas.microsoft.com/office/drawing/2014/main" id="{D82D834E-ECC7-81D8-26E6-4D86E157040D}"/>
              </a:ext>
            </a:extLst>
          </p:cNvPr>
          <p:cNvGrpSpPr/>
          <p:nvPr userDrawn="1"/>
        </p:nvGrpSpPr>
        <p:grpSpPr>
          <a:xfrm>
            <a:off x="11809473" y="6491952"/>
            <a:ext cx="231931" cy="221349"/>
            <a:chOff x="11763176" y="6515100"/>
            <a:chExt cx="231931" cy="221349"/>
          </a:xfrm>
        </p:grpSpPr>
        <p:sp>
          <p:nvSpPr>
            <p:cNvPr id="10" name="Freeform: Shape 19">
              <a:extLst>
                <a:ext uri="{FF2B5EF4-FFF2-40B4-BE49-F238E27FC236}">
                  <a16:creationId xmlns:a16="http://schemas.microsoft.com/office/drawing/2014/main" id="{DD161036-9B63-C227-59BC-C61487615F42}"/>
                </a:ext>
              </a:extLst>
            </p:cNvPr>
            <p:cNvSpPr/>
            <p:nvPr/>
          </p:nvSpPr>
          <p:spPr>
            <a:xfrm>
              <a:off x="11879376" y="6625744"/>
              <a:ext cx="115732" cy="110705"/>
            </a:xfrm>
            <a:custGeom>
              <a:avLst/>
              <a:gdLst>
                <a:gd name="connsiteX0" fmla="*/ 0 w 115732"/>
                <a:gd name="connsiteY0" fmla="*/ 41988 h 110705"/>
                <a:gd name="connsiteX1" fmla="*/ 54193 w 115732"/>
                <a:gd name="connsiteY1" fmla="*/ 110705 h 110705"/>
                <a:gd name="connsiteX2" fmla="*/ 111316 w 115732"/>
                <a:gd name="connsiteY2" fmla="*/ 110705 h 110705"/>
                <a:gd name="connsiteX3" fmla="*/ 114794 w 115732"/>
                <a:gd name="connsiteY3" fmla="*/ 103565 h 110705"/>
                <a:gd name="connsiteX4" fmla="*/ 33138 w 115732"/>
                <a:gd name="connsiteY4" fmla="*/ 0 h 110705"/>
                <a:gd name="connsiteX5" fmla="*/ 61 w 115732"/>
                <a:gd name="connsiteY5" fmla="*/ 41988 h 110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32" h="110705">
                  <a:moveTo>
                    <a:pt x="0" y="41988"/>
                  </a:moveTo>
                  <a:lnTo>
                    <a:pt x="54193" y="110705"/>
                  </a:lnTo>
                  <a:lnTo>
                    <a:pt x="111316" y="110705"/>
                  </a:lnTo>
                  <a:cubicBezTo>
                    <a:pt x="114978" y="110705"/>
                    <a:pt x="117053" y="106433"/>
                    <a:pt x="114794" y="103565"/>
                  </a:cubicBezTo>
                  <a:lnTo>
                    <a:pt x="33138" y="0"/>
                  </a:lnTo>
                  <a:lnTo>
                    <a:pt x="61" y="41988"/>
                  </a:lnTo>
                  <a:close/>
                </a:path>
              </a:pathLst>
            </a:custGeom>
            <a:solidFill>
              <a:sysClr val="window" lastClr="FFFFFF">
                <a:alpha val="55000"/>
              </a:sysClr>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sp>
          <p:nvSpPr>
            <p:cNvPr id="15" name="Freeform: Shape 20">
              <a:extLst>
                <a:ext uri="{FF2B5EF4-FFF2-40B4-BE49-F238E27FC236}">
                  <a16:creationId xmlns:a16="http://schemas.microsoft.com/office/drawing/2014/main" id="{89D66A81-3ACE-0E28-1EB9-348FBA4F4C52}"/>
                </a:ext>
              </a:extLst>
            </p:cNvPr>
            <p:cNvSpPr/>
            <p:nvPr/>
          </p:nvSpPr>
          <p:spPr>
            <a:xfrm>
              <a:off x="11879315" y="6515100"/>
              <a:ext cx="115671" cy="110644"/>
            </a:xfrm>
            <a:custGeom>
              <a:avLst/>
              <a:gdLst>
                <a:gd name="connsiteX0" fmla="*/ 30697 w 115671"/>
                <a:gd name="connsiteY0" fmla="*/ 107715 h 110644"/>
                <a:gd name="connsiteX1" fmla="*/ 0 w 115671"/>
                <a:gd name="connsiteY1" fmla="*/ 68779 h 110644"/>
                <a:gd name="connsiteX2" fmla="*/ 54132 w 115671"/>
                <a:gd name="connsiteY2" fmla="*/ 0 h 110644"/>
                <a:gd name="connsiteX3" fmla="*/ 111255 w 115671"/>
                <a:gd name="connsiteY3" fmla="*/ 0 h 110644"/>
                <a:gd name="connsiteX4" fmla="*/ 114733 w 115671"/>
                <a:gd name="connsiteY4" fmla="*/ 7140 h 110644"/>
                <a:gd name="connsiteX5" fmla="*/ 33138 w 115671"/>
                <a:gd name="connsiteY5" fmla="*/ 110644 h 110644"/>
                <a:gd name="connsiteX6" fmla="*/ 30758 w 115671"/>
                <a:gd name="connsiteY6" fmla="*/ 107593 h 110644"/>
                <a:gd name="connsiteX7" fmla="*/ 30758 w 115671"/>
                <a:gd name="connsiteY7" fmla="*/ 107593 h 11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671" h="110644">
                  <a:moveTo>
                    <a:pt x="30697" y="107715"/>
                  </a:moveTo>
                  <a:lnTo>
                    <a:pt x="0" y="68779"/>
                  </a:lnTo>
                  <a:lnTo>
                    <a:pt x="54132" y="0"/>
                  </a:lnTo>
                  <a:lnTo>
                    <a:pt x="111255" y="0"/>
                  </a:lnTo>
                  <a:cubicBezTo>
                    <a:pt x="114917" y="0"/>
                    <a:pt x="116991" y="4272"/>
                    <a:pt x="114733" y="7140"/>
                  </a:cubicBezTo>
                  <a:lnTo>
                    <a:pt x="33138" y="110644"/>
                  </a:lnTo>
                  <a:lnTo>
                    <a:pt x="30758" y="107593"/>
                  </a:lnTo>
                  <a:lnTo>
                    <a:pt x="30758" y="107593"/>
                  </a:lnTo>
                  <a:close/>
                </a:path>
              </a:pathLst>
            </a:custGeom>
            <a:solidFill>
              <a:sysClr val="window" lastClr="FFFFFF">
                <a:alpha val="55000"/>
              </a:sysClr>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sp>
          <p:nvSpPr>
            <p:cNvPr id="16" name="Freeform: Shape 21">
              <a:extLst>
                <a:ext uri="{FF2B5EF4-FFF2-40B4-BE49-F238E27FC236}">
                  <a16:creationId xmlns:a16="http://schemas.microsoft.com/office/drawing/2014/main" id="{0D5DBC49-4C97-69A4-E573-6BC4A6972F72}"/>
                </a:ext>
              </a:extLst>
            </p:cNvPr>
            <p:cNvSpPr/>
            <p:nvPr/>
          </p:nvSpPr>
          <p:spPr>
            <a:xfrm>
              <a:off x="11763176" y="6515100"/>
              <a:ext cx="149276" cy="221349"/>
            </a:xfrm>
            <a:custGeom>
              <a:avLst/>
              <a:gdLst>
                <a:gd name="connsiteX0" fmla="*/ 977 w 149276"/>
                <a:gd name="connsiteY0" fmla="*/ 7140 h 221349"/>
                <a:gd name="connsiteX1" fmla="*/ 82572 w 149276"/>
                <a:gd name="connsiteY1" fmla="*/ 110705 h 221349"/>
                <a:gd name="connsiteX2" fmla="*/ 977 w 149276"/>
                <a:gd name="connsiteY2" fmla="*/ 214209 h 221349"/>
                <a:gd name="connsiteX3" fmla="*/ 4456 w 149276"/>
                <a:gd name="connsiteY3" fmla="*/ 221350 h 221349"/>
                <a:gd name="connsiteX4" fmla="*/ 62616 w 149276"/>
                <a:gd name="connsiteY4" fmla="*/ 221350 h 221349"/>
                <a:gd name="connsiteX5" fmla="*/ 149277 w 149276"/>
                <a:gd name="connsiteY5" fmla="*/ 110705 h 221349"/>
                <a:gd name="connsiteX6" fmla="*/ 61518 w 149276"/>
                <a:gd name="connsiteY6" fmla="*/ 0 h 221349"/>
                <a:gd name="connsiteX7" fmla="*/ 4395 w 149276"/>
                <a:gd name="connsiteY7" fmla="*/ 0 h 221349"/>
                <a:gd name="connsiteX8" fmla="*/ 977 w 149276"/>
                <a:gd name="connsiteY8" fmla="*/ 7140 h 22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76" h="221349">
                  <a:moveTo>
                    <a:pt x="977" y="7140"/>
                  </a:moveTo>
                  <a:lnTo>
                    <a:pt x="82572" y="110705"/>
                  </a:lnTo>
                  <a:lnTo>
                    <a:pt x="977" y="214209"/>
                  </a:lnTo>
                  <a:cubicBezTo>
                    <a:pt x="-1281" y="217078"/>
                    <a:pt x="733" y="221350"/>
                    <a:pt x="4456" y="221350"/>
                  </a:cubicBezTo>
                  <a:lnTo>
                    <a:pt x="62616" y="221350"/>
                  </a:lnTo>
                  <a:cubicBezTo>
                    <a:pt x="62616" y="221350"/>
                    <a:pt x="149277" y="110705"/>
                    <a:pt x="149277" y="110705"/>
                  </a:cubicBezTo>
                  <a:lnTo>
                    <a:pt x="61518" y="0"/>
                  </a:lnTo>
                  <a:lnTo>
                    <a:pt x="4395" y="0"/>
                  </a:lnTo>
                  <a:cubicBezTo>
                    <a:pt x="733" y="0"/>
                    <a:pt x="-1342" y="4272"/>
                    <a:pt x="977" y="7140"/>
                  </a:cubicBezTo>
                  <a:close/>
                </a:path>
              </a:pathLst>
            </a:custGeom>
            <a:solidFill>
              <a:srgbClr val="FFFFFF"/>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grpSp>
      <p:sp>
        <p:nvSpPr>
          <p:cNvPr id="17" name="TextBox 16">
            <a:extLst>
              <a:ext uri="{FF2B5EF4-FFF2-40B4-BE49-F238E27FC236}">
                <a16:creationId xmlns:a16="http://schemas.microsoft.com/office/drawing/2014/main" id="{94BDF339-07C1-3DD2-6840-3AD1CFB2831A}"/>
              </a:ext>
            </a:extLst>
          </p:cNvPr>
          <p:cNvSpPr txBox="1"/>
          <p:nvPr userDrawn="1"/>
        </p:nvSpPr>
        <p:spPr>
          <a:xfrm>
            <a:off x="0" y="6545683"/>
            <a:ext cx="6096000" cy="215444"/>
          </a:xfrm>
          <a:prstGeom prst="rect">
            <a:avLst/>
          </a:prstGeom>
          <a:noFill/>
        </p:spPr>
        <p:txBody>
          <a:bodyPr wrap="square">
            <a:spAutoFit/>
          </a:bodyPr>
          <a:lstStyle/>
          <a:p>
            <a:r>
              <a:rPr lang="en-US" sz="800" b="0" i="0" u="none" strike="noStrike" dirty="0">
                <a:solidFill>
                  <a:schemeClr val="tx2">
                    <a:lumMod val="75000"/>
                  </a:schemeClr>
                </a:solidFill>
                <a:effectLst/>
                <a:latin typeface="Avenir Book" panose="02000503020000020003" pitchFamily="2" charset="0"/>
              </a:rPr>
              <a:t>© 2024 Nexben, Inc. All Rights Reserved</a:t>
            </a:r>
            <a:r>
              <a:rPr lang="en-US" sz="800" b="0" i="0" dirty="0">
                <a:solidFill>
                  <a:schemeClr val="tx2">
                    <a:lumMod val="75000"/>
                  </a:schemeClr>
                </a:solidFill>
                <a:effectLst/>
                <a:latin typeface="Avenir Book" panose="02000503020000020003" pitchFamily="2" charset="0"/>
              </a:rPr>
              <a:t>​</a:t>
            </a:r>
            <a:endParaRPr lang="en-US" sz="800" dirty="0">
              <a:solidFill>
                <a:schemeClr val="tx2">
                  <a:lumMod val="75000"/>
                </a:schemeClr>
              </a:solidFill>
              <a:latin typeface="Avenir Book" panose="02000503020000020003" pitchFamily="2" charset="0"/>
            </a:endParaRPr>
          </a:p>
        </p:txBody>
      </p:sp>
      <p:sp>
        <p:nvSpPr>
          <p:cNvPr id="23" name="Picture Placeholder 22">
            <a:extLst>
              <a:ext uri="{FF2B5EF4-FFF2-40B4-BE49-F238E27FC236}">
                <a16:creationId xmlns:a16="http://schemas.microsoft.com/office/drawing/2014/main" id="{F23F3EB2-13ED-4F75-4755-A35506E7FB87}"/>
              </a:ext>
            </a:extLst>
          </p:cNvPr>
          <p:cNvSpPr>
            <a:spLocks noGrp="1"/>
          </p:cNvSpPr>
          <p:nvPr>
            <p:ph type="pic" sz="quarter" idx="12"/>
          </p:nvPr>
        </p:nvSpPr>
        <p:spPr>
          <a:xfrm>
            <a:off x="4883150" y="1014414"/>
            <a:ext cx="2425700" cy="1914525"/>
          </a:xfrm>
        </p:spPr>
        <p:txBody>
          <a:bodyPr/>
          <a:lstStyle>
            <a:lvl1pPr marL="152396" indent="0" algn="ctr">
              <a:buNone/>
              <a:defRPr>
                <a:solidFill>
                  <a:schemeClr val="bg1"/>
                </a:solidFill>
                <a:latin typeface="Avenir Next" panose="020B0503020202020204" pitchFamily="34" charset="0"/>
              </a:defRPr>
            </a:lvl1pPr>
          </a:lstStyle>
          <a:p>
            <a:endParaRPr lang="en-US"/>
          </a:p>
        </p:txBody>
      </p:sp>
    </p:spTree>
    <p:extLst>
      <p:ext uri="{BB962C8B-B14F-4D97-AF65-F5344CB8AC3E}">
        <p14:creationId xmlns:p14="http://schemas.microsoft.com/office/powerpoint/2010/main" val="371086040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3 Icons White: OK for All" userDrawn="1">
  <p:cSld name="3 Icons White: OK for All">
    <p:spTree>
      <p:nvGrpSpPr>
        <p:cNvPr id="1" name="Shape 828"/>
        <p:cNvGrpSpPr/>
        <p:nvPr/>
      </p:nvGrpSpPr>
      <p:grpSpPr>
        <a:xfrm>
          <a:off x="0" y="0"/>
          <a:ext cx="0" cy="0"/>
          <a:chOff x="0" y="0"/>
          <a:chExt cx="0" cy="0"/>
        </a:xfrm>
      </p:grpSpPr>
      <p:sp>
        <p:nvSpPr>
          <p:cNvPr id="9" name="Picture Placeholder 6">
            <a:extLst>
              <a:ext uri="{FF2B5EF4-FFF2-40B4-BE49-F238E27FC236}">
                <a16:creationId xmlns:a16="http://schemas.microsoft.com/office/drawing/2014/main" id="{5C53DA21-E388-9101-BC19-C155D4F059F4}"/>
              </a:ext>
            </a:extLst>
          </p:cNvPr>
          <p:cNvSpPr>
            <a:spLocks noGrp="1"/>
          </p:cNvSpPr>
          <p:nvPr>
            <p:ph type="pic" sz="quarter" idx="16"/>
          </p:nvPr>
        </p:nvSpPr>
        <p:spPr>
          <a:xfrm>
            <a:off x="9004822" y="2818397"/>
            <a:ext cx="933449" cy="933451"/>
          </a:xfrm>
        </p:spPr>
        <p:txBody>
          <a:bodyPr>
            <a:normAutofit/>
          </a:bodyPr>
          <a:lstStyle>
            <a:lvl1pPr marL="152396" indent="0">
              <a:buNone/>
              <a:defRPr sz="800"/>
            </a:lvl1pPr>
          </a:lstStyle>
          <a:p>
            <a:endParaRPr lang="en-US"/>
          </a:p>
        </p:txBody>
      </p:sp>
      <p:sp>
        <p:nvSpPr>
          <p:cNvPr id="8" name="Picture Placeholder 6">
            <a:extLst>
              <a:ext uri="{FF2B5EF4-FFF2-40B4-BE49-F238E27FC236}">
                <a16:creationId xmlns:a16="http://schemas.microsoft.com/office/drawing/2014/main" id="{8B07CC77-F7AC-A495-068F-AC4DA3C7AF70}"/>
              </a:ext>
            </a:extLst>
          </p:cNvPr>
          <p:cNvSpPr>
            <a:spLocks noGrp="1"/>
          </p:cNvSpPr>
          <p:nvPr>
            <p:ph type="pic" sz="quarter" idx="15"/>
          </p:nvPr>
        </p:nvSpPr>
        <p:spPr>
          <a:xfrm>
            <a:off x="5628896" y="2818397"/>
            <a:ext cx="933449" cy="933451"/>
          </a:xfrm>
        </p:spPr>
        <p:txBody>
          <a:bodyPr>
            <a:normAutofit/>
          </a:bodyPr>
          <a:lstStyle>
            <a:lvl1pPr marL="152396" indent="0">
              <a:buNone/>
              <a:defRPr sz="800"/>
            </a:lvl1pPr>
          </a:lstStyle>
          <a:p>
            <a:endParaRPr lang="en-US"/>
          </a:p>
        </p:txBody>
      </p:sp>
      <p:sp>
        <p:nvSpPr>
          <p:cNvPr id="831" name="Google Shape;831;p23"/>
          <p:cNvSpPr txBox="1">
            <a:spLocks noGrp="1"/>
          </p:cNvSpPr>
          <p:nvPr>
            <p:ph type="body" idx="3"/>
          </p:nvPr>
        </p:nvSpPr>
        <p:spPr>
          <a:xfrm>
            <a:off x="1468437" y="3871913"/>
            <a:ext cx="2493963" cy="1500187"/>
          </a:xfrm>
          <a:prstGeom prst="rect">
            <a:avLst/>
          </a:prstGeom>
          <a:noFill/>
          <a:ln>
            <a:noFill/>
          </a:ln>
        </p:spPr>
        <p:txBody>
          <a:bodyPr spcFirstLastPara="1" wrap="square" lIns="0" tIns="0" rIns="0" bIns="0" anchor="t" anchorCtr="0">
            <a:noAutofit/>
          </a:bodyPr>
          <a:lstStyle>
            <a:lvl1pPr marL="0" lvl="0" indent="0" algn="ctr">
              <a:lnSpc>
                <a:spcPct val="100000"/>
              </a:lnSpc>
              <a:spcBef>
                <a:spcPts val="600"/>
              </a:spcBef>
              <a:spcAft>
                <a:spcPts val="0"/>
              </a:spcAft>
              <a:buClr>
                <a:schemeClr val="dk2"/>
              </a:buClr>
              <a:buSzPts val="1600"/>
              <a:buFont typeface="Arial"/>
              <a:buNone/>
              <a:defRPr sz="1400" b="0" i="0">
                <a:solidFill>
                  <a:schemeClr val="bg2"/>
                </a:solidFill>
                <a:latin typeface="Avenir Next" panose="020B0503020202020204" pitchFamily="34" charset="0"/>
              </a:defRPr>
            </a:lvl1pPr>
            <a:lvl2pPr marL="914377" lvl="1" indent="-317492" algn="ctr">
              <a:lnSpc>
                <a:spcPct val="100000"/>
              </a:lnSpc>
              <a:spcBef>
                <a:spcPts val="300"/>
              </a:spcBef>
              <a:spcAft>
                <a:spcPts val="0"/>
              </a:spcAft>
              <a:buClr>
                <a:schemeClr val="dk2"/>
              </a:buClr>
              <a:buSzPts val="1400"/>
              <a:buFont typeface="Arial"/>
              <a:buChar char="​"/>
              <a:defRPr sz="1400"/>
            </a:lvl2pPr>
            <a:lvl3pPr marL="1371566" lvl="2" indent="-292093" algn="ctr">
              <a:lnSpc>
                <a:spcPct val="100000"/>
              </a:lnSpc>
              <a:spcBef>
                <a:spcPts val="0"/>
              </a:spcBef>
              <a:spcAft>
                <a:spcPts val="0"/>
              </a:spcAft>
              <a:buClr>
                <a:schemeClr val="dk2"/>
              </a:buClr>
              <a:buSzPts val="1000"/>
              <a:buFont typeface="Arial"/>
              <a:buChar char="​"/>
              <a:defRPr/>
            </a:lvl3pPr>
            <a:lvl4pPr marL="1828754" lvl="3" indent="-273044" algn="ctr">
              <a:lnSpc>
                <a:spcPct val="100000"/>
              </a:lnSpc>
              <a:spcBef>
                <a:spcPts val="0"/>
              </a:spcBef>
              <a:spcAft>
                <a:spcPts val="0"/>
              </a:spcAft>
              <a:buClr>
                <a:schemeClr val="dk1"/>
              </a:buClr>
              <a:buSzPts val="700"/>
              <a:buFont typeface="Arial"/>
              <a:buChar char="​"/>
              <a:defRPr sz="700" b="0" cap="none">
                <a:solidFill>
                  <a:schemeClr val="dk1"/>
                </a:solidFill>
              </a:defRPr>
            </a:lvl4pPr>
            <a:lvl5pPr marL="2285943" lvl="4" indent="-273044" algn="ctr">
              <a:lnSpc>
                <a:spcPct val="100000"/>
              </a:lnSpc>
              <a:spcBef>
                <a:spcPts val="0"/>
              </a:spcBef>
              <a:spcAft>
                <a:spcPts val="0"/>
              </a:spcAft>
              <a:buClr>
                <a:schemeClr val="dk1"/>
              </a:buClr>
              <a:buSzPts val="700"/>
              <a:buFont typeface="Arial"/>
              <a:buChar char="​"/>
              <a:defRPr sz="700" b="0" cap="none">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835" name="Google Shape;835;p23"/>
          <p:cNvSpPr txBox="1">
            <a:spLocks noGrp="1"/>
          </p:cNvSpPr>
          <p:nvPr>
            <p:ph type="body" idx="4"/>
          </p:nvPr>
        </p:nvSpPr>
        <p:spPr>
          <a:xfrm>
            <a:off x="4849019" y="3871913"/>
            <a:ext cx="2493963" cy="1500187"/>
          </a:xfrm>
          <a:prstGeom prst="rect">
            <a:avLst/>
          </a:prstGeom>
          <a:noFill/>
          <a:ln>
            <a:noFill/>
          </a:ln>
        </p:spPr>
        <p:txBody>
          <a:bodyPr spcFirstLastPara="1" wrap="square" lIns="0" tIns="0" rIns="0" bIns="0" anchor="t" anchorCtr="0">
            <a:noAutofit/>
          </a:bodyPr>
          <a:lstStyle>
            <a:lvl1pPr marL="0" lvl="0" indent="0" algn="ctr">
              <a:lnSpc>
                <a:spcPct val="100000"/>
              </a:lnSpc>
              <a:spcBef>
                <a:spcPts val="600"/>
              </a:spcBef>
              <a:spcAft>
                <a:spcPts val="0"/>
              </a:spcAft>
              <a:buClr>
                <a:schemeClr val="dk2"/>
              </a:buClr>
              <a:buSzPts val="1600"/>
              <a:buFont typeface="Arial"/>
              <a:buNone/>
              <a:defRPr sz="1400" b="0" i="0">
                <a:solidFill>
                  <a:schemeClr val="bg2"/>
                </a:solidFill>
                <a:latin typeface="Avenir Next" panose="020B0503020202020204" pitchFamily="34" charset="0"/>
              </a:defRPr>
            </a:lvl1pPr>
            <a:lvl2pPr marL="914377" lvl="1" indent="-317492" algn="ctr">
              <a:lnSpc>
                <a:spcPct val="100000"/>
              </a:lnSpc>
              <a:spcBef>
                <a:spcPts val="300"/>
              </a:spcBef>
              <a:spcAft>
                <a:spcPts val="0"/>
              </a:spcAft>
              <a:buClr>
                <a:schemeClr val="dk2"/>
              </a:buClr>
              <a:buSzPts val="1400"/>
              <a:buFont typeface="Arial"/>
              <a:buChar char="​"/>
              <a:defRPr sz="1400"/>
            </a:lvl2pPr>
            <a:lvl3pPr marL="1371566" lvl="2" indent="-292093" algn="ctr">
              <a:lnSpc>
                <a:spcPct val="100000"/>
              </a:lnSpc>
              <a:spcBef>
                <a:spcPts val="0"/>
              </a:spcBef>
              <a:spcAft>
                <a:spcPts val="0"/>
              </a:spcAft>
              <a:buClr>
                <a:schemeClr val="dk2"/>
              </a:buClr>
              <a:buSzPts val="1000"/>
              <a:buFont typeface="Arial"/>
              <a:buChar char="​"/>
              <a:defRPr/>
            </a:lvl3pPr>
            <a:lvl4pPr marL="1828754" lvl="3" indent="-273044" algn="ctr">
              <a:lnSpc>
                <a:spcPct val="100000"/>
              </a:lnSpc>
              <a:spcBef>
                <a:spcPts val="0"/>
              </a:spcBef>
              <a:spcAft>
                <a:spcPts val="0"/>
              </a:spcAft>
              <a:buClr>
                <a:schemeClr val="dk1"/>
              </a:buClr>
              <a:buSzPts val="700"/>
              <a:buFont typeface="Arial"/>
              <a:buChar char="​"/>
              <a:defRPr sz="700" b="0" cap="none">
                <a:solidFill>
                  <a:schemeClr val="dk1"/>
                </a:solidFill>
              </a:defRPr>
            </a:lvl4pPr>
            <a:lvl5pPr marL="2285943" lvl="4" indent="-273044" algn="ctr">
              <a:lnSpc>
                <a:spcPct val="100000"/>
              </a:lnSpc>
              <a:spcBef>
                <a:spcPts val="0"/>
              </a:spcBef>
              <a:spcAft>
                <a:spcPts val="0"/>
              </a:spcAft>
              <a:buClr>
                <a:schemeClr val="dk1"/>
              </a:buClr>
              <a:buSzPts val="700"/>
              <a:buFont typeface="Arial"/>
              <a:buChar char="​"/>
              <a:defRPr sz="700" b="0" cap="none">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837" name="Google Shape;837;p23"/>
          <p:cNvSpPr txBox="1">
            <a:spLocks noGrp="1"/>
          </p:cNvSpPr>
          <p:nvPr>
            <p:ph type="body" idx="6"/>
          </p:nvPr>
        </p:nvSpPr>
        <p:spPr>
          <a:xfrm>
            <a:off x="8229600" y="3871913"/>
            <a:ext cx="2493963" cy="1500187"/>
          </a:xfrm>
          <a:prstGeom prst="rect">
            <a:avLst/>
          </a:prstGeom>
          <a:noFill/>
          <a:ln>
            <a:noFill/>
          </a:ln>
        </p:spPr>
        <p:txBody>
          <a:bodyPr spcFirstLastPara="1" wrap="square" lIns="0" tIns="0" rIns="0" bIns="0" anchor="t" anchorCtr="0">
            <a:noAutofit/>
          </a:bodyPr>
          <a:lstStyle>
            <a:lvl1pPr marL="0" lvl="0" indent="0" algn="ctr">
              <a:lnSpc>
                <a:spcPct val="100000"/>
              </a:lnSpc>
              <a:spcBef>
                <a:spcPts val="600"/>
              </a:spcBef>
              <a:spcAft>
                <a:spcPts val="0"/>
              </a:spcAft>
              <a:buClr>
                <a:schemeClr val="dk2"/>
              </a:buClr>
              <a:buSzPts val="1600"/>
              <a:buFont typeface="Arial"/>
              <a:buNone/>
              <a:defRPr sz="1400" b="0" i="0">
                <a:solidFill>
                  <a:schemeClr val="bg2"/>
                </a:solidFill>
                <a:latin typeface="Avenir Next" panose="020B0503020202020204" pitchFamily="34" charset="0"/>
              </a:defRPr>
            </a:lvl1pPr>
            <a:lvl2pPr marL="914377" lvl="1" indent="-317492" algn="ctr">
              <a:lnSpc>
                <a:spcPct val="100000"/>
              </a:lnSpc>
              <a:spcBef>
                <a:spcPts val="300"/>
              </a:spcBef>
              <a:spcAft>
                <a:spcPts val="0"/>
              </a:spcAft>
              <a:buClr>
                <a:schemeClr val="dk2"/>
              </a:buClr>
              <a:buSzPts val="1400"/>
              <a:buFont typeface="Arial"/>
              <a:buChar char="​"/>
              <a:defRPr sz="1400"/>
            </a:lvl2pPr>
            <a:lvl3pPr marL="1371566" lvl="2" indent="-292093" algn="ctr">
              <a:lnSpc>
                <a:spcPct val="100000"/>
              </a:lnSpc>
              <a:spcBef>
                <a:spcPts val="0"/>
              </a:spcBef>
              <a:spcAft>
                <a:spcPts val="0"/>
              </a:spcAft>
              <a:buClr>
                <a:schemeClr val="dk2"/>
              </a:buClr>
              <a:buSzPts val="1000"/>
              <a:buFont typeface="Arial"/>
              <a:buChar char="​"/>
              <a:defRPr/>
            </a:lvl3pPr>
            <a:lvl4pPr marL="1828754" lvl="3" indent="-273044" algn="ctr">
              <a:lnSpc>
                <a:spcPct val="100000"/>
              </a:lnSpc>
              <a:spcBef>
                <a:spcPts val="0"/>
              </a:spcBef>
              <a:spcAft>
                <a:spcPts val="0"/>
              </a:spcAft>
              <a:buClr>
                <a:schemeClr val="dk1"/>
              </a:buClr>
              <a:buSzPts val="700"/>
              <a:buFont typeface="Arial"/>
              <a:buChar char="​"/>
              <a:defRPr sz="700" b="0" cap="none">
                <a:solidFill>
                  <a:schemeClr val="dk1"/>
                </a:solidFill>
              </a:defRPr>
            </a:lvl4pPr>
            <a:lvl5pPr marL="2285943" lvl="4" indent="-273044" algn="ctr">
              <a:lnSpc>
                <a:spcPct val="100000"/>
              </a:lnSpc>
              <a:spcBef>
                <a:spcPts val="0"/>
              </a:spcBef>
              <a:spcAft>
                <a:spcPts val="0"/>
              </a:spcAft>
              <a:buClr>
                <a:schemeClr val="dk1"/>
              </a:buClr>
              <a:buSzPts val="700"/>
              <a:buFont typeface="Arial"/>
              <a:buChar char="​"/>
              <a:defRPr sz="700" b="0" cap="none">
                <a:solidFill>
                  <a:schemeClr val="dk1"/>
                </a:solidFill>
              </a:defRPr>
            </a:lvl5pPr>
            <a:lvl6pPr marL="2743131" lvl="5" indent="-342891" algn="l">
              <a:lnSpc>
                <a:spcPct val="90000"/>
              </a:lnSpc>
              <a:spcBef>
                <a:spcPts val="500"/>
              </a:spcBef>
              <a:spcAft>
                <a:spcPts val="0"/>
              </a:spcAft>
              <a:buClr>
                <a:schemeClr val="dk1"/>
              </a:buClr>
              <a:buSzPts val="1800"/>
              <a:buChar char="•"/>
              <a:defRPr/>
            </a:lvl6pPr>
            <a:lvl7pPr marL="3200320" lvl="6" indent="-342891" algn="l">
              <a:lnSpc>
                <a:spcPct val="90000"/>
              </a:lnSpc>
              <a:spcBef>
                <a:spcPts val="500"/>
              </a:spcBef>
              <a:spcAft>
                <a:spcPts val="0"/>
              </a:spcAft>
              <a:buClr>
                <a:schemeClr val="dk1"/>
              </a:buClr>
              <a:buSzPts val="1800"/>
              <a:buChar char="•"/>
              <a:defRPr/>
            </a:lvl7pPr>
            <a:lvl8pPr marL="3657509" lvl="7" indent="-342891" algn="l">
              <a:lnSpc>
                <a:spcPct val="90000"/>
              </a:lnSpc>
              <a:spcBef>
                <a:spcPts val="500"/>
              </a:spcBef>
              <a:spcAft>
                <a:spcPts val="0"/>
              </a:spcAft>
              <a:buClr>
                <a:schemeClr val="dk1"/>
              </a:buClr>
              <a:buSzPts val="1800"/>
              <a:buChar char="•"/>
              <a:defRPr/>
            </a:lvl8pPr>
            <a:lvl9pPr marL="4114697" lvl="8" indent="-342891" algn="l">
              <a:lnSpc>
                <a:spcPct val="90000"/>
              </a:lnSpc>
              <a:spcBef>
                <a:spcPts val="500"/>
              </a:spcBef>
              <a:spcAft>
                <a:spcPts val="0"/>
              </a:spcAft>
              <a:buClr>
                <a:schemeClr val="dk1"/>
              </a:buClr>
              <a:buSzPts val="1800"/>
              <a:buChar char="•"/>
              <a:defRPr/>
            </a:lvl9pPr>
          </a:lstStyle>
          <a:p>
            <a:endParaRPr/>
          </a:p>
        </p:txBody>
      </p:sp>
      <p:sp>
        <p:nvSpPr>
          <p:cNvPr id="2" name="Google Shape;17;p21">
            <a:extLst>
              <a:ext uri="{FF2B5EF4-FFF2-40B4-BE49-F238E27FC236}">
                <a16:creationId xmlns:a16="http://schemas.microsoft.com/office/drawing/2014/main" id="{7C41C35D-9F5F-D286-9961-7291B028E1E5}"/>
              </a:ext>
            </a:extLst>
          </p:cNvPr>
          <p:cNvSpPr txBox="1">
            <a:spLocks noGrp="1"/>
          </p:cNvSpPr>
          <p:nvPr>
            <p:ph type="title"/>
          </p:nvPr>
        </p:nvSpPr>
        <p:spPr>
          <a:xfrm>
            <a:off x="617415" y="674971"/>
            <a:ext cx="10859477" cy="763600"/>
          </a:xfrm>
          <a:prstGeom prst="rect">
            <a:avLst/>
          </a:prstGeom>
          <a:noFill/>
          <a:ln>
            <a:noFill/>
          </a:ln>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b="0" i="0">
                <a:solidFill>
                  <a:schemeClr val="accent1"/>
                </a:solidFill>
                <a:latin typeface="Avenir Next Medium" panose="020B0503020202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sp>
        <p:nvSpPr>
          <p:cNvPr id="3" name="Text Placeholder 21">
            <a:extLst>
              <a:ext uri="{FF2B5EF4-FFF2-40B4-BE49-F238E27FC236}">
                <a16:creationId xmlns:a16="http://schemas.microsoft.com/office/drawing/2014/main" id="{B72FF276-2763-933D-E154-FCCFB559392A}"/>
              </a:ext>
            </a:extLst>
          </p:cNvPr>
          <p:cNvSpPr>
            <a:spLocks noGrp="1"/>
          </p:cNvSpPr>
          <p:nvPr>
            <p:ph type="body" sz="quarter" idx="13"/>
          </p:nvPr>
        </p:nvSpPr>
        <p:spPr>
          <a:xfrm>
            <a:off x="617414" y="1431899"/>
            <a:ext cx="10859476" cy="1634312"/>
          </a:xfrm>
        </p:spPr>
        <p:txBody>
          <a:bodyPr anchor="t">
            <a:normAutofit/>
          </a:bodyPr>
          <a:lstStyle>
            <a:lvl1pPr marL="0" indent="0" algn="ctr">
              <a:lnSpc>
                <a:spcPct val="114000"/>
              </a:lnSpc>
              <a:buNone/>
              <a:defRPr sz="1867">
                <a:solidFill>
                  <a:schemeClr val="accent1"/>
                </a:solidFill>
                <a:latin typeface="Avenir Next"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pic>
        <p:nvPicPr>
          <p:cNvPr id="4" name="Graphic 3">
            <a:extLst>
              <a:ext uri="{FF2B5EF4-FFF2-40B4-BE49-F238E27FC236}">
                <a16:creationId xmlns:a16="http://schemas.microsoft.com/office/drawing/2014/main" id="{D52A1855-E670-A901-CA0E-2BFE250AA89A}"/>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92540" y="6471984"/>
            <a:ext cx="260280" cy="257288"/>
          </a:xfrm>
          <a:prstGeom prst="rect">
            <a:avLst/>
          </a:prstGeom>
        </p:spPr>
      </p:pic>
      <p:sp>
        <p:nvSpPr>
          <p:cNvPr id="5" name="TextBox 4">
            <a:extLst>
              <a:ext uri="{FF2B5EF4-FFF2-40B4-BE49-F238E27FC236}">
                <a16:creationId xmlns:a16="http://schemas.microsoft.com/office/drawing/2014/main" id="{7B320619-B328-3279-871C-650175F94315}"/>
              </a:ext>
            </a:extLst>
          </p:cNvPr>
          <p:cNvSpPr txBox="1"/>
          <p:nvPr userDrawn="1"/>
        </p:nvSpPr>
        <p:spPr>
          <a:xfrm>
            <a:off x="0" y="6545683"/>
            <a:ext cx="6096000" cy="215444"/>
          </a:xfrm>
          <a:prstGeom prst="rect">
            <a:avLst/>
          </a:prstGeom>
          <a:noFill/>
        </p:spPr>
        <p:txBody>
          <a:bodyPr wrap="square">
            <a:spAutoFit/>
          </a:bodyPr>
          <a:lstStyle/>
          <a:p>
            <a:r>
              <a:rPr lang="en-US" sz="800" b="0" i="0" u="none" strike="noStrike" dirty="0">
                <a:solidFill>
                  <a:schemeClr val="tx2">
                    <a:lumMod val="75000"/>
                  </a:schemeClr>
                </a:solidFill>
                <a:effectLst/>
                <a:latin typeface="Avenir Book" panose="02000503020000020003" pitchFamily="2" charset="0"/>
              </a:rPr>
              <a:t>© 2024 Nexben, Inc. All Rights Reserved</a:t>
            </a:r>
            <a:r>
              <a:rPr lang="en-US" sz="800" b="0" i="0" dirty="0">
                <a:solidFill>
                  <a:schemeClr val="tx2">
                    <a:lumMod val="75000"/>
                  </a:schemeClr>
                </a:solidFill>
                <a:effectLst/>
                <a:latin typeface="Avenir Book" panose="02000503020000020003" pitchFamily="2" charset="0"/>
              </a:rPr>
              <a:t>​</a:t>
            </a:r>
            <a:endParaRPr lang="en-US" sz="800" dirty="0">
              <a:solidFill>
                <a:schemeClr val="tx2">
                  <a:lumMod val="75000"/>
                </a:schemeClr>
              </a:solidFill>
              <a:latin typeface="Avenir Book" panose="02000503020000020003" pitchFamily="2" charset="0"/>
            </a:endParaRPr>
          </a:p>
        </p:txBody>
      </p:sp>
      <p:sp>
        <p:nvSpPr>
          <p:cNvPr id="7" name="Picture Placeholder 6">
            <a:extLst>
              <a:ext uri="{FF2B5EF4-FFF2-40B4-BE49-F238E27FC236}">
                <a16:creationId xmlns:a16="http://schemas.microsoft.com/office/drawing/2014/main" id="{A2FC9EE3-03FB-F3BA-E09B-AA11B4B9483A}"/>
              </a:ext>
            </a:extLst>
          </p:cNvPr>
          <p:cNvSpPr>
            <a:spLocks noGrp="1"/>
          </p:cNvSpPr>
          <p:nvPr>
            <p:ph type="pic" sz="quarter" idx="14"/>
          </p:nvPr>
        </p:nvSpPr>
        <p:spPr>
          <a:xfrm>
            <a:off x="2252969" y="2823633"/>
            <a:ext cx="933449" cy="933451"/>
          </a:xfrm>
        </p:spPr>
        <p:txBody>
          <a:bodyPr>
            <a:normAutofit/>
          </a:bodyPr>
          <a:lstStyle>
            <a:lvl1pPr marL="152396" indent="0">
              <a:buNone/>
              <a:defRPr sz="800"/>
            </a:lvl1pPr>
          </a:lstStyle>
          <a:p>
            <a:endParaRPr lang="en-US"/>
          </a:p>
        </p:txBody>
      </p:sp>
    </p:spTree>
    <p:extLst>
      <p:ext uri="{BB962C8B-B14F-4D97-AF65-F5344CB8AC3E}">
        <p14:creationId xmlns:p14="http://schemas.microsoft.com/office/powerpoint/2010/main" val="285948007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Title and body" userDrawn="1">
  <p:cSld name="2_Title and body">
    <p:spTree>
      <p:nvGrpSpPr>
        <p:cNvPr id="1" name="Shape 16"/>
        <p:cNvGrpSpPr/>
        <p:nvPr/>
      </p:nvGrpSpPr>
      <p:grpSpPr>
        <a:xfrm>
          <a:off x="0" y="0"/>
          <a:ext cx="0" cy="0"/>
          <a:chOff x="0" y="0"/>
          <a:chExt cx="0" cy="0"/>
        </a:xfrm>
      </p:grpSpPr>
      <p:sp>
        <p:nvSpPr>
          <p:cNvPr id="17" name="Google Shape;17;p21"/>
          <p:cNvSpPr txBox="1">
            <a:spLocks noGrp="1"/>
          </p:cNvSpPr>
          <p:nvPr>
            <p:ph type="title"/>
          </p:nvPr>
        </p:nvSpPr>
        <p:spPr>
          <a:xfrm>
            <a:off x="617415" y="674971"/>
            <a:ext cx="10859477"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b="0" i="0">
                <a:solidFill>
                  <a:schemeClr val="accent1"/>
                </a:solidFill>
                <a:latin typeface="Avenir Next Medium" panose="020B0503020202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pic>
        <p:nvPicPr>
          <p:cNvPr id="3" name="Graphic 2">
            <a:extLst>
              <a:ext uri="{FF2B5EF4-FFF2-40B4-BE49-F238E27FC236}">
                <a16:creationId xmlns:a16="http://schemas.microsoft.com/office/drawing/2014/main" id="{57B5F07D-BE65-E3B1-EC98-9A51A3E5A2B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92540" y="6471984"/>
            <a:ext cx="260280" cy="257288"/>
          </a:xfrm>
          <a:prstGeom prst="rect">
            <a:avLst/>
          </a:prstGeom>
        </p:spPr>
      </p:pic>
      <p:sp>
        <p:nvSpPr>
          <p:cNvPr id="2" name="TextBox 1">
            <a:extLst>
              <a:ext uri="{FF2B5EF4-FFF2-40B4-BE49-F238E27FC236}">
                <a16:creationId xmlns:a16="http://schemas.microsoft.com/office/drawing/2014/main" id="{9E9E825B-72D1-C39A-97B4-BFDC68CF2C5C}"/>
              </a:ext>
            </a:extLst>
          </p:cNvPr>
          <p:cNvSpPr txBox="1"/>
          <p:nvPr userDrawn="1"/>
        </p:nvSpPr>
        <p:spPr>
          <a:xfrm>
            <a:off x="0" y="6545683"/>
            <a:ext cx="6096000" cy="215444"/>
          </a:xfrm>
          <a:prstGeom prst="rect">
            <a:avLst/>
          </a:prstGeom>
          <a:noFill/>
        </p:spPr>
        <p:txBody>
          <a:bodyPr wrap="square">
            <a:spAutoFit/>
          </a:bodyPr>
          <a:lstStyle/>
          <a:p>
            <a:r>
              <a:rPr lang="en-US" sz="800" b="0" i="0" u="none" strike="noStrike" dirty="0">
                <a:solidFill>
                  <a:schemeClr val="tx2">
                    <a:lumMod val="75000"/>
                  </a:schemeClr>
                </a:solidFill>
                <a:effectLst/>
                <a:latin typeface="Avenir Book" panose="02000503020000020003" pitchFamily="2" charset="0"/>
              </a:rPr>
              <a:t>© 2024 Nexben, Inc. All Rights Reserved</a:t>
            </a:r>
            <a:r>
              <a:rPr lang="en-US" sz="800" b="0" i="0" dirty="0">
                <a:solidFill>
                  <a:schemeClr val="tx2">
                    <a:lumMod val="75000"/>
                  </a:schemeClr>
                </a:solidFill>
                <a:effectLst/>
                <a:latin typeface="Avenir Book" panose="02000503020000020003" pitchFamily="2" charset="0"/>
              </a:rPr>
              <a:t>​</a:t>
            </a:r>
            <a:endParaRPr lang="en-US" sz="800" dirty="0">
              <a:solidFill>
                <a:schemeClr val="tx2">
                  <a:lumMod val="75000"/>
                </a:schemeClr>
              </a:solidFill>
              <a:latin typeface="Avenir Book" panose="02000503020000020003" pitchFamily="2" charset="0"/>
            </a:endParaRPr>
          </a:p>
        </p:txBody>
      </p:sp>
    </p:spTree>
    <p:extLst>
      <p:ext uri="{BB962C8B-B14F-4D97-AF65-F5344CB8AC3E}">
        <p14:creationId xmlns:p14="http://schemas.microsoft.com/office/powerpoint/2010/main" val="80184959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Section Header 2">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EEABCC4-7C0A-4244-A973-D6B63265031C}"/>
              </a:ext>
            </a:extLst>
          </p:cNvPr>
          <p:cNvSpPr/>
          <p:nvPr userDrawn="1"/>
        </p:nvSpPr>
        <p:spPr>
          <a:xfrm>
            <a:off x="376187" y="384313"/>
            <a:ext cx="11461319" cy="595274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dirty="0"/>
          </a:p>
        </p:txBody>
      </p:sp>
      <p:sp>
        <p:nvSpPr>
          <p:cNvPr id="5" name="Content Placeholder 4">
            <a:extLst>
              <a:ext uri="{FF2B5EF4-FFF2-40B4-BE49-F238E27FC236}">
                <a16:creationId xmlns:a16="http://schemas.microsoft.com/office/drawing/2014/main" id="{1D69DF38-8D04-4C9F-9C09-0C54DED34580}"/>
              </a:ext>
            </a:extLst>
          </p:cNvPr>
          <p:cNvSpPr>
            <a:spLocks noGrp="1"/>
          </p:cNvSpPr>
          <p:nvPr>
            <p:ph sz="quarter" idx="14" hasCustomPrompt="1"/>
          </p:nvPr>
        </p:nvSpPr>
        <p:spPr>
          <a:xfrm>
            <a:off x="7205663" y="1349375"/>
            <a:ext cx="3511551" cy="3841751"/>
          </a:xfrm>
        </p:spPr>
        <p:txBody>
          <a:bodyPr anchor="ctr"/>
          <a:lstStyle>
            <a:lvl1pPr algn="ctr">
              <a:buNone/>
              <a:defRPr/>
            </a:lvl1pPr>
          </a:lstStyle>
          <a:p>
            <a:pPr lvl="0"/>
            <a:r>
              <a:rPr lang="en-US" dirty="0"/>
              <a:t>Add icon here if applicable</a:t>
            </a:r>
          </a:p>
        </p:txBody>
      </p:sp>
      <p:sp>
        <p:nvSpPr>
          <p:cNvPr id="2" name="Title 1">
            <a:extLst>
              <a:ext uri="{FF2B5EF4-FFF2-40B4-BE49-F238E27FC236}">
                <a16:creationId xmlns:a16="http://schemas.microsoft.com/office/drawing/2014/main" id="{A46FB3A0-1E72-48E7-B47E-07AA1B6B32B6}"/>
              </a:ext>
            </a:extLst>
          </p:cNvPr>
          <p:cNvSpPr>
            <a:spLocks noGrp="1"/>
          </p:cNvSpPr>
          <p:nvPr>
            <p:ph type="title" hasCustomPrompt="1"/>
          </p:nvPr>
        </p:nvSpPr>
        <p:spPr>
          <a:xfrm>
            <a:off x="1241999" y="1785666"/>
            <a:ext cx="4864848" cy="1697317"/>
          </a:xfrm>
          <a:noFill/>
        </p:spPr>
        <p:txBody>
          <a:bodyPr lIns="91440" tIns="45720" rIns="91440" bIns="45720" anchor="b">
            <a:normAutofit/>
          </a:bodyPr>
          <a:lstStyle>
            <a:lvl1pPr algn="l">
              <a:defRPr sz="4800">
                <a:solidFill>
                  <a:schemeClr val="bg1"/>
                </a:solidFill>
                <a:latin typeface="+mn-lt"/>
              </a:defRPr>
            </a:lvl1pPr>
          </a:lstStyle>
          <a:p>
            <a:r>
              <a:rPr lang="en-US" dirty="0"/>
              <a:t>Click to add title</a:t>
            </a:r>
          </a:p>
        </p:txBody>
      </p:sp>
      <p:sp>
        <p:nvSpPr>
          <p:cNvPr id="3" name="Text Placeholder 2">
            <a:extLst>
              <a:ext uri="{FF2B5EF4-FFF2-40B4-BE49-F238E27FC236}">
                <a16:creationId xmlns:a16="http://schemas.microsoft.com/office/drawing/2014/main" id="{52E74FA7-FB01-4612-B1A7-AD0C2E0F6110}"/>
              </a:ext>
            </a:extLst>
          </p:cNvPr>
          <p:cNvSpPr>
            <a:spLocks noGrp="1"/>
          </p:cNvSpPr>
          <p:nvPr>
            <p:ph type="body" idx="1"/>
          </p:nvPr>
        </p:nvSpPr>
        <p:spPr>
          <a:xfrm>
            <a:off x="1241999" y="3657561"/>
            <a:ext cx="4864847" cy="988793"/>
          </a:xfrm>
        </p:spPr>
        <p:txBody>
          <a:bodyPr>
            <a:normAutofit/>
          </a:bodyPr>
          <a:lstStyle>
            <a:lvl1pPr marL="0" indent="0" algn="l">
              <a:buNone/>
              <a:defRPr sz="1800">
                <a:solidFill>
                  <a:schemeClr val="bg1"/>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7" name="Date Placeholder 6">
            <a:extLst>
              <a:ext uri="{FF2B5EF4-FFF2-40B4-BE49-F238E27FC236}">
                <a16:creationId xmlns:a16="http://schemas.microsoft.com/office/drawing/2014/main" id="{92F357C1-C034-46B0-9E50-A89D701B44EE}"/>
              </a:ext>
            </a:extLst>
          </p:cNvPr>
          <p:cNvSpPr>
            <a:spLocks noGrp="1"/>
          </p:cNvSpPr>
          <p:nvPr>
            <p:ph type="dt" sz="half" idx="10"/>
          </p:nvPr>
        </p:nvSpPr>
        <p:spPr/>
        <p:txBody>
          <a:bodyPr/>
          <a:lstStyle/>
          <a:p>
            <a:endParaRPr lang="en-US" sz="800" dirty="0"/>
          </a:p>
        </p:txBody>
      </p:sp>
      <p:sp>
        <p:nvSpPr>
          <p:cNvPr id="10" name="Footer Placeholder 9">
            <a:extLst>
              <a:ext uri="{FF2B5EF4-FFF2-40B4-BE49-F238E27FC236}">
                <a16:creationId xmlns:a16="http://schemas.microsoft.com/office/drawing/2014/main" id="{384C87A7-8DDA-4F1B-8096-A5B9034CD84B}"/>
              </a:ext>
            </a:extLst>
          </p:cNvPr>
          <p:cNvSpPr>
            <a:spLocks noGrp="1"/>
          </p:cNvSpPr>
          <p:nvPr>
            <p:ph type="ftr" sz="quarter" idx="11"/>
          </p:nvPr>
        </p:nvSpPr>
        <p:spPr/>
        <p:txBody>
          <a:bodyPr/>
          <a:lstStyle/>
          <a:p>
            <a:endParaRPr lang="en-US" sz="800" dirty="0"/>
          </a:p>
        </p:txBody>
      </p:sp>
      <p:sp>
        <p:nvSpPr>
          <p:cNvPr id="12" name="Slide Number Placeholder 11">
            <a:extLst>
              <a:ext uri="{FF2B5EF4-FFF2-40B4-BE49-F238E27FC236}">
                <a16:creationId xmlns:a16="http://schemas.microsoft.com/office/drawing/2014/main" id="{73647442-3C21-4D3C-9545-3344B0E5039C}"/>
              </a:ext>
            </a:extLst>
          </p:cNvPr>
          <p:cNvSpPr>
            <a:spLocks noGrp="1"/>
          </p:cNvSpPr>
          <p:nvPr>
            <p:ph type="sldNum" sz="quarter" idx="12"/>
          </p:nvPr>
        </p:nvSpPr>
        <p:spPr/>
        <p:txBody>
          <a:bodyPr/>
          <a:lstStyle/>
          <a:p>
            <a:fld id="{E313472D-BFB5-4CCD-ACA0-2399B44D45C6}" type="slidenum">
              <a:rPr lang="en-US" smtClean="0"/>
              <a:pPr/>
              <a:t>‹#›</a:t>
            </a:fld>
            <a:endParaRPr lang="en-US" sz="800" dirty="0"/>
          </a:p>
        </p:txBody>
      </p:sp>
    </p:spTree>
    <p:extLst>
      <p:ext uri="{BB962C8B-B14F-4D97-AF65-F5344CB8AC3E}">
        <p14:creationId xmlns:p14="http://schemas.microsoft.com/office/powerpoint/2010/main" val="100074530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B73ED31-1BAF-47FC-968C-4E6FE17F0189}"/>
              </a:ext>
            </a:extLst>
          </p:cNvPr>
          <p:cNvSpPr>
            <a:spLocks noGrp="1"/>
          </p:cNvSpPr>
          <p:nvPr>
            <p:ph type="body" idx="1" hasCustomPrompt="1"/>
          </p:nvPr>
        </p:nvSpPr>
        <p:spPr>
          <a:xfrm>
            <a:off x="1096778" y="1813093"/>
            <a:ext cx="4646612" cy="363032"/>
          </a:xfrm>
          <a:solidFill>
            <a:schemeClr val="accent1"/>
          </a:solidFill>
        </p:spPr>
        <p:txBody>
          <a:bodyPr lIns="182880" anchor="ctr">
            <a:noAutofit/>
          </a:bodyPr>
          <a:lstStyle>
            <a:lvl1pPr marL="0" indent="0" algn="l">
              <a:buNone/>
              <a:defRPr lang="en-US" sz="1400" b="1" kern="1200" cap="none" spc="0" baseline="0" dirty="0">
                <a:solidFill>
                  <a:schemeClr val="bg1"/>
                </a:solidFill>
                <a:latin typeface="+mj-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0" lvl="0" indent="0" algn="ctr" defTabSz="914377" rtl="0" eaLnBrk="1" latinLnBrk="0" hangingPunct="1">
              <a:lnSpc>
                <a:spcPct val="90000"/>
              </a:lnSpc>
              <a:spcBef>
                <a:spcPts val="0"/>
              </a:spcBef>
              <a:buClr>
                <a:schemeClr val="accent1"/>
              </a:buClr>
              <a:buSzPct val="100000"/>
              <a:buFont typeface="Arial" panose="020B0604020202020204" pitchFamily="34" charset="0"/>
              <a:buNone/>
            </a:pPr>
            <a:r>
              <a:rPr lang="en-US" dirty="0"/>
              <a:t>Click to edit master text styles</a:t>
            </a:r>
          </a:p>
        </p:txBody>
      </p:sp>
      <p:sp>
        <p:nvSpPr>
          <p:cNvPr id="4" name="Content Placeholder 3">
            <a:extLst>
              <a:ext uri="{FF2B5EF4-FFF2-40B4-BE49-F238E27FC236}">
                <a16:creationId xmlns:a16="http://schemas.microsoft.com/office/drawing/2014/main" id="{F0FE7603-0F02-472A-8E23-9572C7F2390F}"/>
              </a:ext>
            </a:extLst>
          </p:cNvPr>
          <p:cNvSpPr>
            <a:spLocks noGrp="1"/>
          </p:cNvSpPr>
          <p:nvPr>
            <p:ph sz="half" idx="2"/>
          </p:nvPr>
        </p:nvSpPr>
        <p:spPr>
          <a:xfrm>
            <a:off x="1096778" y="2368513"/>
            <a:ext cx="4646612" cy="3399496"/>
          </a:xfrm>
        </p:spPr>
        <p:txBody>
          <a:bodyPr>
            <a:no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D68ED72A-F8E8-4EA4-BDD3-A21E1431FECF}"/>
              </a:ext>
            </a:extLst>
          </p:cNvPr>
          <p:cNvSpPr>
            <a:spLocks noGrp="1"/>
          </p:cNvSpPr>
          <p:nvPr>
            <p:ph type="body" sz="quarter" idx="3" hasCustomPrompt="1"/>
          </p:nvPr>
        </p:nvSpPr>
        <p:spPr>
          <a:xfrm>
            <a:off x="6429188" y="1813093"/>
            <a:ext cx="4669496" cy="363032"/>
          </a:xfrm>
          <a:solidFill>
            <a:schemeClr val="accent2"/>
          </a:solidFill>
        </p:spPr>
        <p:txBody>
          <a:bodyPr lIns="182880" anchor="ctr">
            <a:noAutofit/>
          </a:bodyPr>
          <a:lstStyle>
            <a:lvl1pPr marL="0" indent="0" algn="l">
              <a:buNone/>
              <a:defRPr lang="en-US" sz="1400" b="1" kern="1200" cap="none" spc="0" baseline="0" dirty="0">
                <a:solidFill>
                  <a:schemeClr val="bg1"/>
                </a:solidFill>
                <a:latin typeface="+mj-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marL="0" lvl="0" indent="0" algn="ctr" defTabSz="914377" rtl="0" eaLnBrk="1" latinLnBrk="0" hangingPunct="1">
              <a:lnSpc>
                <a:spcPct val="90000"/>
              </a:lnSpc>
              <a:spcBef>
                <a:spcPts val="0"/>
              </a:spcBef>
              <a:buClr>
                <a:schemeClr val="accent1"/>
              </a:buClr>
              <a:buSzPct val="100000"/>
              <a:buFont typeface="Arial" panose="020B0604020202020204" pitchFamily="34" charset="0"/>
              <a:buNone/>
            </a:pPr>
            <a:r>
              <a:rPr lang="en-US" dirty="0"/>
              <a:t>Click to edit master text styles</a:t>
            </a:r>
          </a:p>
        </p:txBody>
      </p:sp>
      <p:sp>
        <p:nvSpPr>
          <p:cNvPr id="6" name="Content Placeholder 5">
            <a:extLst>
              <a:ext uri="{FF2B5EF4-FFF2-40B4-BE49-F238E27FC236}">
                <a16:creationId xmlns:a16="http://schemas.microsoft.com/office/drawing/2014/main" id="{AF13720E-CDC6-4375-B473-CA03DD27ADD8}"/>
              </a:ext>
            </a:extLst>
          </p:cNvPr>
          <p:cNvSpPr>
            <a:spLocks noGrp="1"/>
          </p:cNvSpPr>
          <p:nvPr>
            <p:ph sz="quarter" idx="4"/>
          </p:nvPr>
        </p:nvSpPr>
        <p:spPr>
          <a:xfrm>
            <a:off x="6429188" y="2368513"/>
            <a:ext cx="4669496" cy="3399496"/>
          </a:xfrm>
        </p:spPr>
        <p:txBody>
          <a:bodyPr>
            <a:no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04EA11E9-655A-44A5-8DE1-41D88E44ACCE}"/>
              </a:ext>
            </a:extLst>
          </p:cNvPr>
          <p:cNvCxnSpPr>
            <a:cxnSpLocks/>
          </p:cNvCxnSpPr>
          <p:nvPr userDrawn="1"/>
        </p:nvCxnSpPr>
        <p:spPr>
          <a:xfrm>
            <a:off x="6096000" y="1799813"/>
            <a:ext cx="0" cy="3941691"/>
          </a:xfrm>
          <a:prstGeom prst="line">
            <a:avLst/>
          </a:prstGeom>
          <a:ln>
            <a:solidFill>
              <a:schemeClr val="tx1">
                <a:lumMod val="60000"/>
                <a:lumOff val="40000"/>
              </a:schemeClr>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23921274-9BFD-4EDC-9392-D194881ACB1A}"/>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13" name="Date Placeholder 12">
            <a:extLst>
              <a:ext uri="{FF2B5EF4-FFF2-40B4-BE49-F238E27FC236}">
                <a16:creationId xmlns:a16="http://schemas.microsoft.com/office/drawing/2014/main" id="{7E8A3630-9B8E-4E82-958C-EA537C6554E0}"/>
              </a:ext>
            </a:extLst>
          </p:cNvPr>
          <p:cNvSpPr>
            <a:spLocks noGrp="1"/>
          </p:cNvSpPr>
          <p:nvPr>
            <p:ph type="dt" sz="half" idx="10"/>
          </p:nvPr>
        </p:nvSpPr>
        <p:spPr/>
        <p:txBody>
          <a:bodyPr/>
          <a:lstStyle/>
          <a:p>
            <a:endParaRPr lang="en-US" sz="800" dirty="0"/>
          </a:p>
        </p:txBody>
      </p:sp>
      <p:sp>
        <p:nvSpPr>
          <p:cNvPr id="14" name="Footer Placeholder 13">
            <a:extLst>
              <a:ext uri="{FF2B5EF4-FFF2-40B4-BE49-F238E27FC236}">
                <a16:creationId xmlns:a16="http://schemas.microsoft.com/office/drawing/2014/main" id="{151967F6-0254-4A7F-8B9B-0B88481426E0}"/>
              </a:ext>
            </a:extLst>
          </p:cNvPr>
          <p:cNvSpPr>
            <a:spLocks noGrp="1"/>
          </p:cNvSpPr>
          <p:nvPr>
            <p:ph type="ftr" sz="quarter" idx="11"/>
          </p:nvPr>
        </p:nvSpPr>
        <p:spPr/>
        <p:txBody>
          <a:bodyPr/>
          <a:lstStyle/>
          <a:p>
            <a:endParaRPr lang="en-US" sz="800" dirty="0"/>
          </a:p>
        </p:txBody>
      </p:sp>
      <p:sp>
        <p:nvSpPr>
          <p:cNvPr id="16" name="Slide Number Placeholder 15">
            <a:extLst>
              <a:ext uri="{FF2B5EF4-FFF2-40B4-BE49-F238E27FC236}">
                <a16:creationId xmlns:a16="http://schemas.microsoft.com/office/drawing/2014/main" id="{92ACE692-05DD-4D9C-AA6D-F23B50AFC86B}"/>
              </a:ext>
            </a:extLst>
          </p:cNvPr>
          <p:cNvSpPr>
            <a:spLocks noGrp="1"/>
          </p:cNvSpPr>
          <p:nvPr>
            <p:ph type="sldNum" sz="quarter" idx="12"/>
          </p:nvPr>
        </p:nvSpPr>
        <p:spPr/>
        <p:txBody>
          <a:bodyPr/>
          <a:lstStyle/>
          <a:p>
            <a:fld id="{E313472D-BFB5-4CCD-ACA0-2399B44D45C6}" type="slidenum">
              <a:rPr lang="en-US" smtClean="0"/>
              <a:pPr/>
              <a:t>‹#›</a:t>
            </a:fld>
            <a:endParaRPr lang="en-US" sz="800" dirty="0"/>
          </a:p>
        </p:txBody>
      </p:sp>
    </p:spTree>
    <p:extLst>
      <p:ext uri="{BB962C8B-B14F-4D97-AF65-F5344CB8AC3E}">
        <p14:creationId xmlns:p14="http://schemas.microsoft.com/office/powerpoint/2010/main" val="200328217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3-Column 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B73ED31-1BAF-47FC-968C-4E6FE17F0189}"/>
              </a:ext>
            </a:extLst>
          </p:cNvPr>
          <p:cNvSpPr>
            <a:spLocks noGrp="1"/>
          </p:cNvSpPr>
          <p:nvPr>
            <p:ph type="body" idx="1" hasCustomPrompt="1"/>
          </p:nvPr>
        </p:nvSpPr>
        <p:spPr>
          <a:xfrm>
            <a:off x="670988" y="1795213"/>
            <a:ext cx="3391381" cy="363032"/>
          </a:xfrm>
          <a:solidFill>
            <a:schemeClr val="accent2"/>
          </a:solidFill>
        </p:spPr>
        <p:txBody>
          <a:bodyPr lIns="182880" anchor="ctr">
            <a:noAutofit/>
          </a:bodyPr>
          <a:lstStyle>
            <a:lvl1pPr marL="0" indent="0" algn="ctr">
              <a:lnSpc>
                <a:spcPct val="90000"/>
              </a:lnSpc>
              <a:spcBef>
                <a:spcPts val="0"/>
              </a:spcBef>
              <a:buNone/>
              <a:defRPr sz="1400" b="1" cap="none" spc="0" baseline="0">
                <a:solidFill>
                  <a:schemeClr val="bg1"/>
                </a:solidFill>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F0FE7603-0F02-472A-8E23-9572C7F2390F}"/>
              </a:ext>
            </a:extLst>
          </p:cNvPr>
          <p:cNvSpPr>
            <a:spLocks noGrp="1"/>
          </p:cNvSpPr>
          <p:nvPr>
            <p:ph sz="half" idx="2"/>
          </p:nvPr>
        </p:nvSpPr>
        <p:spPr>
          <a:xfrm>
            <a:off x="670988" y="2158245"/>
            <a:ext cx="3391381" cy="3388867"/>
          </a:xfrm>
          <a:solidFill>
            <a:schemeClr val="bg1">
              <a:lumMod val="95000"/>
            </a:schemeClr>
          </a:solidFill>
          <a:ln>
            <a:noFill/>
          </a:ln>
        </p:spPr>
        <p:txBody>
          <a:bodyPr lIns="182880" tIns="182880" rIns="182880" bIns="182880">
            <a:noAutofit/>
          </a:bodyPr>
          <a:lstStyle>
            <a:lvl1pPr marL="115885" indent="-115885">
              <a:defRPr sz="1600"/>
            </a:lvl1pPr>
            <a:lvl2pPr marL="344479" indent="-171446">
              <a:defRPr sz="1400"/>
            </a:lvl2pPr>
            <a:lvl3pPr marL="512750" indent="-111123">
              <a:defRPr sz="1200"/>
            </a:lvl3pPr>
            <a:lvl4pPr marL="685783" indent="-117472">
              <a:defRPr sz="1100"/>
            </a:lvl4pPr>
            <a:lvl5pPr marL="858817" indent="-115885">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D68ED72A-F8E8-4EA4-BDD3-A21E1431FECF}"/>
              </a:ext>
            </a:extLst>
          </p:cNvPr>
          <p:cNvSpPr>
            <a:spLocks noGrp="1"/>
          </p:cNvSpPr>
          <p:nvPr>
            <p:ph type="body" sz="quarter" idx="3" hasCustomPrompt="1"/>
          </p:nvPr>
        </p:nvSpPr>
        <p:spPr>
          <a:xfrm>
            <a:off x="4396571" y="1795213"/>
            <a:ext cx="3408083" cy="363032"/>
          </a:xfrm>
          <a:solidFill>
            <a:schemeClr val="accent1"/>
          </a:solidFill>
        </p:spPr>
        <p:txBody>
          <a:bodyPr lIns="182880" anchor="ctr">
            <a:noAutofit/>
          </a:bodyPr>
          <a:lstStyle>
            <a:lvl1pPr marL="0" indent="0" algn="ctr">
              <a:lnSpc>
                <a:spcPct val="90000"/>
              </a:lnSpc>
              <a:spcBef>
                <a:spcPts val="0"/>
              </a:spcBef>
              <a:buNone/>
              <a:defRPr sz="1400" b="1" cap="none" spc="0" baseline="0">
                <a:solidFill>
                  <a:schemeClr val="bg1"/>
                </a:solidFill>
                <a:latin typeface="+mj-lt"/>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11" name="Text Placeholder 4">
            <a:extLst>
              <a:ext uri="{FF2B5EF4-FFF2-40B4-BE49-F238E27FC236}">
                <a16:creationId xmlns:a16="http://schemas.microsoft.com/office/drawing/2014/main" id="{6D1C2BBA-E13B-4CF0-903C-2277124182A9}"/>
              </a:ext>
            </a:extLst>
          </p:cNvPr>
          <p:cNvSpPr>
            <a:spLocks noGrp="1"/>
          </p:cNvSpPr>
          <p:nvPr>
            <p:ph type="body" sz="quarter" idx="13" hasCustomPrompt="1"/>
          </p:nvPr>
        </p:nvSpPr>
        <p:spPr>
          <a:xfrm>
            <a:off x="8122155" y="1807133"/>
            <a:ext cx="3408083" cy="363032"/>
          </a:xfrm>
          <a:solidFill>
            <a:schemeClr val="tx2"/>
          </a:solidFill>
        </p:spPr>
        <p:txBody>
          <a:bodyPr lIns="182880" anchor="ctr">
            <a:noAutofit/>
          </a:bodyPr>
          <a:lstStyle>
            <a:lvl1pPr marL="0" indent="0" algn="ctr">
              <a:buNone/>
              <a:defRPr lang="en-US" sz="1400" b="1" kern="1200" cap="none" spc="0" baseline="0" dirty="0">
                <a:solidFill>
                  <a:schemeClr val="bg1"/>
                </a:solidFill>
                <a:latin typeface="+mj-lt"/>
                <a:ea typeface="+mn-ea"/>
                <a:cs typeface="+mn-cs"/>
              </a:defRPr>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dirty="0"/>
              <a:t>Click to edit master text styles</a:t>
            </a:r>
          </a:p>
        </p:txBody>
      </p:sp>
      <p:sp>
        <p:nvSpPr>
          <p:cNvPr id="14" name="Content Placeholder 3">
            <a:extLst>
              <a:ext uri="{FF2B5EF4-FFF2-40B4-BE49-F238E27FC236}">
                <a16:creationId xmlns:a16="http://schemas.microsoft.com/office/drawing/2014/main" id="{726AED03-4257-4AEC-9B08-40E28E896644}"/>
              </a:ext>
            </a:extLst>
          </p:cNvPr>
          <p:cNvSpPr>
            <a:spLocks noGrp="1"/>
          </p:cNvSpPr>
          <p:nvPr>
            <p:ph sz="half" idx="14"/>
          </p:nvPr>
        </p:nvSpPr>
        <p:spPr>
          <a:xfrm>
            <a:off x="4404920" y="2158245"/>
            <a:ext cx="3391381" cy="3388867"/>
          </a:xfrm>
          <a:solidFill>
            <a:schemeClr val="bg1">
              <a:lumMod val="95000"/>
            </a:schemeClr>
          </a:solidFill>
          <a:ln>
            <a:noFill/>
          </a:ln>
        </p:spPr>
        <p:txBody>
          <a:bodyPr lIns="182880" tIns="182880" rIns="182880" bIns="182880">
            <a:noAutofit/>
          </a:bodyPr>
          <a:lstStyle>
            <a:lvl1pPr marL="115885" indent="-115885">
              <a:defRPr sz="1600"/>
            </a:lvl1pPr>
            <a:lvl2pPr marL="344479" indent="-171446">
              <a:defRPr sz="1400"/>
            </a:lvl2pPr>
            <a:lvl3pPr marL="512750" indent="-111123">
              <a:defRPr sz="1200"/>
            </a:lvl3pPr>
            <a:lvl4pPr marL="685783" indent="-117472">
              <a:defRPr sz="1100"/>
            </a:lvl4pPr>
            <a:lvl5pPr marL="858817" indent="-115885">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6" name="Content Placeholder 3">
            <a:extLst>
              <a:ext uri="{FF2B5EF4-FFF2-40B4-BE49-F238E27FC236}">
                <a16:creationId xmlns:a16="http://schemas.microsoft.com/office/drawing/2014/main" id="{2136991B-01C5-437F-8191-3BAA80237B93}"/>
              </a:ext>
            </a:extLst>
          </p:cNvPr>
          <p:cNvSpPr>
            <a:spLocks noGrp="1"/>
          </p:cNvSpPr>
          <p:nvPr>
            <p:ph sz="half" idx="15"/>
          </p:nvPr>
        </p:nvSpPr>
        <p:spPr>
          <a:xfrm>
            <a:off x="8128780" y="2170165"/>
            <a:ext cx="3391381" cy="3388867"/>
          </a:xfrm>
          <a:solidFill>
            <a:schemeClr val="bg1">
              <a:lumMod val="95000"/>
            </a:schemeClr>
          </a:solidFill>
          <a:ln>
            <a:noFill/>
          </a:ln>
        </p:spPr>
        <p:txBody>
          <a:bodyPr lIns="182880" tIns="182880" rIns="182880" bIns="182880">
            <a:noAutofit/>
          </a:bodyPr>
          <a:lstStyle>
            <a:lvl1pPr marL="115885" indent="-115885">
              <a:defRPr sz="1600"/>
            </a:lvl1pPr>
            <a:lvl2pPr marL="344479" indent="-171446">
              <a:defRPr sz="1400"/>
            </a:lvl2pPr>
            <a:lvl3pPr marL="512750" indent="-111123">
              <a:defRPr sz="1200"/>
            </a:lvl3pPr>
            <a:lvl4pPr marL="685783" indent="-117472">
              <a:defRPr sz="1100"/>
            </a:lvl4pPr>
            <a:lvl5pPr marL="858817" indent="-115885">
              <a:defRPr sz="11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Title 1">
            <a:extLst>
              <a:ext uri="{FF2B5EF4-FFF2-40B4-BE49-F238E27FC236}">
                <a16:creationId xmlns:a16="http://schemas.microsoft.com/office/drawing/2014/main" id="{7398C57B-4E86-455F-8BED-9C11B009A95B}"/>
              </a:ext>
            </a:extLst>
          </p:cNvPr>
          <p:cNvSpPr>
            <a:spLocks noGrp="1"/>
          </p:cNvSpPr>
          <p:nvPr>
            <p:ph type="title"/>
          </p:nvPr>
        </p:nvSpPr>
        <p:spPr/>
        <p:txBody>
          <a:bodyPr/>
          <a:lstStyle>
            <a:lvl1pPr algn="ctr">
              <a:defRPr/>
            </a:lvl1pPr>
          </a:lstStyle>
          <a:p>
            <a:r>
              <a:rPr lang="en-US"/>
              <a:t>Click to edit Master title style</a:t>
            </a:r>
            <a:endParaRPr lang="en-US" dirty="0"/>
          </a:p>
        </p:txBody>
      </p:sp>
      <p:sp>
        <p:nvSpPr>
          <p:cNvPr id="12" name="Date Placeholder 11">
            <a:extLst>
              <a:ext uri="{FF2B5EF4-FFF2-40B4-BE49-F238E27FC236}">
                <a16:creationId xmlns:a16="http://schemas.microsoft.com/office/drawing/2014/main" id="{0713F8F2-B3A9-428D-BC2E-B4DCFF627232}"/>
              </a:ext>
            </a:extLst>
          </p:cNvPr>
          <p:cNvSpPr>
            <a:spLocks noGrp="1"/>
          </p:cNvSpPr>
          <p:nvPr>
            <p:ph type="dt" sz="half" idx="16"/>
          </p:nvPr>
        </p:nvSpPr>
        <p:spPr/>
        <p:txBody>
          <a:bodyPr/>
          <a:lstStyle/>
          <a:p>
            <a:endParaRPr lang="en-US" sz="800" dirty="0"/>
          </a:p>
        </p:txBody>
      </p:sp>
      <p:sp>
        <p:nvSpPr>
          <p:cNvPr id="17" name="Footer Placeholder 16">
            <a:extLst>
              <a:ext uri="{FF2B5EF4-FFF2-40B4-BE49-F238E27FC236}">
                <a16:creationId xmlns:a16="http://schemas.microsoft.com/office/drawing/2014/main" id="{C46F6BF9-C5DA-4E3B-95D5-C2562F9B2BAD}"/>
              </a:ext>
            </a:extLst>
          </p:cNvPr>
          <p:cNvSpPr>
            <a:spLocks noGrp="1"/>
          </p:cNvSpPr>
          <p:nvPr>
            <p:ph type="ftr" sz="quarter" idx="17"/>
          </p:nvPr>
        </p:nvSpPr>
        <p:spPr/>
        <p:txBody>
          <a:bodyPr/>
          <a:lstStyle/>
          <a:p>
            <a:endParaRPr lang="en-US" sz="800" dirty="0"/>
          </a:p>
        </p:txBody>
      </p:sp>
      <p:sp>
        <p:nvSpPr>
          <p:cNvPr id="18" name="Slide Number Placeholder 17">
            <a:extLst>
              <a:ext uri="{FF2B5EF4-FFF2-40B4-BE49-F238E27FC236}">
                <a16:creationId xmlns:a16="http://schemas.microsoft.com/office/drawing/2014/main" id="{A87EEC25-C99B-443B-8FCF-505506626190}"/>
              </a:ext>
            </a:extLst>
          </p:cNvPr>
          <p:cNvSpPr>
            <a:spLocks noGrp="1"/>
          </p:cNvSpPr>
          <p:nvPr>
            <p:ph type="sldNum" sz="quarter" idx="18"/>
          </p:nvPr>
        </p:nvSpPr>
        <p:spPr/>
        <p:txBody>
          <a:bodyPr/>
          <a:lstStyle/>
          <a:p>
            <a:fld id="{E313472D-BFB5-4CCD-ACA0-2399B44D45C6}" type="slidenum">
              <a:rPr lang="en-US" smtClean="0"/>
              <a:pPr/>
              <a:t>‹#›</a:t>
            </a:fld>
            <a:endParaRPr lang="en-US" sz="800" dirty="0"/>
          </a:p>
        </p:txBody>
      </p:sp>
    </p:spTree>
    <p:extLst>
      <p:ext uri="{BB962C8B-B14F-4D97-AF65-F5344CB8AC3E}">
        <p14:creationId xmlns:p14="http://schemas.microsoft.com/office/powerpoint/2010/main" val="1118456020"/>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1_Bullet List">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EFE2CD-BFF4-4239-0952-02196CD14338}"/>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10" name="Google Shape;29;p24">
            <a:extLst>
              <a:ext uri="{FF2B5EF4-FFF2-40B4-BE49-F238E27FC236}">
                <a16:creationId xmlns:a16="http://schemas.microsoft.com/office/drawing/2014/main" id="{88D62EFA-CD70-0154-23B2-35F64F66316E}"/>
              </a:ext>
            </a:extLst>
          </p:cNvPr>
          <p:cNvSpPr txBox="1">
            <a:spLocks noGrp="1"/>
          </p:cNvSpPr>
          <p:nvPr>
            <p:ph type="title" hasCustomPrompt="1"/>
          </p:nvPr>
        </p:nvSpPr>
        <p:spPr>
          <a:xfrm>
            <a:off x="780153" y="882584"/>
            <a:ext cx="5068820" cy="1007600"/>
          </a:xfrm>
          <a:prstGeom prst="rect">
            <a:avLst/>
          </a:prstGeom>
          <a:noFill/>
          <a:ln>
            <a:noFill/>
          </a:ln>
        </p:spPr>
        <p:txBody>
          <a:bodyPr spcFirstLastPara="1" wrap="square" lIns="91440" tIns="0" rIns="91425" bIns="91425" anchor="b" anchorCtr="0">
            <a:noAutofit/>
          </a:bodyPr>
          <a:lstStyle>
            <a:lvl1pPr lvl="0" algn="l">
              <a:lnSpc>
                <a:spcPct val="100000"/>
              </a:lnSpc>
              <a:spcBef>
                <a:spcPts val="0"/>
              </a:spcBef>
              <a:spcAft>
                <a:spcPts val="0"/>
              </a:spcAft>
              <a:buSzPts val="2400"/>
              <a:buNone/>
              <a:defRPr sz="3733" b="0" i="0">
                <a:solidFill>
                  <a:schemeClr val="bg1"/>
                </a:solidFill>
                <a:latin typeface="Avenir Next Medium" panose="020B0503020202020204" pitchFamily="34" charset="0"/>
              </a:defRPr>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r>
              <a:rPr lang="en-US" dirty="0"/>
              <a:t>Bullet List</a:t>
            </a:r>
          </a:p>
        </p:txBody>
      </p:sp>
      <p:grpSp>
        <p:nvGrpSpPr>
          <p:cNvPr id="2" name="Graphic 9">
            <a:extLst>
              <a:ext uri="{FF2B5EF4-FFF2-40B4-BE49-F238E27FC236}">
                <a16:creationId xmlns:a16="http://schemas.microsoft.com/office/drawing/2014/main" id="{CDE8FE58-5480-5467-1E9A-5CDB4C63C303}"/>
              </a:ext>
            </a:extLst>
          </p:cNvPr>
          <p:cNvGrpSpPr/>
          <p:nvPr userDrawn="1"/>
        </p:nvGrpSpPr>
        <p:grpSpPr>
          <a:xfrm>
            <a:off x="11809473" y="6491952"/>
            <a:ext cx="231931" cy="221349"/>
            <a:chOff x="11763176" y="6515100"/>
            <a:chExt cx="231931" cy="221349"/>
          </a:xfrm>
        </p:grpSpPr>
        <p:sp>
          <p:nvSpPr>
            <p:cNvPr id="3" name="Freeform: Shape 19">
              <a:extLst>
                <a:ext uri="{FF2B5EF4-FFF2-40B4-BE49-F238E27FC236}">
                  <a16:creationId xmlns:a16="http://schemas.microsoft.com/office/drawing/2014/main" id="{FE760207-7D35-9D4E-CCFF-BE2B933B3F24}"/>
                </a:ext>
              </a:extLst>
            </p:cNvPr>
            <p:cNvSpPr/>
            <p:nvPr/>
          </p:nvSpPr>
          <p:spPr>
            <a:xfrm>
              <a:off x="11879376" y="6625744"/>
              <a:ext cx="115732" cy="110705"/>
            </a:xfrm>
            <a:custGeom>
              <a:avLst/>
              <a:gdLst>
                <a:gd name="connsiteX0" fmla="*/ 0 w 115732"/>
                <a:gd name="connsiteY0" fmla="*/ 41988 h 110705"/>
                <a:gd name="connsiteX1" fmla="*/ 54193 w 115732"/>
                <a:gd name="connsiteY1" fmla="*/ 110705 h 110705"/>
                <a:gd name="connsiteX2" fmla="*/ 111316 w 115732"/>
                <a:gd name="connsiteY2" fmla="*/ 110705 h 110705"/>
                <a:gd name="connsiteX3" fmla="*/ 114794 w 115732"/>
                <a:gd name="connsiteY3" fmla="*/ 103565 h 110705"/>
                <a:gd name="connsiteX4" fmla="*/ 33138 w 115732"/>
                <a:gd name="connsiteY4" fmla="*/ 0 h 110705"/>
                <a:gd name="connsiteX5" fmla="*/ 61 w 115732"/>
                <a:gd name="connsiteY5" fmla="*/ 41988 h 1107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15732" h="110705">
                  <a:moveTo>
                    <a:pt x="0" y="41988"/>
                  </a:moveTo>
                  <a:lnTo>
                    <a:pt x="54193" y="110705"/>
                  </a:lnTo>
                  <a:lnTo>
                    <a:pt x="111316" y="110705"/>
                  </a:lnTo>
                  <a:cubicBezTo>
                    <a:pt x="114978" y="110705"/>
                    <a:pt x="117053" y="106433"/>
                    <a:pt x="114794" y="103565"/>
                  </a:cubicBezTo>
                  <a:lnTo>
                    <a:pt x="33138" y="0"/>
                  </a:lnTo>
                  <a:lnTo>
                    <a:pt x="61" y="41988"/>
                  </a:lnTo>
                  <a:close/>
                </a:path>
              </a:pathLst>
            </a:custGeom>
            <a:solidFill>
              <a:sysClr val="window" lastClr="FFFFFF">
                <a:alpha val="55000"/>
              </a:sysClr>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sp>
          <p:nvSpPr>
            <p:cNvPr id="8" name="Freeform: Shape 20">
              <a:extLst>
                <a:ext uri="{FF2B5EF4-FFF2-40B4-BE49-F238E27FC236}">
                  <a16:creationId xmlns:a16="http://schemas.microsoft.com/office/drawing/2014/main" id="{BA52F3D1-2244-2CBD-3F14-D52F66ED76B0}"/>
                </a:ext>
              </a:extLst>
            </p:cNvPr>
            <p:cNvSpPr/>
            <p:nvPr/>
          </p:nvSpPr>
          <p:spPr>
            <a:xfrm>
              <a:off x="11879315" y="6515100"/>
              <a:ext cx="115671" cy="110644"/>
            </a:xfrm>
            <a:custGeom>
              <a:avLst/>
              <a:gdLst>
                <a:gd name="connsiteX0" fmla="*/ 30697 w 115671"/>
                <a:gd name="connsiteY0" fmla="*/ 107715 h 110644"/>
                <a:gd name="connsiteX1" fmla="*/ 0 w 115671"/>
                <a:gd name="connsiteY1" fmla="*/ 68779 h 110644"/>
                <a:gd name="connsiteX2" fmla="*/ 54132 w 115671"/>
                <a:gd name="connsiteY2" fmla="*/ 0 h 110644"/>
                <a:gd name="connsiteX3" fmla="*/ 111255 w 115671"/>
                <a:gd name="connsiteY3" fmla="*/ 0 h 110644"/>
                <a:gd name="connsiteX4" fmla="*/ 114733 w 115671"/>
                <a:gd name="connsiteY4" fmla="*/ 7140 h 110644"/>
                <a:gd name="connsiteX5" fmla="*/ 33138 w 115671"/>
                <a:gd name="connsiteY5" fmla="*/ 110644 h 110644"/>
                <a:gd name="connsiteX6" fmla="*/ 30758 w 115671"/>
                <a:gd name="connsiteY6" fmla="*/ 107593 h 110644"/>
                <a:gd name="connsiteX7" fmla="*/ 30758 w 115671"/>
                <a:gd name="connsiteY7" fmla="*/ 107593 h 1106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5671" h="110644">
                  <a:moveTo>
                    <a:pt x="30697" y="107715"/>
                  </a:moveTo>
                  <a:lnTo>
                    <a:pt x="0" y="68779"/>
                  </a:lnTo>
                  <a:lnTo>
                    <a:pt x="54132" y="0"/>
                  </a:lnTo>
                  <a:lnTo>
                    <a:pt x="111255" y="0"/>
                  </a:lnTo>
                  <a:cubicBezTo>
                    <a:pt x="114917" y="0"/>
                    <a:pt x="116991" y="4272"/>
                    <a:pt x="114733" y="7140"/>
                  </a:cubicBezTo>
                  <a:lnTo>
                    <a:pt x="33138" y="110644"/>
                  </a:lnTo>
                  <a:lnTo>
                    <a:pt x="30758" y="107593"/>
                  </a:lnTo>
                  <a:lnTo>
                    <a:pt x="30758" y="107593"/>
                  </a:lnTo>
                  <a:close/>
                </a:path>
              </a:pathLst>
            </a:custGeom>
            <a:solidFill>
              <a:sysClr val="window" lastClr="FFFFFF">
                <a:alpha val="55000"/>
              </a:sysClr>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sp>
          <p:nvSpPr>
            <p:cNvPr id="9" name="Freeform: Shape 21">
              <a:extLst>
                <a:ext uri="{FF2B5EF4-FFF2-40B4-BE49-F238E27FC236}">
                  <a16:creationId xmlns:a16="http://schemas.microsoft.com/office/drawing/2014/main" id="{7496C072-19F5-8A22-A292-BFC9FB042B98}"/>
                </a:ext>
              </a:extLst>
            </p:cNvPr>
            <p:cNvSpPr/>
            <p:nvPr/>
          </p:nvSpPr>
          <p:spPr>
            <a:xfrm>
              <a:off x="11763176" y="6515100"/>
              <a:ext cx="149276" cy="221349"/>
            </a:xfrm>
            <a:custGeom>
              <a:avLst/>
              <a:gdLst>
                <a:gd name="connsiteX0" fmla="*/ 977 w 149276"/>
                <a:gd name="connsiteY0" fmla="*/ 7140 h 221349"/>
                <a:gd name="connsiteX1" fmla="*/ 82572 w 149276"/>
                <a:gd name="connsiteY1" fmla="*/ 110705 h 221349"/>
                <a:gd name="connsiteX2" fmla="*/ 977 w 149276"/>
                <a:gd name="connsiteY2" fmla="*/ 214209 h 221349"/>
                <a:gd name="connsiteX3" fmla="*/ 4456 w 149276"/>
                <a:gd name="connsiteY3" fmla="*/ 221350 h 221349"/>
                <a:gd name="connsiteX4" fmla="*/ 62616 w 149276"/>
                <a:gd name="connsiteY4" fmla="*/ 221350 h 221349"/>
                <a:gd name="connsiteX5" fmla="*/ 149277 w 149276"/>
                <a:gd name="connsiteY5" fmla="*/ 110705 h 221349"/>
                <a:gd name="connsiteX6" fmla="*/ 61518 w 149276"/>
                <a:gd name="connsiteY6" fmla="*/ 0 h 221349"/>
                <a:gd name="connsiteX7" fmla="*/ 4395 w 149276"/>
                <a:gd name="connsiteY7" fmla="*/ 0 h 221349"/>
                <a:gd name="connsiteX8" fmla="*/ 977 w 149276"/>
                <a:gd name="connsiteY8" fmla="*/ 7140 h 221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49276" h="221349">
                  <a:moveTo>
                    <a:pt x="977" y="7140"/>
                  </a:moveTo>
                  <a:lnTo>
                    <a:pt x="82572" y="110705"/>
                  </a:lnTo>
                  <a:lnTo>
                    <a:pt x="977" y="214209"/>
                  </a:lnTo>
                  <a:cubicBezTo>
                    <a:pt x="-1281" y="217078"/>
                    <a:pt x="733" y="221350"/>
                    <a:pt x="4456" y="221350"/>
                  </a:cubicBezTo>
                  <a:lnTo>
                    <a:pt x="62616" y="221350"/>
                  </a:lnTo>
                  <a:cubicBezTo>
                    <a:pt x="62616" y="221350"/>
                    <a:pt x="149277" y="110705"/>
                    <a:pt x="149277" y="110705"/>
                  </a:cubicBezTo>
                  <a:lnTo>
                    <a:pt x="61518" y="0"/>
                  </a:lnTo>
                  <a:lnTo>
                    <a:pt x="4395" y="0"/>
                  </a:lnTo>
                  <a:cubicBezTo>
                    <a:pt x="733" y="0"/>
                    <a:pt x="-1342" y="4272"/>
                    <a:pt x="977" y="7140"/>
                  </a:cubicBezTo>
                  <a:close/>
                </a:path>
              </a:pathLst>
            </a:custGeom>
            <a:solidFill>
              <a:srgbClr val="FFFFFF"/>
            </a:solidFill>
            <a:ln w="6016" cap="flat">
              <a:noFill/>
              <a:prstDash val="solid"/>
              <a:miter/>
            </a:ln>
          </p:spPr>
          <p:txBody>
            <a:bodyPr rtlCol="0" anchor="ctr"/>
            <a:lstStyle/>
            <a:p>
              <a:pPr marL="0" marR="0" lvl="0" indent="0" defTabSz="914377"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rgbClr val="220A3A"/>
                </a:solidFill>
                <a:effectLst/>
                <a:uLnTx/>
                <a:uFillTx/>
              </a:endParaRPr>
            </a:p>
          </p:txBody>
        </p:sp>
      </p:grpSp>
      <p:sp>
        <p:nvSpPr>
          <p:cNvPr id="17" name="TextBox 16">
            <a:extLst>
              <a:ext uri="{FF2B5EF4-FFF2-40B4-BE49-F238E27FC236}">
                <a16:creationId xmlns:a16="http://schemas.microsoft.com/office/drawing/2014/main" id="{B0AC9F12-A28D-D723-3AA2-C65662E5B5E6}"/>
              </a:ext>
            </a:extLst>
          </p:cNvPr>
          <p:cNvSpPr txBox="1"/>
          <p:nvPr userDrawn="1"/>
        </p:nvSpPr>
        <p:spPr>
          <a:xfrm>
            <a:off x="0" y="6545683"/>
            <a:ext cx="6096000" cy="215444"/>
          </a:xfrm>
          <a:prstGeom prst="rect">
            <a:avLst/>
          </a:prstGeom>
          <a:noFill/>
        </p:spPr>
        <p:txBody>
          <a:bodyPr wrap="square">
            <a:spAutoFit/>
          </a:bodyPr>
          <a:lstStyle/>
          <a:p>
            <a:r>
              <a:rPr lang="en-US" sz="800" b="0" i="0" u="none" strike="noStrike" dirty="0">
                <a:solidFill>
                  <a:schemeClr val="tx2">
                    <a:lumMod val="75000"/>
                  </a:schemeClr>
                </a:solidFill>
                <a:effectLst/>
                <a:latin typeface="Avenir Book" panose="02000503020000020003" pitchFamily="2" charset="0"/>
              </a:rPr>
              <a:t>© 2024 Nexben, Inc. All Rights Reserved</a:t>
            </a:r>
            <a:r>
              <a:rPr lang="en-US" sz="800" b="0" i="0" dirty="0">
                <a:solidFill>
                  <a:schemeClr val="tx2">
                    <a:lumMod val="75000"/>
                  </a:schemeClr>
                </a:solidFill>
                <a:effectLst/>
                <a:latin typeface="Avenir Book" panose="02000503020000020003" pitchFamily="2" charset="0"/>
              </a:rPr>
              <a:t>​</a:t>
            </a:r>
            <a:endParaRPr lang="en-US" sz="800" dirty="0">
              <a:solidFill>
                <a:schemeClr val="tx2">
                  <a:lumMod val="75000"/>
                </a:schemeClr>
              </a:solidFill>
              <a:latin typeface="Avenir Book" panose="02000503020000020003" pitchFamily="2" charset="0"/>
            </a:endParaRPr>
          </a:p>
        </p:txBody>
      </p:sp>
      <p:pic>
        <p:nvPicPr>
          <p:cNvPr id="4" name="Google Shape;292;p11">
            <a:extLst>
              <a:ext uri="{FF2B5EF4-FFF2-40B4-BE49-F238E27FC236}">
                <a16:creationId xmlns:a16="http://schemas.microsoft.com/office/drawing/2014/main" id="{4489D3B0-8FBF-E18A-67D2-CF07D687B218}"/>
              </a:ext>
            </a:extLst>
          </p:cNvPr>
          <p:cNvPicPr preferRelativeResize="0"/>
          <p:nvPr userDrawn="1"/>
        </p:nvPicPr>
        <p:blipFill rotWithShape="1">
          <a:blip r:embed="rId2">
            <a:alphaModFix/>
          </a:blip>
          <a:srcRect t="3314" b="3312"/>
          <a:stretch/>
        </p:blipFill>
        <p:spPr>
          <a:xfrm>
            <a:off x="6095999" y="1050244"/>
            <a:ext cx="333067" cy="430200"/>
          </a:xfrm>
          <a:prstGeom prst="rect">
            <a:avLst/>
          </a:prstGeom>
          <a:noFill/>
          <a:ln>
            <a:noFill/>
          </a:ln>
        </p:spPr>
      </p:pic>
      <p:pic>
        <p:nvPicPr>
          <p:cNvPr id="7" name="Google Shape;293;p11">
            <a:extLst>
              <a:ext uri="{FF2B5EF4-FFF2-40B4-BE49-F238E27FC236}">
                <a16:creationId xmlns:a16="http://schemas.microsoft.com/office/drawing/2014/main" id="{84C37048-DC65-8A84-B2FE-7298B1FEC227}"/>
              </a:ext>
            </a:extLst>
          </p:cNvPr>
          <p:cNvPicPr preferRelativeResize="0"/>
          <p:nvPr userDrawn="1"/>
        </p:nvPicPr>
        <p:blipFill rotWithShape="1">
          <a:blip r:embed="rId2">
            <a:alphaModFix/>
          </a:blip>
          <a:srcRect t="3314" b="3312"/>
          <a:stretch/>
        </p:blipFill>
        <p:spPr>
          <a:xfrm>
            <a:off x="6095999" y="2195227"/>
            <a:ext cx="333067" cy="430200"/>
          </a:xfrm>
          <a:prstGeom prst="rect">
            <a:avLst/>
          </a:prstGeom>
          <a:noFill/>
          <a:ln>
            <a:noFill/>
          </a:ln>
        </p:spPr>
      </p:pic>
      <p:pic>
        <p:nvPicPr>
          <p:cNvPr id="13" name="Google Shape;294;p11">
            <a:extLst>
              <a:ext uri="{FF2B5EF4-FFF2-40B4-BE49-F238E27FC236}">
                <a16:creationId xmlns:a16="http://schemas.microsoft.com/office/drawing/2014/main" id="{EBD3B154-6284-118D-A9F0-A4C449137606}"/>
              </a:ext>
            </a:extLst>
          </p:cNvPr>
          <p:cNvPicPr preferRelativeResize="0"/>
          <p:nvPr userDrawn="1"/>
        </p:nvPicPr>
        <p:blipFill rotWithShape="1">
          <a:blip r:embed="rId2">
            <a:alphaModFix/>
          </a:blip>
          <a:srcRect t="3314" b="3312"/>
          <a:stretch/>
        </p:blipFill>
        <p:spPr>
          <a:xfrm>
            <a:off x="6095999" y="3340209"/>
            <a:ext cx="333067" cy="430200"/>
          </a:xfrm>
          <a:prstGeom prst="rect">
            <a:avLst/>
          </a:prstGeom>
          <a:noFill/>
          <a:ln>
            <a:noFill/>
          </a:ln>
        </p:spPr>
      </p:pic>
      <p:sp>
        <p:nvSpPr>
          <p:cNvPr id="22" name="Text Placeholder 21">
            <a:extLst>
              <a:ext uri="{FF2B5EF4-FFF2-40B4-BE49-F238E27FC236}">
                <a16:creationId xmlns:a16="http://schemas.microsoft.com/office/drawing/2014/main" id="{168C581C-6B8A-DA69-EC76-1A40F0AFFF16}"/>
              </a:ext>
            </a:extLst>
          </p:cNvPr>
          <p:cNvSpPr>
            <a:spLocks noGrp="1"/>
          </p:cNvSpPr>
          <p:nvPr>
            <p:ph type="body" sz="quarter" idx="12"/>
          </p:nvPr>
        </p:nvSpPr>
        <p:spPr>
          <a:xfrm>
            <a:off x="6428983" y="927554"/>
            <a:ext cx="5496629" cy="662516"/>
          </a:xfrm>
        </p:spPr>
        <p:txBody>
          <a:bodyPr anchor="ctr">
            <a:noAutofit/>
          </a:bodyPr>
          <a:lstStyle>
            <a:lvl1pPr marL="0" indent="0">
              <a:lnSpc>
                <a:spcPct val="90000"/>
              </a:lnSpc>
              <a:buNone/>
              <a:defRPr sz="2133">
                <a:solidFill>
                  <a:schemeClr val="bg1"/>
                </a:solidFill>
                <a:latin typeface="Avenir Next"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sp>
        <p:nvSpPr>
          <p:cNvPr id="23" name="Text Placeholder 21">
            <a:extLst>
              <a:ext uri="{FF2B5EF4-FFF2-40B4-BE49-F238E27FC236}">
                <a16:creationId xmlns:a16="http://schemas.microsoft.com/office/drawing/2014/main" id="{336804F7-BFE3-FE25-A86B-FDCADA3BA70B}"/>
              </a:ext>
            </a:extLst>
          </p:cNvPr>
          <p:cNvSpPr>
            <a:spLocks noGrp="1"/>
          </p:cNvSpPr>
          <p:nvPr>
            <p:ph type="body" sz="quarter" idx="13"/>
          </p:nvPr>
        </p:nvSpPr>
        <p:spPr>
          <a:xfrm>
            <a:off x="6428983" y="2085571"/>
            <a:ext cx="5496629" cy="662516"/>
          </a:xfrm>
        </p:spPr>
        <p:txBody>
          <a:bodyPr anchor="ctr">
            <a:noAutofit/>
          </a:bodyPr>
          <a:lstStyle>
            <a:lvl1pPr marL="0" indent="0">
              <a:lnSpc>
                <a:spcPct val="90000"/>
              </a:lnSpc>
              <a:buNone/>
              <a:defRPr sz="2133">
                <a:solidFill>
                  <a:schemeClr val="bg1"/>
                </a:solidFill>
                <a:latin typeface="Avenir Next"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sp>
        <p:nvSpPr>
          <p:cNvPr id="24" name="Text Placeholder 21">
            <a:extLst>
              <a:ext uri="{FF2B5EF4-FFF2-40B4-BE49-F238E27FC236}">
                <a16:creationId xmlns:a16="http://schemas.microsoft.com/office/drawing/2014/main" id="{8F0DAB5B-9CF5-A7D7-30D5-B3CE38CB8E5E}"/>
              </a:ext>
            </a:extLst>
          </p:cNvPr>
          <p:cNvSpPr>
            <a:spLocks noGrp="1"/>
          </p:cNvSpPr>
          <p:nvPr>
            <p:ph type="body" sz="quarter" idx="14"/>
          </p:nvPr>
        </p:nvSpPr>
        <p:spPr>
          <a:xfrm>
            <a:off x="6428983" y="3217550"/>
            <a:ext cx="5496629" cy="662516"/>
          </a:xfrm>
        </p:spPr>
        <p:txBody>
          <a:bodyPr anchor="ctr">
            <a:noAutofit/>
          </a:bodyPr>
          <a:lstStyle>
            <a:lvl1pPr marL="0" indent="0">
              <a:lnSpc>
                <a:spcPct val="90000"/>
              </a:lnSpc>
              <a:buNone/>
              <a:defRPr sz="2133">
                <a:solidFill>
                  <a:schemeClr val="bg1"/>
                </a:solidFill>
                <a:latin typeface="Avenir Next"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pic>
        <p:nvPicPr>
          <p:cNvPr id="6" name="Google Shape;292;p11">
            <a:extLst>
              <a:ext uri="{FF2B5EF4-FFF2-40B4-BE49-F238E27FC236}">
                <a16:creationId xmlns:a16="http://schemas.microsoft.com/office/drawing/2014/main" id="{53EC21D6-A4F6-D1FC-8A1E-3689CF9B9032}"/>
              </a:ext>
            </a:extLst>
          </p:cNvPr>
          <p:cNvPicPr preferRelativeResize="0"/>
          <p:nvPr userDrawn="1"/>
        </p:nvPicPr>
        <p:blipFill rotWithShape="1">
          <a:blip r:embed="rId2">
            <a:alphaModFix/>
          </a:blip>
          <a:srcRect t="3314" b="3312"/>
          <a:stretch/>
        </p:blipFill>
        <p:spPr>
          <a:xfrm>
            <a:off x="6095999" y="4485192"/>
            <a:ext cx="333067" cy="430200"/>
          </a:xfrm>
          <a:prstGeom prst="rect">
            <a:avLst/>
          </a:prstGeom>
          <a:noFill/>
          <a:ln>
            <a:noFill/>
          </a:ln>
        </p:spPr>
      </p:pic>
      <p:pic>
        <p:nvPicPr>
          <p:cNvPr id="11" name="Google Shape;293;p11">
            <a:extLst>
              <a:ext uri="{FF2B5EF4-FFF2-40B4-BE49-F238E27FC236}">
                <a16:creationId xmlns:a16="http://schemas.microsoft.com/office/drawing/2014/main" id="{3BD40C42-368B-6C92-2DD4-590B897D9A29}"/>
              </a:ext>
            </a:extLst>
          </p:cNvPr>
          <p:cNvPicPr preferRelativeResize="0"/>
          <p:nvPr userDrawn="1"/>
        </p:nvPicPr>
        <p:blipFill rotWithShape="1">
          <a:blip r:embed="rId2">
            <a:alphaModFix/>
          </a:blip>
          <a:srcRect t="3314" b="3312"/>
          <a:stretch/>
        </p:blipFill>
        <p:spPr>
          <a:xfrm>
            <a:off x="6095999" y="5630175"/>
            <a:ext cx="333067" cy="430200"/>
          </a:xfrm>
          <a:prstGeom prst="rect">
            <a:avLst/>
          </a:prstGeom>
          <a:noFill/>
          <a:ln>
            <a:noFill/>
          </a:ln>
        </p:spPr>
      </p:pic>
      <p:sp>
        <p:nvSpPr>
          <p:cNvPr id="14" name="Text Placeholder 21">
            <a:extLst>
              <a:ext uri="{FF2B5EF4-FFF2-40B4-BE49-F238E27FC236}">
                <a16:creationId xmlns:a16="http://schemas.microsoft.com/office/drawing/2014/main" id="{AA4FD51B-D5D9-023F-33F1-A6A5972AD503}"/>
              </a:ext>
            </a:extLst>
          </p:cNvPr>
          <p:cNvSpPr>
            <a:spLocks noGrp="1"/>
          </p:cNvSpPr>
          <p:nvPr>
            <p:ph type="body" sz="quarter" idx="15"/>
          </p:nvPr>
        </p:nvSpPr>
        <p:spPr>
          <a:xfrm>
            <a:off x="6428983" y="4362533"/>
            <a:ext cx="5496629" cy="662516"/>
          </a:xfrm>
        </p:spPr>
        <p:txBody>
          <a:bodyPr anchor="ctr">
            <a:noAutofit/>
          </a:bodyPr>
          <a:lstStyle>
            <a:lvl1pPr marL="0" indent="0">
              <a:lnSpc>
                <a:spcPct val="90000"/>
              </a:lnSpc>
              <a:buNone/>
              <a:defRPr sz="2133">
                <a:solidFill>
                  <a:schemeClr val="bg1"/>
                </a:solidFill>
                <a:latin typeface="Avenir Next"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sp>
        <p:nvSpPr>
          <p:cNvPr id="16" name="Text Placeholder 21">
            <a:extLst>
              <a:ext uri="{FF2B5EF4-FFF2-40B4-BE49-F238E27FC236}">
                <a16:creationId xmlns:a16="http://schemas.microsoft.com/office/drawing/2014/main" id="{DDBF8C30-DCDC-A70C-22D5-C22D7B4C8456}"/>
              </a:ext>
            </a:extLst>
          </p:cNvPr>
          <p:cNvSpPr>
            <a:spLocks noGrp="1"/>
          </p:cNvSpPr>
          <p:nvPr>
            <p:ph type="body" sz="quarter" idx="16"/>
          </p:nvPr>
        </p:nvSpPr>
        <p:spPr>
          <a:xfrm>
            <a:off x="6428983" y="5514017"/>
            <a:ext cx="5496629" cy="662516"/>
          </a:xfrm>
        </p:spPr>
        <p:txBody>
          <a:bodyPr anchor="ctr">
            <a:noAutofit/>
          </a:bodyPr>
          <a:lstStyle>
            <a:lvl1pPr marL="0" indent="0">
              <a:lnSpc>
                <a:spcPct val="90000"/>
              </a:lnSpc>
              <a:buNone/>
              <a:defRPr sz="2133">
                <a:solidFill>
                  <a:schemeClr val="bg1"/>
                </a:solidFill>
                <a:latin typeface="Avenir Next"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sp>
        <p:nvSpPr>
          <p:cNvPr id="21" name="Google Shape;30;p24">
            <a:extLst>
              <a:ext uri="{FF2B5EF4-FFF2-40B4-BE49-F238E27FC236}">
                <a16:creationId xmlns:a16="http://schemas.microsoft.com/office/drawing/2014/main" id="{3CBE4B79-64C7-3130-08FE-8BE195307182}"/>
              </a:ext>
            </a:extLst>
          </p:cNvPr>
          <p:cNvSpPr txBox="1">
            <a:spLocks noGrp="1"/>
          </p:cNvSpPr>
          <p:nvPr>
            <p:ph type="body" idx="1" hasCustomPrompt="1"/>
          </p:nvPr>
        </p:nvSpPr>
        <p:spPr>
          <a:xfrm>
            <a:off x="780153" y="1994568"/>
            <a:ext cx="4074937" cy="2351160"/>
          </a:xfrm>
          <a:prstGeom prst="rect">
            <a:avLst/>
          </a:prstGeom>
          <a:noFill/>
          <a:ln>
            <a:noFill/>
          </a:ln>
        </p:spPr>
        <p:txBody>
          <a:bodyPr spcFirstLastPara="1" wrap="square" lIns="91425" tIns="91425" rIns="91425" bIns="91425" anchor="t" anchorCtr="0">
            <a:normAutofit/>
          </a:bodyPr>
          <a:lstStyle>
            <a:lvl1pPr marL="0" lvl="0" indent="0" algn="l">
              <a:lnSpc>
                <a:spcPct val="115000"/>
              </a:lnSpc>
              <a:spcBef>
                <a:spcPts val="0"/>
              </a:spcBef>
              <a:spcAft>
                <a:spcPts val="0"/>
              </a:spcAft>
              <a:buSzPts val="1200"/>
              <a:buNone/>
              <a:defRPr sz="1867" b="0" i="0">
                <a:solidFill>
                  <a:schemeClr val="bg1"/>
                </a:solidFill>
                <a:latin typeface="Avenir Next" panose="020B0503020202020204" pitchFamily="34" charset="0"/>
              </a:defRPr>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r>
              <a:rPr lang="en-US" dirty="0"/>
              <a:t>Introductory sentence or topic</a:t>
            </a:r>
          </a:p>
        </p:txBody>
      </p:sp>
    </p:spTree>
    <p:extLst>
      <p:ext uri="{BB962C8B-B14F-4D97-AF65-F5344CB8AC3E}">
        <p14:creationId xmlns:p14="http://schemas.microsoft.com/office/powerpoint/2010/main" val="3720462315"/>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Intro / Title / Bullets / Batmobil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9EFE2CD-BFF4-4239-0952-02196CD14338}"/>
              </a:ext>
            </a:extLst>
          </p:cNvPr>
          <p:cNvSpPr>
            <a:spLocks noGrp="1"/>
          </p:cNvSpPr>
          <p:nvPr>
            <p:ph type="ftr" sz="quarter" idx="11"/>
          </p:nvPr>
        </p:nvSpPr>
        <p:spPr/>
        <p:txBody>
          <a:bodyPr/>
          <a:lstStyle>
            <a:lvl1pPr>
              <a:defRPr>
                <a:solidFill>
                  <a:schemeClr val="bg1"/>
                </a:solidFill>
              </a:defRPr>
            </a:lvl1pPr>
          </a:lstStyle>
          <a:p>
            <a:endParaRPr lang="en-US" dirty="0"/>
          </a:p>
        </p:txBody>
      </p:sp>
      <p:sp>
        <p:nvSpPr>
          <p:cNvPr id="10" name="Google Shape;29;p24">
            <a:extLst>
              <a:ext uri="{FF2B5EF4-FFF2-40B4-BE49-F238E27FC236}">
                <a16:creationId xmlns:a16="http://schemas.microsoft.com/office/drawing/2014/main" id="{88D62EFA-CD70-0154-23B2-35F64F66316E}"/>
              </a:ext>
            </a:extLst>
          </p:cNvPr>
          <p:cNvSpPr txBox="1">
            <a:spLocks noGrp="1"/>
          </p:cNvSpPr>
          <p:nvPr>
            <p:ph type="title" hasCustomPrompt="1"/>
          </p:nvPr>
        </p:nvSpPr>
        <p:spPr>
          <a:xfrm>
            <a:off x="594249" y="2955740"/>
            <a:ext cx="5501751" cy="1007600"/>
          </a:xfrm>
          <a:prstGeom prst="rect">
            <a:avLst/>
          </a:prstGeom>
          <a:noFill/>
          <a:ln>
            <a:noFill/>
          </a:ln>
        </p:spPr>
        <p:txBody>
          <a:bodyPr spcFirstLastPara="1" wrap="square" lIns="91440" tIns="0" rIns="91425" bIns="91425" anchor="t" anchorCtr="0">
            <a:noAutofit/>
          </a:bodyPr>
          <a:lstStyle>
            <a:lvl1pPr lvl="0" algn="l">
              <a:lnSpc>
                <a:spcPct val="100000"/>
              </a:lnSpc>
              <a:spcBef>
                <a:spcPts val="0"/>
              </a:spcBef>
              <a:spcAft>
                <a:spcPts val="0"/>
              </a:spcAft>
              <a:buSzPts val="2400"/>
              <a:buNone/>
              <a:defRPr sz="3467" b="0" i="0">
                <a:solidFill>
                  <a:schemeClr val="bg1"/>
                </a:solidFill>
                <a:latin typeface="Avenir Next Medium" panose="020B0503020202020204" pitchFamily="34" charset="0"/>
              </a:defRPr>
            </a:lvl1pPr>
            <a:lvl2pPr lvl="1" algn="l">
              <a:lnSpc>
                <a:spcPct val="100000"/>
              </a:lnSpc>
              <a:spcBef>
                <a:spcPts val="0"/>
              </a:spcBef>
              <a:spcAft>
                <a:spcPts val="0"/>
              </a:spcAft>
              <a:buSzPts val="2400"/>
              <a:buNone/>
              <a:defRPr sz="3200"/>
            </a:lvl2pPr>
            <a:lvl3pPr lvl="2" algn="l">
              <a:lnSpc>
                <a:spcPct val="100000"/>
              </a:lnSpc>
              <a:spcBef>
                <a:spcPts val="0"/>
              </a:spcBef>
              <a:spcAft>
                <a:spcPts val="0"/>
              </a:spcAft>
              <a:buSzPts val="2400"/>
              <a:buNone/>
              <a:defRPr sz="3200"/>
            </a:lvl3pPr>
            <a:lvl4pPr lvl="3" algn="l">
              <a:lnSpc>
                <a:spcPct val="100000"/>
              </a:lnSpc>
              <a:spcBef>
                <a:spcPts val="0"/>
              </a:spcBef>
              <a:spcAft>
                <a:spcPts val="0"/>
              </a:spcAft>
              <a:buSzPts val="2400"/>
              <a:buNone/>
              <a:defRPr sz="3200"/>
            </a:lvl4pPr>
            <a:lvl5pPr lvl="4" algn="l">
              <a:lnSpc>
                <a:spcPct val="100000"/>
              </a:lnSpc>
              <a:spcBef>
                <a:spcPts val="0"/>
              </a:spcBef>
              <a:spcAft>
                <a:spcPts val="0"/>
              </a:spcAft>
              <a:buSzPts val="2400"/>
              <a:buNone/>
              <a:defRPr sz="3200"/>
            </a:lvl5pPr>
            <a:lvl6pPr lvl="5" algn="l">
              <a:lnSpc>
                <a:spcPct val="100000"/>
              </a:lnSpc>
              <a:spcBef>
                <a:spcPts val="0"/>
              </a:spcBef>
              <a:spcAft>
                <a:spcPts val="0"/>
              </a:spcAft>
              <a:buSzPts val="2400"/>
              <a:buNone/>
              <a:defRPr sz="3200"/>
            </a:lvl6pPr>
            <a:lvl7pPr lvl="6" algn="l">
              <a:lnSpc>
                <a:spcPct val="100000"/>
              </a:lnSpc>
              <a:spcBef>
                <a:spcPts val="0"/>
              </a:spcBef>
              <a:spcAft>
                <a:spcPts val="0"/>
              </a:spcAft>
              <a:buSzPts val="2400"/>
              <a:buNone/>
              <a:defRPr sz="3200"/>
            </a:lvl7pPr>
            <a:lvl8pPr lvl="7" algn="l">
              <a:lnSpc>
                <a:spcPct val="100000"/>
              </a:lnSpc>
              <a:spcBef>
                <a:spcPts val="0"/>
              </a:spcBef>
              <a:spcAft>
                <a:spcPts val="0"/>
              </a:spcAft>
              <a:buSzPts val="2400"/>
              <a:buNone/>
              <a:defRPr sz="3200"/>
            </a:lvl8pPr>
            <a:lvl9pPr lvl="8" algn="l">
              <a:lnSpc>
                <a:spcPct val="100000"/>
              </a:lnSpc>
              <a:spcBef>
                <a:spcPts val="0"/>
              </a:spcBef>
              <a:spcAft>
                <a:spcPts val="0"/>
              </a:spcAft>
              <a:buSzPts val="2400"/>
              <a:buNone/>
              <a:defRPr sz="3200"/>
            </a:lvl9pPr>
          </a:lstStyle>
          <a:p>
            <a:r>
              <a:rPr lang="en-US" dirty="0"/>
              <a:t>Nexben was among the first to see the possibilities.</a:t>
            </a:r>
          </a:p>
        </p:txBody>
      </p:sp>
      <p:sp>
        <p:nvSpPr>
          <p:cNvPr id="15" name="Google Shape;30;p24">
            <a:extLst>
              <a:ext uri="{FF2B5EF4-FFF2-40B4-BE49-F238E27FC236}">
                <a16:creationId xmlns:a16="http://schemas.microsoft.com/office/drawing/2014/main" id="{6E0F21F1-55F3-BAC6-A2EA-B5C79C67627F}"/>
              </a:ext>
            </a:extLst>
          </p:cNvPr>
          <p:cNvSpPr txBox="1">
            <a:spLocks noGrp="1"/>
          </p:cNvSpPr>
          <p:nvPr>
            <p:ph type="body" idx="1" hasCustomPrompt="1"/>
          </p:nvPr>
        </p:nvSpPr>
        <p:spPr>
          <a:xfrm>
            <a:off x="411395" y="1994569"/>
            <a:ext cx="5684604" cy="557247"/>
          </a:xfrm>
          <a:prstGeom prst="rect">
            <a:avLst/>
          </a:prstGeom>
          <a:noFill/>
          <a:ln>
            <a:noFill/>
          </a:ln>
        </p:spPr>
        <p:txBody>
          <a:bodyPr spcFirstLastPara="1" wrap="square" lIns="91425" tIns="91425" rIns="91425" bIns="91425" anchor="t" anchorCtr="0">
            <a:normAutofit/>
          </a:bodyPr>
          <a:lstStyle>
            <a:lvl1pPr marL="203195" lvl="0" indent="0" algn="l">
              <a:lnSpc>
                <a:spcPct val="115000"/>
              </a:lnSpc>
              <a:spcBef>
                <a:spcPts val="0"/>
              </a:spcBef>
              <a:spcAft>
                <a:spcPts val="0"/>
              </a:spcAft>
              <a:buSzPts val="1200"/>
              <a:buNone/>
              <a:defRPr sz="1867" b="0" i="0">
                <a:solidFill>
                  <a:schemeClr val="bg1"/>
                </a:solidFill>
                <a:latin typeface="Avenir Next" panose="020B0503020202020204" pitchFamily="34" charset="0"/>
              </a:defRPr>
            </a:lvl1pPr>
            <a:lvl2pPr marL="1219170" lvl="1" indent="-406390" algn="l">
              <a:lnSpc>
                <a:spcPct val="115000"/>
              </a:lnSpc>
              <a:spcBef>
                <a:spcPts val="0"/>
              </a:spcBef>
              <a:spcAft>
                <a:spcPts val="0"/>
              </a:spcAft>
              <a:buSzPts val="1200"/>
              <a:buChar char="○"/>
              <a:defRPr sz="1600"/>
            </a:lvl2pPr>
            <a:lvl3pPr marL="1828754" lvl="2" indent="-406390" algn="l">
              <a:lnSpc>
                <a:spcPct val="115000"/>
              </a:lnSpc>
              <a:spcBef>
                <a:spcPts val="0"/>
              </a:spcBef>
              <a:spcAft>
                <a:spcPts val="0"/>
              </a:spcAft>
              <a:buSzPts val="1200"/>
              <a:buChar char="■"/>
              <a:defRPr sz="1600"/>
            </a:lvl3pPr>
            <a:lvl4pPr marL="2438339" lvl="3" indent="-406390" algn="l">
              <a:lnSpc>
                <a:spcPct val="115000"/>
              </a:lnSpc>
              <a:spcBef>
                <a:spcPts val="0"/>
              </a:spcBef>
              <a:spcAft>
                <a:spcPts val="0"/>
              </a:spcAft>
              <a:buSzPts val="1200"/>
              <a:buChar char="●"/>
              <a:defRPr sz="1600"/>
            </a:lvl4pPr>
            <a:lvl5pPr marL="3047924" lvl="4" indent="-406390" algn="l">
              <a:lnSpc>
                <a:spcPct val="115000"/>
              </a:lnSpc>
              <a:spcBef>
                <a:spcPts val="0"/>
              </a:spcBef>
              <a:spcAft>
                <a:spcPts val="0"/>
              </a:spcAft>
              <a:buSzPts val="1200"/>
              <a:buChar char="○"/>
              <a:defRPr sz="1600"/>
            </a:lvl5pPr>
            <a:lvl6pPr marL="3657509" lvl="5" indent="-406390" algn="l">
              <a:lnSpc>
                <a:spcPct val="115000"/>
              </a:lnSpc>
              <a:spcBef>
                <a:spcPts val="0"/>
              </a:spcBef>
              <a:spcAft>
                <a:spcPts val="0"/>
              </a:spcAft>
              <a:buSzPts val="1200"/>
              <a:buChar char="■"/>
              <a:defRPr sz="1600"/>
            </a:lvl6pPr>
            <a:lvl7pPr marL="4267093" lvl="6" indent="-406390" algn="l">
              <a:lnSpc>
                <a:spcPct val="115000"/>
              </a:lnSpc>
              <a:spcBef>
                <a:spcPts val="0"/>
              </a:spcBef>
              <a:spcAft>
                <a:spcPts val="0"/>
              </a:spcAft>
              <a:buSzPts val="1200"/>
              <a:buChar char="●"/>
              <a:defRPr sz="1600"/>
            </a:lvl7pPr>
            <a:lvl8pPr marL="4876678" lvl="7" indent="-406390" algn="l">
              <a:lnSpc>
                <a:spcPct val="115000"/>
              </a:lnSpc>
              <a:spcBef>
                <a:spcPts val="0"/>
              </a:spcBef>
              <a:spcAft>
                <a:spcPts val="0"/>
              </a:spcAft>
              <a:buSzPts val="1200"/>
              <a:buChar char="○"/>
              <a:defRPr sz="1600"/>
            </a:lvl8pPr>
            <a:lvl9pPr marL="5486263" lvl="8" indent="-406390" algn="l">
              <a:lnSpc>
                <a:spcPct val="115000"/>
              </a:lnSpc>
              <a:spcBef>
                <a:spcPts val="0"/>
              </a:spcBef>
              <a:spcAft>
                <a:spcPts val="0"/>
              </a:spcAft>
              <a:buSzPts val="1200"/>
              <a:buChar char="■"/>
              <a:defRPr sz="1600"/>
            </a:lvl9pPr>
          </a:lstStyle>
          <a:p>
            <a:r>
              <a:rPr lang="en-US" dirty="0"/>
              <a:t>Introductory sentence or topic</a:t>
            </a:r>
          </a:p>
        </p:txBody>
      </p:sp>
      <p:pic>
        <p:nvPicPr>
          <p:cNvPr id="4" name="Google Shape;292;p11">
            <a:extLst>
              <a:ext uri="{FF2B5EF4-FFF2-40B4-BE49-F238E27FC236}">
                <a16:creationId xmlns:a16="http://schemas.microsoft.com/office/drawing/2014/main" id="{4489D3B0-8FBF-E18A-67D2-CF07D687B218}"/>
              </a:ext>
            </a:extLst>
          </p:cNvPr>
          <p:cNvPicPr preferRelativeResize="0"/>
          <p:nvPr userDrawn="1"/>
        </p:nvPicPr>
        <p:blipFill rotWithShape="1">
          <a:blip r:embed="rId2">
            <a:alphaModFix/>
          </a:blip>
          <a:srcRect t="3314" b="3312"/>
          <a:stretch/>
        </p:blipFill>
        <p:spPr>
          <a:xfrm>
            <a:off x="7276433" y="2057844"/>
            <a:ext cx="333067" cy="430200"/>
          </a:xfrm>
          <a:prstGeom prst="rect">
            <a:avLst/>
          </a:prstGeom>
          <a:noFill/>
          <a:ln>
            <a:noFill/>
          </a:ln>
        </p:spPr>
      </p:pic>
      <p:pic>
        <p:nvPicPr>
          <p:cNvPr id="7" name="Google Shape;293;p11">
            <a:extLst>
              <a:ext uri="{FF2B5EF4-FFF2-40B4-BE49-F238E27FC236}">
                <a16:creationId xmlns:a16="http://schemas.microsoft.com/office/drawing/2014/main" id="{84C37048-DC65-8A84-B2FE-7298B1FEC227}"/>
              </a:ext>
            </a:extLst>
          </p:cNvPr>
          <p:cNvPicPr preferRelativeResize="0"/>
          <p:nvPr userDrawn="1"/>
        </p:nvPicPr>
        <p:blipFill rotWithShape="1">
          <a:blip r:embed="rId2">
            <a:alphaModFix/>
          </a:blip>
          <a:srcRect t="3314" b="3312"/>
          <a:stretch/>
        </p:blipFill>
        <p:spPr>
          <a:xfrm>
            <a:off x="7276433" y="3040396"/>
            <a:ext cx="333067" cy="430200"/>
          </a:xfrm>
          <a:prstGeom prst="rect">
            <a:avLst/>
          </a:prstGeom>
          <a:noFill/>
          <a:ln>
            <a:noFill/>
          </a:ln>
        </p:spPr>
      </p:pic>
      <p:pic>
        <p:nvPicPr>
          <p:cNvPr id="13" name="Google Shape;294;p11">
            <a:extLst>
              <a:ext uri="{FF2B5EF4-FFF2-40B4-BE49-F238E27FC236}">
                <a16:creationId xmlns:a16="http://schemas.microsoft.com/office/drawing/2014/main" id="{EBD3B154-6284-118D-A9F0-A4C449137606}"/>
              </a:ext>
            </a:extLst>
          </p:cNvPr>
          <p:cNvPicPr preferRelativeResize="0"/>
          <p:nvPr userDrawn="1"/>
        </p:nvPicPr>
        <p:blipFill rotWithShape="1">
          <a:blip r:embed="rId2">
            <a:alphaModFix/>
          </a:blip>
          <a:srcRect t="3314" b="3312"/>
          <a:stretch/>
        </p:blipFill>
        <p:spPr>
          <a:xfrm>
            <a:off x="7276433" y="4022948"/>
            <a:ext cx="333067" cy="430200"/>
          </a:xfrm>
          <a:prstGeom prst="rect">
            <a:avLst/>
          </a:prstGeom>
          <a:noFill/>
          <a:ln>
            <a:noFill/>
          </a:ln>
        </p:spPr>
      </p:pic>
      <p:sp>
        <p:nvSpPr>
          <p:cNvPr id="22" name="Text Placeholder 21">
            <a:extLst>
              <a:ext uri="{FF2B5EF4-FFF2-40B4-BE49-F238E27FC236}">
                <a16:creationId xmlns:a16="http://schemas.microsoft.com/office/drawing/2014/main" id="{168C581C-6B8A-DA69-EC76-1A40F0AFFF16}"/>
              </a:ext>
            </a:extLst>
          </p:cNvPr>
          <p:cNvSpPr>
            <a:spLocks noGrp="1"/>
          </p:cNvSpPr>
          <p:nvPr>
            <p:ph type="body" sz="quarter" idx="12"/>
          </p:nvPr>
        </p:nvSpPr>
        <p:spPr>
          <a:xfrm>
            <a:off x="7609417" y="1890185"/>
            <a:ext cx="4199467" cy="662516"/>
          </a:xfrm>
        </p:spPr>
        <p:txBody>
          <a:bodyPr anchor="ctr">
            <a:normAutofit/>
          </a:bodyPr>
          <a:lstStyle>
            <a:lvl1pPr marL="0" indent="0">
              <a:lnSpc>
                <a:spcPct val="90000"/>
              </a:lnSpc>
              <a:buNone/>
              <a:defRPr sz="2133">
                <a:solidFill>
                  <a:schemeClr val="bg1"/>
                </a:solidFill>
                <a:latin typeface="Avenir Next"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sp>
        <p:nvSpPr>
          <p:cNvPr id="23" name="Text Placeholder 21">
            <a:extLst>
              <a:ext uri="{FF2B5EF4-FFF2-40B4-BE49-F238E27FC236}">
                <a16:creationId xmlns:a16="http://schemas.microsoft.com/office/drawing/2014/main" id="{336804F7-BFE3-FE25-A86B-FDCADA3BA70B}"/>
              </a:ext>
            </a:extLst>
          </p:cNvPr>
          <p:cNvSpPr>
            <a:spLocks noGrp="1"/>
          </p:cNvSpPr>
          <p:nvPr>
            <p:ph type="body" sz="quarter" idx="13"/>
          </p:nvPr>
        </p:nvSpPr>
        <p:spPr>
          <a:xfrm>
            <a:off x="7609417" y="2910331"/>
            <a:ext cx="4199467" cy="662516"/>
          </a:xfrm>
        </p:spPr>
        <p:txBody>
          <a:bodyPr anchor="ctr">
            <a:normAutofit/>
          </a:bodyPr>
          <a:lstStyle>
            <a:lvl1pPr marL="0" indent="0">
              <a:lnSpc>
                <a:spcPct val="90000"/>
              </a:lnSpc>
              <a:buNone/>
              <a:defRPr sz="2133">
                <a:solidFill>
                  <a:schemeClr val="bg1"/>
                </a:solidFill>
                <a:latin typeface="Avenir Next"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sp>
        <p:nvSpPr>
          <p:cNvPr id="24" name="Text Placeholder 21">
            <a:extLst>
              <a:ext uri="{FF2B5EF4-FFF2-40B4-BE49-F238E27FC236}">
                <a16:creationId xmlns:a16="http://schemas.microsoft.com/office/drawing/2014/main" id="{8F0DAB5B-9CF5-A7D7-30D5-B3CE38CB8E5E}"/>
              </a:ext>
            </a:extLst>
          </p:cNvPr>
          <p:cNvSpPr>
            <a:spLocks noGrp="1"/>
          </p:cNvSpPr>
          <p:nvPr>
            <p:ph type="body" sz="quarter" idx="14"/>
          </p:nvPr>
        </p:nvSpPr>
        <p:spPr>
          <a:xfrm>
            <a:off x="7609417" y="3905597"/>
            <a:ext cx="4199467" cy="662516"/>
          </a:xfrm>
        </p:spPr>
        <p:txBody>
          <a:bodyPr anchor="ctr">
            <a:normAutofit/>
          </a:bodyPr>
          <a:lstStyle>
            <a:lvl1pPr marL="0" indent="0">
              <a:lnSpc>
                <a:spcPct val="90000"/>
              </a:lnSpc>
              <a:buNone/>
              <a:defRPr sz="2133">
                <a:solidFill>
                  <a:schemeClr val="bg1"/>
                </a:solidFill>
                <a:latin typeface="Avenir Next"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4109745987"/>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slide" userDrawn="1">
  <p:cSld name="2_Title slide">
    <p:spTree>
      <p:nvGrpSpPr>
        <p:cNvPr id="1" name="Shape 9"/>
        <p:cNvGrpSpPr/>
        <p:nvPr/>
      </p:nvGrpSpPr>
      <p:grpSpPr>
        <a:xfrm>
          <a:off x="0" y="0"/>
          <a:ext cx="0" cy="0"/>
          <a:chOff x="0" y="0"/>
          <a:chExt cx="0" cy="0"/>
        </a:xfrm>
      </p:grpSpPr>
      <p:sp>
        <p:nvSpPr>
          <p:cNvPr id="10" name="Google Shape;10;p19"/>
          <p:cNvSpPr txBox="1">
            <a:spLocks noGrp="1"/>
          </p:cNvSpPr>
          <p:nvPr>
            <p:ph type="ctrTitle"/>
          </p:nvPr>
        </p:nvSpPr>
        <p:spPr>
          <a:xfrm>
            <a:off x="5165327" y="2865248"/>
            <a:ext cx="6897364" cy="1182921"/>
          </a:xfrm>
          <a:prstGeom prst="rect">
            <a:avLst/>
          </a:prstGeom>
          <a:noFill/>
          <a:ln>
            <a:noFill/>
          </a:ln>
        </p:spPr>
        <p:txBody>
          <a:bodyPr spcFirstLastPara="1" wrap="square" lIns="91425" tIns="91425" rIns="91425" bIns="91425" anchor="ctr" anchorCtr="0">
            <a:normAutofit/>
          </a:bodyPr>
          <a:lstStyle>
            <a:lvl1pPr lvl="0" algn="l">
              <a:lnSpc>
                <a:spcPct val="100000"/>
              </a:lnSpc>
              <a:spcBef>
                <a:spcPts val="0"/>
              </a:spcBef>
              <a:spcAft>
                <a:spcPts val="0"/>
              </a:spcAft>
              <a:buSzPts val="5200"/>
              <a:buNone/>
              <a:defRPr sz="5333" b="1">
                <a:solidFill>
                  <a:schemeClr val="bg1"/>
                </a:solidFill>
                <a:latin typeface="Avenir Next" panose="020B0503020202020204" pitchFamily="34" charset="0"/>
              </a:defRPr>
            </a:lvl1pPr>
            <a:lvl2pPr lvl="1" algn="ctr">
              <a:lnSpc>
                <a:spcPct val="100000"/>
              </a:lnSpc>
              <a:spcBef>
                <a:spcPts val="0"/>
              </a:spcBef>
              <a:spcAft>
                <a:spcPts val="0"/>
              </a:spcAft>
              <a:buSzPts val="5200"/>
              <a:buNone/>
              <a:defRPr sz="6933"/>
            </a:lvl2pPr>
            <a:lvl3pPr lvl="2" algn="ctr">
              <a:lnSpc>
                <a:spcPct val="100000"/>
              </a:lnSpc>
              <a:spcBef>
                <a:spcPts val="0"/>
              </a:spcBef>
              <a:spcAft>
                <a:spcPts val="0"/>
              </a:spcAft>
              <a:buSzPts val="5200"/>
              <a:buNone/>
              <a:defRPr sz="6933"/>
            </a:lvl3pPr>
            <a:lvl4pPr lvl="3" algn="ctr">
              <a:lnSpc>
                <a:spcPct val="100000"/>
              </a:lnSpc>
              <a:spcBef>
                <a:spcPts val="0"/>
              </a:spcBef>
              <a:spcAft>
                <a:spcPts val="0"/>
              </a:spcAft>
              <a:buSzPts val="5200"/>
              <a:buNone/>
              <a:defRPr sz="6933"/>
            </a:lvl4pPr>
            <a:lvl5pPr lvl="4" algn="ctr">
              <a:lnSpc>
                <a:spcPct val="100000"/>
              </a:lnSpc>
              <a:spcBef>
                <a:spcPts val="0"/>
              </a:spcBef>
              <a:spcAft>
                <a:spcPts val="0"/>
              </a:spcAft>
              <a:buSzPts val="5200"/>
              <a:buNone/>
              <a:defRPr sz="6933"/>
            </a:lvl5pPr>
            <a:lvl6pPr lvl="5" algn="ctr">
              <a:lnSpc>
                <a:spcPct val="100000"/>
              </a:lnSpc>
              <a:spcBef>
                <a:spcPts val="0"/>
              </a:spcBef>
              <a:spcAft>
                <a:spcPts val="0"/>
              </a:spcAft>
              <a:buSzPts val="5200"/>
              <a:buNone/>
              <a:defRPr sz="6933"/>
            </a:lvl6pPr>
            <a:lvl7pPr lvl="6" algn="ctr">
              <a:lnSpc>
                <a:spcPct val="100000"/>
              </a:lnSpc>
              <a:spcBef>
                <a:spcPts val="0"/>
              </a:spcBef>
              <a:spcAft>
                <a:spcPts val="0"/>
              </a:spcAft>
              <a:buSzPts val="5200"/>
              <a:buNone/>
              <a:defRPr sz="6933"/>
            </a:lvl7pPr>
            <a:lvl8pPr lvl="7" algn="ctr">
              <a:lnSpc>
                <a:spcPct val="100000"/>
              </a:lnSpc>
              <a:spcBef>
                <a:spcPts val="0"/>
              </a:spcBef>
              <a:spcAft>
                <a:spcPts val="0"/>
              </a:spcAft>
              <a:buSzPts val="5200"/>
              <a:buNone/>
              <a:defRPr sz="6933"/>
            </a:lvl8pPr>
            <a:lvl9pPr lvl="8" algn="ctr">
              <a:lnSpc>
                <a:spcPct val="100000"/>
              </a:lnSpc>
              <a:spcBef>
                <a:spcPts val="0"/>
              </a:spcBef>
              <a:spcAft>
                <a:spcPts val="0"/>
              </a:spcAft>
              <a:buSzPts val="5200"/>
              <a:buNone/>
              <a:defRPr sz="6933"/>
            </a:lvl9pPr>
          </a:lstStyle>
          <a:p>
            <a:endParaRPr dirty="0"/>
          </a:p>
        </p:txBody>
      </p:sp>
      <p:sp>
        <p:nvSpPr>
          <p:cNvPr id="7" name="TextBox 6">
            <a:extLst>
              <a:ext uri="{FF2B5EF4-FFF2-40B4-BE49-F238E27FC236}">
                <a16:creationId xmlns:a16="http://schemas.microsoft.com/office/drawing/2014/main" id="{60D6D57D-5AB1-C4A4-D1C6-C9B8FCF8FA11}"/>
              </a:ext>
            </a:extLst>
          </p:cNvPr>
          <p:cNvSpPr txBox="1"/>
          <p:nvPr userDrawn="1"/>
        </p:nvSpPr>
        <p:spPr>
          <a:xfrm>
            <a:off x="0" y="6545683"/>
            <a:ext cx="6096000" cy="215444"/>
          </a:xfrm>
          <a:prstGeom prst="rect">
            <a:avLst/>
          </a:prstGeom>
          <a:noFill/>
        </p:spPr>
        <p:txBody>
          <a:bodyPr wrap="square">
            <a:spAutoFit/>
          </a:bodyPr>
          <a:lstStyle/>
          <a:p>
            <a:r>
              <a:rPr lang="en-US" sz="800" b="0" i="0" u="none" strike="noStrike" dirty="0">
                <a:solidFill>
                  <a:schemeClr val="tx2">
                    <a:lumMod val="75000"/>
                  </a:schemeClr>
                </a:solidFill>
                <a:effectLst/>
                <a:latin typeface="Avenir Book" panose="02000503020000020003" pitchFamily="2" charset="0"/>
              </a:rPr>
              <a:t>© 2024 Nexben, Inc. All Rights Reserved</a:t>
            </a:r>
            <a:r>
              <a:rPr lang="en-US" sz="800" b="0" i="0" dirty="0">
                <a:solidFill>
                  <a:schemeClr val="tx2">
                    <a:lumMod val="75000"/>
                  </a:schemeClr>
                </a:solidFill>
                <a:effectLst/>
                <a:latin typeface="Avenir Book" panose="02000503020000020003" pitchFamily="2" charset="0"/>
              </a:rPr>
              <a:t>​</a:t>
            </a:r>
            <a:endParaRPr lang="en-US" sz="800" dirty="0">
              <a:solidFill>
                <a:schemeClr val="tx2">
                  <a:lumMod val="75000"/>
                </a:schemeClr>
              </a:solidFill>
              <a:latin typeface="Avenir Book" panose="02000503020000020003" pitchFamily="2" charset="0"/>
            </a:endParaRPr>
          </a:p>
        </p:txBody>
      </p:sp>
      <p:pic>
        <p:nvPicPr>
          <p:cNvPr id="15" name="Google Shape;56;p1">
            <a:extLst>
              <a:ext uri="{FF2B5EF4-FFF2-40B4-BE49-F238E27FC236}">
                <a16:creationId xmlns:a16="http://schemas.microsoft.com/office/drawing/2014/main" id="{03FFA41A-6551-B872-E857-AD0EF721C14D}"/>
              </a:ext>
            </a:extLst>
          </p:cNvPr>
          <p:cNvPicPr preferRelativeResize="0"/>
          <p:nvPr userDrawn="1"/>
        </p:nvPicPr>
        <p:blipFill rotWithShape="1">
          <a:blip r:embed="rId2">
            <a:alphaModFix/>
          </a:blip>
          <a:srcRect/>
          <a:stretch/>
        </p:blipFill>
        <p:spPr>
          <a:xfrm>
            <a:off x="10149301" y="507998"/>
            <a:ext cx="1495732" cy="504733"/>
          </a:xfrm>
          <a:prstGeom prst="rect">
            <a:avLst/>
          </a:prstGeom>
          <a:noFill/>
          <a:ln>
            <a:noFill/>
          </a:ln>
        </p:spPr>
      </p:pic>
    </p:spTree>
    <p:extLst>
      <p:ext uri="{BB962C8B-B14F-4D97-AF65-F5344CB8AC3E}">
        <p14:creationId xmlns:p14="http://schemas.microsoft.com/office/powerpoint/2010/main" val="13137242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body" userDrawn="1">
  <p:cSld name="3_Title and body">
    <p:spTree>
      <p:nvGrpSpPr>
        <p:cNvPr id="1" name="Shape 16"/>
        <p:cNvGrpSpPr/>
        <p:nvPr/>
      </p:nvGrpSpPr>
      <p:grpSpPr>
        <a:xfrm>
          <a:off x="0" y="0"/>
          <a:ext cx="0" cy="0"/>
          <a:chOff x="0" y="0"/>
          <a:chExt cx="0" cy="0"/>
        </a:xfrm>
      </p:grpSpPr>
      <p:sp>
        <p:nvSpPr>
          <p:cNvPr id="17" name="Google Shape;17;p21"/>
          <p:cNvSpPr txBox="1">
            <a:spLocks noGrp="1"/>
          </p:cNvSpPr>
          <p:nvPr>
            <p:ph type="title"/>
          </p:nvPr>
        </p:nvSpPr>
        <p:spPr>
          <a:xfrm>
            <a:off x="617415" y="674971"/>
            <a:ext cx="10859477" cy="763600"/>
          </a:xfrm>
          <a:prstGeom prst="rect">
            <a:avLst/>
          </a:prstGeom>
          <a:noFill/>
          <a:ln>
            <a:noFill/>
          </a:ln>
        </p:spPr>
        <p:txBody>
          <a:bodyPr spcFirstLastPara="1" wrap="square" lIns="91425" tIns="91425" rIns="91425" bIns="91425" anchor="t" anchorCtr="0">
            <a:normAutofit/>
          </a:bodyPr>
          <a:lstStyle>
            <a:lvl1pPr lvl="0" algn="l">
              <a:lnSpc>
                <a:spcPct val="100000"/>
              </a:lnSpc>
              <a:spcBef>
                <a:spcPts val="0"/>
              </a:spcBef>
              <a:spcAft>
                <a:spcPts val="0"/>
              </a:spcAft>
              <a:buSzPts val="2800"/>
              <a:buNone/>
              <a:defRPr b="0" i="0">
                <a:solidFill>
                  <a:schemeClr val="accent1"/>
                </a:solidFill>
                <a:latin typeface="Avenir Next Medium" panose="020B0503020202020204" pitchFamily="34" charset="0"/>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a:endParaRPr dirty="0"/>
          </a:p>
        </p:txBody>
      </p:sp>
      <p:pic>
        <p:nvPicPr>
          <p:cNvPr id="3" name="Graphic 2">
            <a:extLst>
              <a:ext uri="{FF2B5EF4-FFF2-40B4-BE49-F238E27FC236}">
                <a16:creationId xmlns:a16="http://schemas.microsoft.com/office/drawing/2014/main" id="{57B5F07D-BE65-E3B1-EC98-9A51A3E5A2BC}"/>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11792540" y="6471984"/>
            <a:ext cx="260280" cy="257288"/>
          </a:xfrm>
          <a:prstGeom prst="rect">
            <a:avLst/>
          </a:prstGeom>
        </p:spPr>
      </p:pic>
      <p:sp>
        <p:nvSpPr>
          <p:cNvPr id="2" name="TextBox 1">
            <a:extLst>
              <a:ext uri="{FF2B5EF4-FFF2-40B4-BE49-F238E27FC236}">
                <a16:creationId xmlns:a16="http://schemas.microsoft.com/office/drawing/2014/main" id="{9E9E825B-72D1-C39A-97B4-BFDC68CF2C5C}"/>
              </a:ext>
            </a:extLst>
          </p:cNvPr>
          <p:cNvSpPr txBox="1"/>
          <p:nvPr userDrawn="1"/>
        </p:nvSpPr>
        <p:spPr>
          <a:xfrm>
            <a:off x="0" y="6545683"/>
            <a:ext cx="6096000" cy="215444"/>
          </a:xfrm>
          <a:prstGeom prst="rect">
            <a:avLst/>
          </a:prstGeom>
          <a:noFill/>
        </p:spPr>
        <p:txBody>
          <a:bodyPr wrap="square">
            <a:spAutoFit/>
          </a:bodyPr>
          <a:lstStyle/>
          <a:p>
            <a:r>
              <a:rPr lang="en-US" sz="800" b="0" i="0" u="none" strike="noStrike" dirty="0">
                <a:solidFill>
                  <a:schemeClr val="tx2">
                    <a:lumMod val="75000"/>
                  </a:schemeClr>
                </a:solidFill>
                <a:effectLst/>
                <a:latin typeface="Avenir Book" panose="02000503020000020003" pitchFamily="2" charset="0"/>
              </a:rPr>
              <a:t>© 2024 Nexben, Inc. All Rights Reserved</a:t>
            </a:r>
            <a:r>
              <a:rPr lang="en-US" sz="800" b="0" i="0" dirty="0">
                <a:solidFill>
                  <a:schemeClr val="tx2">
                    <a:lumMod val="75000"/>
                  </a:schemeClr>
                </a:solidFill>
                <a:effectLst/>
                <a:latin typeface="Avenir Book" panose="02000503020000020003" pitchFamily="2" charset="0"/>
              </a:rPr>
              <a:t>​</a:t>
            </a:r>
            <a:endParaRPr lang="en-US" sz="800" dirty="0">
              <a:solidFill>
                <a:schemeClr val="tx2">
                  <a:lumMod val="75000"/>
                </a:schemeClr>
              </a:solidFill>
              <a:latin typeface="Avenir Book" panose="02000503020000020003" pitchFamily="2" charset="0"/>
            </a:endParaRPr>
          </a:p>
        </p:txBody>
      </p:sp>
      <p:sp>
        <p:nvSpPr>
          <p:cNvPr id="4" name="Text Placeholder 21">
            <a:extLst>
              <a:ext uri="{FF2B5EF4-FFF2-40B4-BE49-F238E27FC236}">
                <a16:creationId xmlns:a16="http://schemas.microsoft.com/office/drawing/2014/main" id="{31FD2002-D86E-F258-5DC6-EE2E7168EAE3}"/>
              </a:ext>
            </a:extLst>
          </p:cNvPr>
          <p:cNvSpPr>
            <a:spLocks noGrp="1"/>
          </p:cNvSpPr>
          <p:nvPr>
            <p:ph type="body" sz="quarter" idx="12"/>
          </p:nvPr>
        </p:nvSpPr>
        <p:spPr>
          <a:xfrm>
            <a:off x="617414" y="1264400"/>
            <a:ext cx="10859476" cy="1634312"/>
          </a:xfrm>
        </p:spPr>
        <p:txBody>
          <a:bodyPr anchor="t">
            <a:normAutofit/>
          </a:bodyPr>
          <a:lstStyle>
            <a:lvl1pPr marL="0" indent="0">
              <a:lnSpc>
                <a:spcPct val="114000"/>
              </a:lnSpc>
              <a:buNone/>
              <a:defRPr sz="1867">
                <a:solidFill>
                  <a:schemeClr val="accent1"/>
                </a:solidFill>
                <a:latin typeface="Avenir Next" panose="020B0503020202020204" pitchFamily="34" charset="0"/>
              </a:defRPr>
            </a:lvl1pPr>
            <a:lvl2pPr marL="795847" indent="0">
              <a:buNone/>
              <a:defRPr>
                <a:solidFill>
                  <a:schemeClr val="bg1"/>
                </a:solidFill>
                <a:latin typeface="Avenir Next" panose="020B0503020202020204" pitchFamily="34" charset="0"/>
              </a:defRPr>
            </a:lvl2pPr>
            <a:lvl3pPr marL="1405432" indent="0">
              <a:buNone/>
              <a:defRPr>
                <a:solidFill>
                  <a:schemeClr val="bg1"/>
                </a:solidFill>
                <a:latin typeface="Avenir Next" panose="020B0503020202020204" pitchFamily="34" charset="0"/>
              </a:defRPr>
            </a:lvl3pPr>
            <a:lvl4pPr marL="2015016" indent="0">
              <a:buNone/>
              <a:defRPr>
                <a:solidFill>
                  <a:schemeClr val="bg1"/>
                </a:solidFill>
                <a:latin typeface="Avenir Next" panose="020B0503020202020204" pitchFamily="34" charset="0"/>
              </a:defRPr>
            </a:lvl4pPr>
            <a:lvl5pPr marL="2624601" indent="0">
              <a:buNone/>
              <a:defRPr>
                <a:solidFill>
                  <a:schemeClr val="bg1"/>
                </a:solidFill>
                <a:latin typeface="Avenir Next" panose="020B0503020202020204" pitchFamily="34" charset="0"/>
              </a:defRPr>
            </a:lvl5pPr>
          </a:lstStyle>
          <a:p>
            <a:pPr lvl="0"/>
            <a:r>
              <a:rPr lang="en-US" dirty="0"/>
              <a:t>Click to edit Master text styles</a:t>
            </a:r>
          </a:p>
        </p:txBody>
      </p:sp>
    </p:spTree>
    <p:extLst>
      <p:ext uri="{BB962C8B-B14F-4D97-AF65-F5344CB8AC3E}">
        <p14:creationId xmlns:p14="http://schemas.microsoft.com/office/powerpoint/2010/main" val="21737516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8.xml"/><Relationship Id="rId18" Type="http://schemas.openxmlformats.org/officeDocument/2006/relationships/slideLayout" Target="../slideLayouts/slideLayout33.xml"/><Relationship Id="rId26" Type="http://schemas.openxmlformats.org/officeDocument/2006/relationships/slideLayout" Target="../slideLayouts/slideLayout41.xml"/><Relationship Id="rId39" Type="http://schemas.openxmlformats.org/officeDocument/2006/relationships/theme" Target="../theme/theme2.xml"/><Relationship Id="rId21" Type="http://schemas.openxmlformats.org/officeDocument/2006/relationships/slideLayout" Target="../slideLayouts/slideLayout36.xml"/><Relationship Id="rId34" Type="http://schemas.openxmlformats.org/officeDocument/2006/relationships/slideLayout" Target="../slideLayouts/slideLayout49.xml"/><Relationship Id="rId7" Type="http://schemas.openxmlformats.org/officeDocument/2006/relationships/slideLayout" Target="../slideLayouts/slideLayout22.xml"/><Relationship Id="rId12" Type="http://schemas.openxmlformats.org/officeDocument/2006/relationships/slideLayout" Target="../slideLayouts/slideLayout27.xml"/><Relationship Id="rId17" Type="http://schemas.openxmlformats.org/officeDocument/2006/relationships/slideLayout" Target="../slideLayouts/slideLayout32.xml"/><Relationship Id="rId25" Type="http://schemas.openxmlformats.org/officeDocument/2006/relationships/slideLayout" Target="../slideLayouts/slideLayout40.xml"/><Relationship Id="rId33" Type="http://schemas.openxmlformats.org/officeDocument/2006/relationships/slideLayout" Target="../slideLayouts/slideLayout48.xml"/><Relationship Id="rId38" Type="http://schemas.openxmlformats.org/officeDocument/2006/relationships/slideLayout" Target="../slideLayouts/slideLayout53.xml"/><Relationship Id="rId2" Type="http://schemas.openxmlformats.org/officeDocument/2006/relationships/slideLayout" Target="../slideLayouts/slideLayout17.xml"/><Relationship Id="rId16" Type="http://schemas.openxmlformats.org/officeDocument/2006/relationships/slideLayout" Target="../slideLayouts/slideLayout31.xml"/><Relationship Id="rId20" Type="http://schemas.openxmlformats.org/officeDocument/2006/relationships/slideLayout" Target="../slideLayouts/slideLayout35.xml"/><Relationship Id="rId29" Type="http://schemas.openxmlformats.org/officeDocument/2006/relationships/slideLayout" Target="../slideLayouts/slideLayout44.xml"/><Relationship Id="rId1" Type="http://schemas.openxmlformats.org/officeDocument/2006/relationships/slideLayout" Target="../slideLayouts/slideLayout16.xml"/><Relationship Id="rId6" Type="http://schemas.openxmlformats.org/officeDocument/2006/relationships/slideLayout" Target="../slideLayouts/slideLayout21.xml"/><Relationship Id="rId11" Type="http://schemas.openxmlformats.org/officeDocument/2006/relationships/slideLayout" Target="../slideLayouts/slideLayout26.xml"/><Relationship Id="rId24" Type="http://schemas.openxmlformats.org/officeDocument/2006/relationships/slideLayout" Target="../slideLayouts/slideLayout39.xml"/><Relationship Id="rId32" Type="http://schemas.openxmlformats.org/officeDocument/2006/relationships/slideLayout" Target="../slideLayouts/slideLayout47.xml"/><Relationship Id="rId37" Type="http://schemas.openxmlformats.org/officeDocument/2006/relationships/slideLayout" Target="../slideLayouts/slideLayout52.xml"/><Relationship Id="rId5" Type="http://schemas.openxmlformats.org/officeDocument/2006/relationships/slideLayout" Target="../slideLayouts/slideLayout20.xml"/><Relationship Id="rId15" Type="http://schemas.openxmlformats.org/officeDocument/2006/relationships/slideLayout" Target="../slideLayouts/slideLayout30.xml"/><Relationship Id="rId23" Type="http://schemas.openxmlformats.org/officeDocument/2006/relationships/slideLayout" Target="../slideLayouts/slideLayout38.xml"/><Relationship Id="rId28" Type="http://schemas.openxmlformats.org/officeDocument/2006/relationships/slideLayout" Target="../slideLayouts/slideLayout43.xml"/><Relationship Id="rId36" Type="http://schemas.openxmlformats.org/officeDocument/2006/relationships/slideLayout" Target="../slideLayouts/slideLayout51.xml"/><Relationship Id="rId10" Type="http://schemas.openxmlformats.org/officeDocument/2006/relationships/slideLayout" Target="../slideLayouts/slideLayout25.xml"/><Relationship Id="rId19" Type="http://schemas.openxmlformats.org/officeDocument/2006/relationships/slideLayout" Target="../slideLayouts/slideLayout34.xml"/><Relationship Id="rId31" Type="http://schemas.openxmlformats.org/officeDocument/2006/relationships/slideLayout" Target="../slideLayouts/slideLayout46.xml"/><Relationship Id="rId4" Type="http://schemas.openxmlformats.org/officeDocument/2006/relationships/slideLayout" Target="../slideLayouts/slideLayout19.xml"/><Relationship Id="rId9" Type="http://schemas.openxmlformats.org/officeDocument/2006/relationships/slideLayout" Target="../slideLayouts/slideLayout24.xml"/><Relationship Id="rId14" Type="http://schemas.openxmlformats.org/officeDocument/2006/relationships/slideLayout" Target="../slideLayouts/slideLayout29.xml"/><Relationship Id="rId22" Type="http://schemas.openxmlformats.org/officeDocument/2006/relationships/slideLayout" Target="../slideLayouts/slideLayout37.xml"/><Relationship Id="rId27" Type="http://schemas.openxmlformats.org/officeDocument/2006/relationships/slideLayout" Target="../slideLayouts/slideLayout42.xml"/><Relationship Id="rId30" Type="http://schemas.openxmlformats.org/officeDocument/2006/relationships/slideLayout" Target="../slideLayouts/slideLayout45.xml"/><Relationship Id="rId35" Type="http://schemas.openxmlformats.org/officeDocument/2006/relationships/slideLayout" Target="../slideLayouts/slideLayout50.xml"/><Relationship Id="rId8" Type="http://schemas.openxmlformats.org/officeDocument/2006/relationships/slideLayout" Target="../slideLayouts/slideLayout23.xml"/><Relationship Id="rId3"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23A276"/>
        </a:solid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1523880" y="1122480"/>
            <a:ext cx="9144000" cy="2387520"/>
          </a:xfrm>
          <a:prstGeom prst="rect">
            <a:avLst/>
          </a:prstGeom>
          <a:noFill/>
          <a:ln>
            <a:noFill/>
          </a:ln>
        </p:spPr>
        <p:txBody>
          <a:bodyPr spcFirstLastPara="1" wrap="square" lIns="91425" tIns="45700" rIns="91425" bIns="45700" anchor="b" anchorCtr="1">
            <a:norm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dirty="0"/>
          </a:p>
        </p:txBody>
      </p:sp>
      <p:sp>
        <p:nvSpPr>
          <p:cNvPr id="11" name="Google Shape;11;p1"/>
          <p:cNvSpPr txBox="1">
            <a:spLocks noGrp="1"/>
          </p:cNvSpPr>
          <p:nvPr>
            <p:ph type="dt" idx="10"/>
          </p:nvPr>
        </p:nvSpPr>
        <p:spPr>
          <a:xfrm>
            <a:off x="838080" y="6356520"/>
            <a:ext cx="2743200" cy="36504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2" name="Google Shape;12;p1"/>
          <p:cNvSpPr txBox="1">
            <a:spLocks noGrp="1"/>
          </p:cNvSpPr>
          <p:nvPr>
            <p:ph type="ftr" idx="11"/>
          </p:nvPr>
        </p:nvSpPr>
        <p:spPr>
          <a:xfrm>
            <a:off x="4038480" y="6356520"/>
            <a:ext cx="4114800" cy="365040"/>
          </a:xfrm>
          <a:prstGeom prst="rect">
            <a:avLst/>
          </a:prstGeom>
          <a:noFill/>
          <a:ln>
            <a:noFill/>
          </a:ln>
        </p:spPr>
        <p:txBody>
          <a:bodyPr spcFirstLastPara="1" wrap="square" lIns="91425" tIns="45700" rIns="91425" bIns="45700" anchor="ctr" anchorCtr="1">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13" name="Google Shape;13;p1"/>
          <p:cNvSpPr txBox="1">
            <a:spLocks noGrp="1"/>
          </p:cNvSpPr>
          <p:nvPr>
            <p:ph type="sldNum" idx="12"/>
          </p:nvPr>
        </p:nvSpPr>
        <p:spPr>
          <a:xfrm>
            <a:off x="8610480" y="6356520"/>
            <a:ext cx="2743200" cy="36504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buNone/>
              <a:defRPr sz="1200" b="0" i="0" u="none" strike="noStrike" cap="none">
                <a:solidFill>
                  <a:srgbClr val="767676"/>
                </a:solidFill>
                <a:latin typeface="Arial"/>
                <a:ea typeface="Arial"/>
                <a:cs typeface="Arial"/>
                <a:sym typeface="Arial"/>
              </a:defRPr>
            </a:lvl1pPr>
            <a:lvl2pPr marL="0" marR="0" lvl="1" indent="0" algn="r" rtl="0">
              <a:lnSpc>
                <a:spcPct val="100000"/>
              </a:lnSpc>
              <a:spcBef>
                <a:spcPts val="0"/>
              </a:spcBef>
              <a:buNone/>
              <a:defRPr sz="1200" b="0" i="0" u="none" strike="noStrike" cap="none">
                <a:solidFill>
                  <a:srgbClr val="767676"/>
                </a:solidFill>
                <a:latin typeface="Arial"/>
                <a:ea typeface="Arial"/>
                <a:cs typeface="Arial"/>
                <a:sym typeface="Arial"/>
              </a:defRPr>
            </a:lvl2pPr>
            <a:lvl3pPr marL="0" marR="0" lvl="2" indent="0" algn="r" rtl="0">
              <a:lnSpc>
                <a:spcPct val="100000"/>
              </a:lnSpc>
              <a:spcBef>
                <a:spcPts val="0"/>
              </a:spcBef>
              <a:buNone/>
              <a:defRPr sz="1200" b="0" i="0" u="none" strike="noStrike" cap="none">
                <a:solidFill>
                  <a:srgbClr val="767676"/>
                </a:solidFill>
                <a:latin typeface="Arial"/>
                <a:ea typeface="Arial"/>
                <a:cs typeface="Arial"/>
                <a:sym typeface="Arial"/>
              </a:defRPr>
            </a:lvl3pPr>
            <a:lvl4pPr marL="0" marR="0" lvl="3" indent="0" algn="r" rtl="0">
              <a:lnSpc>
                <a:spcPct val="100000"/>
              </a:lnSpc>
              <a:spcBef>
                <a:spcPts val="0"/>
              </a:spcBef>
              <a:buNone/>
              <a:defRPr sz="1200" b="0" i="0" u="none" strike="noStrike" cap="none">
                <a:solidFill>
                  <a:srgbClr val="767676"/>
                </a:solidFill>
                <a:latin typeface="Arial"/>
                <a:ea typeface="Arial"/>
                <a:cs typeface="Arial"/>
                <a:sym typeface="Arial"/>
              </a:defRPr>
            </a:lvl4pPr>
            <a:lvl5pPr marL="0" marR="0" lvl="4" indent="0" algn="r" rtl="0">
              <a:lnSpc>
                <a:spcPct val="100000"/>
              </a:lnSpc>
              <a:spcBef>
                <a:spcPts val="0"/>
              </a:spcBef>
              <a:buNone/>
              <a:defRPr sz="1200" b="0" i="0" u="none" strike="noStrike" cap="none">
                <a:solidFill>
                  <a:srgbClr val="767676"/>
                </a:solidFill>
                <a:latin typeface="Arial"/>
                <a:ea typeface="Arial"/>
                <a:cs typeface="Arial"/>
                <a:sym typeface="Arial"/>
              </a:defRPr>
            </a:lvl5pPr>
            <a:lvl6pPr marL="0" marR="0" lvl="5" indent="0" algn="r" rtl="0">
              <a:lnSpc>
                <a:spcPct val="100000"/>
              </a:lnSpc>
              <a:spcBef>
                <a:spcPts val="0"/>
              </a:spcBef>
              <a:buNone/>
              <a:defRPr sz="1200" b="0" i="0" u="none" strike="noStrike" cap="none">
                <a:solidFill>
                  <a:srgbClr val="767676"/>
                </a:solidFill>
                <a:latin typeface="Arial"/>
                <a:ea typeface="Arial"/>
                <a:cs typeface="Arial"/>
                <a:sym typeface="Arial"/>
              </a:defRPr>
            </a:lvl6pPr>
            <a:lvl7pPr marL="0" marR="0" lvl="6" indent="0" algn="r" rtl="0">
              <a:lnSpc>
                <a:spcPct val="100000"/>
              </a:lnSpc>
              <a:spcBef>
                <a:spcPts val="0"/>
              </a:spcBef>
              <a:buNone/>
              <a:defRPr sz="1200" b="0" i="0" u="none" strike="noStrike" cap="none">
                <a:solidFill>
                  <a:srgbClr val="767676"/>
                </a:solidFill>
                <a:latin typeface="Arial"/>
                <a:ea typeface="Arial"/>
                <a:cs typeface="Arial"/>
                <a:sym typeface="Arial"/>
              </a:defRPr>
            </a:lvl7pPr>
            <a:lvl8pPr marL="0" marR="0" lvl="7" indent="0" algn="r" rtl="0">
              <a:lnSpc>
                <a:spcPct val="100000"/>
              </a:lnSpc>
              <a:spcBef>
                <a:spcPts val="0"/>
              </a:spcBef>
              <a:buNone/>
              <a:defRPr sz="1200" b="0" i="0" u="none" strike="noStrike" cap="none">
                <a:solidFill>
                  <a:srgbClr val="767676"/>
                </a:solidFill>
                <a:latin typeface="Arial"/>
                <a:ea typeface="Arial"/>
                <a:cs typeface="Arial"/>
                <a:sym typeface="Arial"/>
              </a:defRPr>
            </a:lvl8pPr>
            <a:lvl9pPr marL="0" marR="0" lvl="8" indent="0" algn="r" rtl="0">
              <a:lnSpc>
                <a:spcPct val="100000"/>
              </a:lnSpc>
              <a:spcBef>
                <a:spcPts val="0"/>
              </a:spcBef>
              <a:buNone/>
              <a:defRPr sz="1200" b="0" i="0" u="none" strike="noStrike" cap="none">
                <a:solidFill>
                  <a:srgbClr val="76767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
        <p:nvSpPr>
          <p:cNvPr id="14" name="Google Shape;14;p1"/>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lang="en-US" dirty="0"/>
          </a:p>
          <a:p>
            <a:endParaRPr dirty="0"/>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3" r:id="rId1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chemeClr val="tx2"/>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220A3A"/>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2"/>
        </a:solidFill>
        <a:effectLst/>
      </p:bgPr>
    </p:bg>
    <p:spTree>
      <p:nvGrpSpPr>
        <p:cNvPr id="1" name="Shape 80"/>
        <p:cNvGrpSpPr/>
        <p:nvPr/>
      </p:nvGrpSpPr>
      <p:grpSpPr>
        <a:xfrm>
          <a:off x="0" y="0"/>
          <a:ext cx="0" cy="0"/>
          <a:chOff x="0" y="0"/>
          <a:chExt cx="0" cy="0"/>
        </a:xfrm>
      </p:grpSpPr>
      <p:sp>
        <p:nvSpPr>
          <p:cNvPr id="81" name="Google Shape;81;p18"/>
          <p:cNvSpPr txBox="1">
            <a:spLocks noGrp="1"/>
          </p:cNvSpPr>
          <p:nvPr>
            <p:ph type="title"/>
          </p:nvPr>
        </p:nvSpPr>
        <p:spPr>
          <a:xfrm>
            <a:off x="838080" y="365040"/>
            <a:ext cx="10515600" cy="1325520"/>
          </a:xfrm>
          <a:prstGeom prst="rect">
            <a:avLst/>
          </a:prstGeom>
          <a:noFill/>
          <a:ln>
            <a:noFill/>
          </a:ln>
        </p:spPr>
        <p:txBody>
          <a:bodyPr spcFirstLastPara="1" wrap="square" lIns="91425" tIns="45700" rIns="91425" bIns="45700" anchor="ctr" anchorCtr="0">
            <a:norm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2" name="Google Shape;82;p18"/>
          <p:cNvSpPr txBox="1">
            <a:spLocks noGrp="1"/>
          </p:cNvSpPr>
          <p:nvPr>
            <p:ph type="title" idx="2"/>
          </p:nvPr>
        </p:nvSpPr>
        <p:spPr>
          <a:xfrm>
            <a:off x="838080" y="1825560"/>
            <a:ext cx="10515600" cy="4351320"/>
          </a:xfrm>
          <a:prstGeom prst="rect">
            <a:avLst/>
          </a:prstGeom>
          <a:noFill/>
          <a:ln>
            <a:noFill/>
          </a:ln>
        </p:spPr>
        <p:txBody>
          <a:bodyPr spcFirstLastPara="1" wrap="square" lIns="91425" tIns="45700" rIns="91425" bIns="45700" anchor="t" anchorCtr="0">
            <a:norm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3" name="Google Shape;83;p18"/>
          <p:cNvSpPr txBox="1">
            <a:spLocks noGrp="1"/>
          </p:cNvSpPr>
          <p:nvPr>
            <p:ph type="dt" idx="10"/>
          </p:nvPr>
        </p:nvSpPr>
        <p:spPr>
          <a:xfrm>
            <a:off x="838080" y="6356520"/>
            <a:ext cx="2743200" cy="365040"/>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4" name="Google Shape;84;p18"/>
          <p:cNvSpPr txBox="1">
            <a:spLocks noGrp="1"/>
          </p:cNvSpPr>
          <p:nvPr>
            <p:ph type="ftr" idx="11"/>
          </p:nvPr>
        </p:nvSpPr>
        <p:spPr>
          <a:xfrm>
            <a:off x="4038480" y="6356520"/>
            <a:ext cx="4114800" cy="365040"/>
          </a:xfrm>
          <a:prstGeom prst="rect">
            <a:avLst/>
          </a:prstGeom>
          <a:noFill/>
          <a:ln>
            <a:noFill/>
          </a:ln>
        </p:spPr>
        <p:txBody>
          <a:bodyPr spcFirstLastPara="1" wrap="square" lIns="91425" tIns="45700" rIns="91425" bIns="45700" anchor="ctr" anchorCtr="1">
            <a:noAutofit/>
          </a:bodyPr>
          <a:lstStyle>
            <a:lvl1pPr marR="0" lvl="0" algn="l" rtl="0">
              <a:spcBef>
                <a:spcPts val="0"/>
              </a:spcBef>
              <a:spcAft>
                <a:spcPts val="0"/>
              </a:spcAft>
              <a:buSzPts val="1400"/>
              <a:buNone/>
              <a:defRPr sz="1800" b="0" i="0" u="none" strike="noStrike" cap="none"/>
            </a:lvl1pPr>
            <a:lvl2pPr marR="0" lvl="1" algn="l" rtl="0">
              <a:spcBef>
                <a:spcPts val="0"/>
              </a:spcBef>
              <a:spcAft>
                <a:spcPts val="0"/>
              </a:spcAft>
              <a:buSzPts val="1400"/>
              <a:buNone/>
              <a:defRPr sz="1800" b="0" i="0" u="none" strike="noStrike" cap="none"/>
            </a:lvl2pPr>
            <a:lvl3pPr marR="0" lvl="2" algn="l" rtl="0">
              <a:spcBef>
                <a:spcPts val="0"/>
              </a:spcBef>
              <a:spcAft>
                <a:spcPts val="0"/>
              </a:spcAft>
              <a:buSzPts val="1400"/>
              <a:buNone/>
              <a:defRPr sz="1800" b="0" i="0" u="none" strike="noStrike" cap="none"/>
            </a:lvl3pPr>
            <a:lvl4pPr marR="0" lvl="3" algn="l" rtl="0">
              <a:spcBef>
                <a:spcPts val="0"/>
              </a:spcBef>
              <a:spcAft>
                <a:spcPts val="0"/>
              </a:spcAft>
              <a:buSzPts val="1400"/>
              <a:buNone/>
              <a:defRPr sz="1800" b="0" i="0" u="none" strike="noStrike" cap="none"/>
            </a:lvl4pPr>
            <a:lvl5pPr marR="0" lvl="4" algn="l" rtl="0">
              <a:spcBef>
                <a:spcPts val="0"/>
              </a:spcBef>
              <a:spcAft>
                <a:spcPts val="0"/>
              </a:spcAft>
              <a:buSzPts val="1400"/>
              <a:buNone/>
              <a:defRPr sz="1800" b="0" i="0" u="none" strike="noStrike" cap="none"/>
            </a:lvl5pPr>
            <a:lvl6pPr marR="0" lvl="5" algn="l" rtl="0">
              <a:spcBef>
                <a:spcPts val="0"/>
              </a:spcBef>
              <a:spcAft>
                <a:spcPts val="0"/>
              </a:spcAft>
              <a:buSzPts val="1400"/>
              <a:buNone/>
              <a:defRPr sz="1800" b="0" i="0" u="none" strike="noStrike" cap="none"/>
            </a:lvl6pPr>
            <a:lvl7pPr marR="0" lvl="6" algn="l" rtl="0">
              <a:spcBef>
                <a:spcPts val="0"/>
              </a:spcBef>
              <a:spcAft>
                <a:spcPts val="0"/>
              </a:spcAft>
              <a:buSzPts val="1400"/>
              <a:buNone/>
              <a:defRPr sz="1800" b="0" i="0" u="none" strike="noStrike" cap="none"/>
            </a:lvl7pPr>
            <a:lvl8pPr marR="0" lvl="7" algn="l" rtl="0">
              <a:spcBef>
                <a:spcPts val="0"/>
              </a:spcBef>
              <a:spcAft>
                <a:spcPts val="0"/>
              </a:spcAft>
              <a:buSzPts val="1400"/>
              <a:buNone/>
              <a:defRPr sz="1800" b="0" i="0" u="none" strike="noStrike" cap="none"/>
            </a:lvl8pPr>
            <a:lvl9pPr marR="0" lvl="8" algn="l" rtl="0">
              <a:spcBef>
                <a:spcPts val="0"/>
              </a:spcBef>
              <a:spcAft>
                <a:spcPts val="0"/>
              </a:spcAft>
              <a:buSzPts val="1400"/>
              <a:buNone/>
              <a:defRPr sz="1800" b="0" i="0" u="none" strike="noStrike" cap="none"/>
            </a:lvl9pPr>
          </a:lstStyle>
          <a:p>
            <a:endParaRPr/>
          </a:p>
        </p:txBody>
      </p:sp>
      <p:sp>
        <p:nvSpPr>
          <p:cNvPr id="85" name="Google Shape;85;p18"/>
          <p:cNvSpPr txBox="1">
            <a:spLocks noGrp="1"/>
          </p:cNvSpPr>
          <p:nvPr>
            <p:ph type="sldNum" idx="12"/>
          </p:nvPr>
        </p:nvSpPr>
        <p:spPr>
          <a:xfrm>
            <a:off x="8610480" y="6356520"/>
            <a:ext cx="2743200" cy="36504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buNone/>
              <a:defRPr sz="1200" b="0" i="0" u="none" strike="noStrike" cap="none">
                <a:solidFill>
                  <a:srgbClr val="767676"/>
                </a:solidFill>
                <a:latin typeface="Arial"/>
                <a:ea typeface="Arial"/>
                <a:cs typeface="Arial"/>
                <a:sym typeface="Arial"/>
              </a:defRPr>
            </a:lvl1pPr>
            <a:lvl2pPr marL="0" marR="0" lvl="1" indent="0" algn="r" rtl="0">
              <a:lnSpc>
                <a:spcPct val="100000"/>
              </a:lnSpc>
              <a:spcBef>
                <a:spcPts val="0"/>
              </a:spcBef>
              <a:buNone/>
              <a:defRPr sz="1200" b="0" i="0" u="none" strike="noStrike" cap="none">
                <a:solidFill>
                  <a:srgbClr val="767676"/>
                </a:solidFill>
                <a:latin typeface="Arial"/>
                <a:ea typeface="Arial"/>
                <a:cs typeface="Arial"/>
                <a:sym typeface="Arial"/>
              </a:defRPr>
            </a:lvl2pPr>
            <a:lvl3pPr marL="0" marR="0" lvl="2" indent="0" algn="r" rtl="0">
              <a:lnSpc>
                <a:spcPct val="100000"/>
              </a:lnSpc>
              <a:spcBef>
                <a:spcPts val="0"/>
              </a:spcBef>
              <a:buNone/>
              <a:defRPr sz="1200" b="0" i="0" u="none" strike="noStrike" cap="none">
                <a:solidFill>
                  <a:srgbClr val="767676"/>
                </a:solidFill>
                <a:latin typeface="Arial"/>
                <a:ea typeface="Arial"/>
                <a:cs typeface="Arial"/>
                <a:sym typeface="Arial"/>
              </a:defRPr>
            </a:lvl3pPr>
            <a:lvl4pPr marL="0" marR="0" lvl="3" indent="0" algn="r" rtl="0">
              <a:lnSpc>
                <a:spcPct val="100000"/>
              </a:lnSpc>
              <a:spcBef>
                <a:spcPts val="0"/>
              </a:spcBef>
              <a:buNone/>
              <a:defRPr sz="1200" b="0" i="0" u="none" strike="noStrike" cap="none">
                <a:solidFill>
                  <a:srgbClr val="767676"/>
                </a:solidFill>
                <a:latin typeface="Arial"/>
                <a:ea typeface="Arial"/>
                <a:cs typeface="Arial"/>
                <a:sym typeface="Arial"/>
              </a:defRPr>
            </a:lvl4pPr>
            <a:lvl5pPr marL="0" marR="0" lvl="4" indent="0" algn="r" rtl="0">
              <a:lnSpc>
                <a:spcPct val="100000"/>
              </a:lnSpc>
              <a:spcBef>
                <a:spcPts val="0"/>
              </a:spcBef>
              <a:buNone/>
              <a:defRPr sz="1200" b="0" i="0" u="none" strike="noStrike" cap="none">
                <a:solidFill>
                  <a:srgbClr val="767676"/>
                </a:solidFill>
                <a:latin typeface="Arial"/>
                <a:ea typeface="Arial"/>
                <a:cs typeface="Arial"/>
                <a:sym typeface="Arial"/>
              </a:defRPr>
            </a:lvl5pPr>
            <a:lvl6pPr marL="0" marR="0" lvl="5" indent="0" algn="r" rtl="0">
              <a:lnSpc>
                <a:spcPct val="100000"/>
              </a:lnSpc>
              <a:spcBef>
                <a:spcPts val="0"/>
              </a:spcBef>
              <a:buNone/>
              <a:defRPr sz="1200" b="0" i="0" u="none" strike="noStrike" cap="none">
                <a:solidFill>
                  <a:srgbClr val="767676"/>
                </a:solidFill>
                <a:latin typeface="Arial"/>
                <a:ea typeface="Arial"/>
                <a:cs typeface="Arial"/>
                <a:sym typeface="Arial"/>
              </a:defRPr>
            </a:lvl6pPr>
            <a:lvl7pPr marL="0" marR="0" lvl="6" indent="0" algn="r" rtl="0">
              <a:lnSpc>
                <a:spcPct val="100000"/>
              </a:lnSpc>
              <a:spcBef>
                <a:spcPts val="0"/>
              </a:spcBef>
              <a:buNone/>
              <a:defRPr sz="1200" b="0" i="0" u="none" strike="noStrike" cap="none">
                <a:solidFill>
                  <a:srgbClr val="767676"/>
                </a:solidFill>
                <a:latin typeface="Arial"/>
                <a:ea typeface="Arial"/>
                <a:cs typeface="Arial"/>
                <a:sym typeface="Arial"/>
              </a:defRPr>
            </a:lvl7pPr>
            <a:lvl8pPr marL="0" marR="0" lvl="7" indent="0" algn="r" rtl="0">
              <a:lnSpc>
                <a:spcPct val="100000"/>
              </a:lnSpc>
              <a:spcBef>
                <a:spcPts val="0"/>
              </a:spcBef>
              <a:buNone/>
              <a:defRPr sz="1200" b="0" i="0" u="none" strike="noStrike" cap="none">
                <a:solidFill>
                  <a:srgbClr val="767676"/>
                </a:solidFill>
                <a:latin typeface="Arial"/>
                <a:ea typeface="Arial"/>
                <a:cs typeface="Arial"/>
                <a:sym typeface="Arial"/>
              </a:defRPr>
            </a:lvl8pPr>
            <a:lvl9pPr marL="0" marR="0" lvl="8" indent="0" algn="r" rtl="0">
              <a:lnSpc>
                <a:spcPct val="100000"/>
              </a:lnSpc>
              <a:spcBef>
                <a:spcPts val="0"/>
              </a:spcBef>
              <a:buNone/>
              <a:defRPr sz="1200" b="0" i="0" u="none" strike="noStrike" cap="none">
                <a:solidFill>
                  <a:srgbClr val="767676"/>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latin typeface="Times New Roman"/>
              <a:ea typeface="Times New Roman"/>
              <a:cs typeface="Times New Roman"/>
              <a:sym typeface="Times New Roman"/>
            </a:endParaRPr>
          </a:p>
        </p:txBody>
      </p:sp>
      <p:sp>
        <p:nvSpPr>
          <p:cNvPr id="86" name="Google Shape;86;p18"/>
          <p:cNvSpPr txBox="1">
            <a:spLocks noGrp="1"/>
          </p:cNvSpPr>
          <p:nvPr>
            <p:ph type="body" idx="1"/>
          </p:nvPr>
        </p:nvSpPr>
        <p:spPr>
          <a:xfrm>
            <a:off x="609480" y="1604520"/>
            <a:ext cx="10972440" cy="3977280"/>
          </a:xfrm>
          <a:prstGeom prst="rect">
            <a:avLst/>
          </a:prstGeom>
          <a:noFill/>
          <a:ln>
            <a:noFill/>
          </a:ln>
        </p:spPr>
        <p:txBody>
          <a:bodyPr spcFirstLastPara="1" wrap="square" lIns="0" tIns="0" rIns="0" bIns="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Tree>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 id="2147483677" r:id="rId13"/>
    <p:sldLayoutId id="2147483678" r:id="rId14"/>
    <p:sldLayoutId id="2147483679" r:id="rId15"/>
    <p:sldLayoutId id="2147483680" r:id="rId16"/>
    <p:sldLayoutId id="2147483681" r:id="rId17"/>
    <p:sldLayoutId id="2147483682" r:id="rId18"/>
    <p:sldLayoutId id="2147483683" r:id="rId19"/>
    <p:sldLayoutId id="2147483685" r:id="rId20"/>
    <p:sldLayoutId id="2147483721" r:id="rId21"/>
    <p:sldLayoutId id="2147483722" r:id="rId22"/>
    <p:sldLayoutId id="2147483723" r:id="rId23"/>
    <p:sldLayoutId id="2147483724" r:id="rId24"/>
    <p:sldLayoutId id="2147483725" r:id="rId25"/>
    <p:sldLayoutId id="2147483726" r:id="rId26"/>
    <p:sldLayoutId id="2147483727" r:id="rId27"/>
    <p:sldLayoutId id="2147483728" r:id="rId28"/>
    <p:sldLayoutId id="2147483729" r:id="rId29"/>
    <p:sldLayoutId id="2147483730" r:id="rId30"/>
    <p:sldLayoutId id="2147483731" r:id="rId31"/>
    <p:sldLayoutId id="2147483732" r:id="rId32"/>
    <p:sldLayoutId id="2147483733" r:id="rId33"/>
    <p:sldLayoutId id="2147483734" r:id="rId34"/>
    <p:sldLayoutId id="2147483735" r:id="rId35"/>
    <p:sldLayoutId id="2147483736" r:id="rId36"/>
    <p:sldLayoutId id="2147483737" r:id="rId37"/>
    <p:sldLayoutId id="2147483738" r:id="rId38"/>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4.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8.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9.xml"/></Relationships>
</file>

<file path=ppt/slides/_rels/slide7.xml.rels><?xml version="1.0" encoding="UTF-8" standalone="yes"?>
<Relationships xmlns="http://schemas.openxmlformats.org/package/2006/relationships"><Relationship Id="rId2" Type="http://schemas.openxmlformats.org/officeDocument/2006/relationships/image" Target="../media/image6.svg"/><Relationship Id="rId1" Type="http://schemas.openxmlformats.org/officeDocument/2006/relationships/slideLayout" Target="../slideLayouts/slideLayout40.xml"/></Relationships>
</file>

<file path=ppt/slides/_rels/slide8.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7.xml"/><Relationship Id="rId1" Type="http://schemas.openxmlformats.org/officeDocument/2006/relationships/slideLayout" Target="../slideLayouts/slideLayout4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10.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notesSlide" Target="../notesSlides/notesSlide9.xml"/><Relationship Id="rId1" Type="http://schemas.openxmlformats.org/officeDocument/2006/relationships/slideLayout" Target="../slideLayouts/slideLayout4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3.xml"/></Relationships>
</file>

<file path=ppt/slides/_rels/slide13.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2.xml"/><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5.xml"/></Relationships>
</file>

<file path=ppt/slides/_rels/slide17.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notesSlide" Target="../notesSlides/notesSlide17.xml"/><Relationship Id="rId1" Type="http://schemas.openxmlformats.org/officeDocument/2006/relationships/slideLayout" Target="../slideLayouts/slideLayout41.xml"/></Relationships>
</file>

<file path=ppt/slides/_rels/slide1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46.xml"/><Relationship Id="rId4" Type="http://schemas.openxmlformats.org/officeDocument/2006/relationships/image" Target="../media/image11.png"/></Relationships>
</file>

<file path=ppt/slides/_rels/slide2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9.xml"/><Relationship Id="rId1" Type="http://schemas.openxmlformats.org/officeDocument/2006/relationships/slideLayout" Target="../slideLayouts/slideLayout46.xml"/><Relationship Id="rId4" Type="http://schemas.openxmlformats.org/officeDocument/2006/relationships/image" Target="../media/image12.png"/></Relationships>
</file>

<file path=ppt/slides/_rels/slide2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0.xml"/><Relationship Id="rId1" Type="http://schemas.openxmlformats.org/officeDocument/2006/relationships/slideLayout" Target="../slideLayouts/slideLayout46.xml"/></Relationships>
</file>

<file path=ppt/slides/_rels/slide2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1.xml"/><Relationship Id="rId1" Type="http://schemas.openxmlformats.org/officeDocument/2006/relationships/slideLayout" Target="../slideLayouts/slideLayout46.xml"/><Relationship Id="rId4" Type="http://schemas.openxmlformats.org/officeDocument/2006/relationships/image" Target="../media/image14.png"/></Relationships>
</file>

<file path=ppt/slides/_rels/slide23.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notesSlide" Target="../notesSlides/notesSlide22.xml"/><Relationship Id="rId1" Type="http://schemas.openxmlformats.org/officeDocument/2006/relationships/slideLayout" Target="../slideLayouts/slideLayout4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9.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9.xml"/></Relationships>
</file>

<file path=ppt/slides/_rels/slide27.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notesSlide" Target="../notesSlides/notesSlide26.xml"/><Relationship Id="rId1" Type="http://schemas.openxmlformats.org/officeDocument/2006/relationships/slideLayout" Target="../slideLayouts/slideLayout4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1.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37.xml"/></Relationships>
</file>

<file path=ppt/slides/_rels/slide31.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29.xml"/><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9.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4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48.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37.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9.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3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9.xml"/></Relationships>
</file>

<file path=ppt/slides/_rels/slide4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notesSlide" Target="../notesSlides/notesSlide46.xml"/><Relationship Id="rId1" Type="http://schemas.openxmlformats.org/officeDocument/2006/relationships/slideLayout" Target="../slideLayouts/slideLayout47.xml"/><Relationship Id="rId4" Type="http://schemas.openxmlformats.org/officeDocument/2006/relationships/image" Target="../media/image19.svg"/></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5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37.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8.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8.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1.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5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378"/>
        <p:cNvGrpSpPr/>
        <p:nvPr/>
      </p:nvGrpSpPr>
      <p:grpSpPr>
        <a:xfrm>
          <a:off x="0" y="0"/>
          <a:ext cx="0" cy="0"/>
          <a:chOff x="0" y="0"/>
          <a:chExt cx="0" cy="0"/>
        </a:xfrm>
      </p:grpSpPr>
      <p:sp>
        <p:nvSpPr>
          <p:cNvPr id="379" name="Google Shape;379;p81"/>
          <p:cNvSpPr txBox="1"/>
          <p:nvPr/>
        </p:nvSpPr>
        <p:spPr>
          <a:xfrm>
            <a:off x="918197" y="2961553"/>
            <a:ext cx="5613600" cy="632700"/>
          </a:xfrm>
          <a:prstGeom prst="rect">
            <a:avLst/>
          </a:prstGeom>
          <a:noFill/>
          <a:ln>
            <a:noFill/>
          </a:ln>
        </p:spPr>
        <p:txBody>
          <a:bodyPr spcFirstLastPara="1" wrap="square" lIns="121900" tIns="121900" rIns="121900" bIns="121900" anchor="t" anchorCtr="0">
            <a:noAutofit/>
          </a:bodyPr>
          <a:lstStyle/>
          <a:p>
            <a:pPr marL="0" lvl="0" indent="0" algn="l" rtl="0">
              <a:spcBef>
                <a:spcPts val="0"/>
              </a:spcBef>
              <a:spcAft>
                <a:spcPts val="0"/>
              </a:spcAft>
              <a:buNone/>
            </a:pPr>
            <a:r>
              <a:rPr lang="en-US" sz="3100" b="1" dirty="0">
                <a:solidFill>
                  <a:srgbClr val="220A3A"/>
                </a:solidFill>
                <a:latin typeface="Plus Jakarta Sans"/>
                <a:ea typeface="Plus Jakarta Sans ExtraBold"/>
                <a:cs typeface="Plus Jakarta Sans"/>
                <a:sym typeface="Plus Jakarta Sans"/>
              </a:rPr>
              <a:t>Medicare 101</a:t>
            </a:r>
            <a:endParaRPr sz="3100" dirty="0">
              <a:solidFill>
                <a:srgbClr val="FFBD03"/>
              </a:solidFill>
              <a:latin typeface="Plus Jakarta Sans ExtraBold"/>
              <a:ea typeface="Plus Jakarta Sans ExtraBold"/>
              <a:cs typeface="Plus Jakarta Sans ExtraBold"/>
              <a:sym typeface="Plus Jakarta Sans ExtraBold"/>
            </a:endParaRPr>
          </a:p>
        </p:txBody>
      </p:sp>
      <p:sp>
        <p:nvSpPr>
          <p:cNvPr id="2" name="TextBox 1">
            <a:extLst>
              <a:ext uri="{FF2B5EF4-FFF2-40B4-BE49-F238E27FC236}">
                <a16:creationId xmlns:a16="http://schemas.microsoft.com/office/drawing/2014/main" id="{3B9CEBD7-4D0F-59FF-1664-8FBCFEB66152}"/>
              </a:ext>
            </a:extLst>
          </p:cNvPr>
          <p:cNvSpPr txBox="1"/>
          <p:nvPr/>
        </p:nvSpPr>
        <p:spPr>
          <a:xfrm>
            <a:off x="918197" y="2489812"/>
            <a:ext cx="4402950" cy="307777"/>
          </a:xfrm>
          <a:prstGeom prst="rect">
            <a:avLst/>
          </a:prstGeom>
          <a:noFill/>
        </p:spPr>
        <p:txBody>
          <a:bodyPr wrap="square" rtlCol="0">
            <a:spAutoFit/>
          </a:bodyPr>
          <a:lstStyle/>
          <a:p>
            <a:r>
              <a:rPr lang="en-US" dirty="0">
                <a:solidFill>
                  <a:srgbClr val="220A3A"/>
                </a:solidFill>
                <a:latin typeface="Plus Jakarta Sans ExtraBold" panose="020B0604020202020204" charset="0"/>
                <a:cs typeface="Plus Jakarta Sans ExtraBold" panose="020B0604020202020204" charset="0"/>
              </a:rPr>
              <a:t>Agency name here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3" name="Text Placeholder 3">
            <a:extLst>
              <a:ext uri="{FF2B5EF4-FFF2-40B4-BE49-F238E27FC236}">
                <a16:creationId xmlns:a16="http://schemas.microsoft.com/office/drawing/2014/main" id="{4F34535F-AEC9-4160-7B3C-D40208D14225}"/>
              </a:ext>
            </a:extLst>
          </p:cNvPr>
          <p:cNvSpPr>
            <a:spLocks noGrp="1"/>
          </p:cNvSpPr>
          <p:nvPr>
            <p:ph type="body" sz="quarter" idx="12"/>
          </p:nvPr>
        </p:nvSpPr>
        <p:spPr>
          <a:xfrm>
            <a:off x="3335327" y="3113056"/>
            <a:ext cx="7009871" cy="3323496"/>
          </a:xfrm>
        </p:spPr>
        <p:txBody>
          <a:bodyPr/>
          <a:lstStyle/>
          <a:p>
            <a:pPr indent="-512221"/>
            <a:r>
              <a:rPr lang="en-US" dirty="0">
                <a:solidFill>
                  <a:srgbClr val="220A3A"/>
                </a:solidFill>
                <a:latin typeface="Plus Jakarta Sans ExtraBold" panose="020B0604020202020204" charset="0"/>
                <a:cs typeface="Plus Jakarta Sans ExtraBold" panose="020B0604020202020204" charset="0"/>
              </a:rPr>
              <a:t>What is Medicare</a:t>
            </a:r>
          </a:p>
          <a:p>
            <a:pPr indent="-512221"/>
            <a:r>
              <a:rPr lang="en-US" dirty="0">
                <a:solidFill>
                  <a:srgbClr val="220A3A"/>
                </a:solidFill>
                <a:latin typeface="Plus Jakarta Sans ExtraBold" panose="020B0604020202020204" charset="0"/>
                <a:cs typeface="Plus Jakarta Sans ExtraBold" panose="020B0604020202020204" charset="0"/>
              </a:rPr>
              <a:t>Enrolling in Medicare</a:t>
            </a:r>
          </a:p>
          <a:p>
            <a:pPr indent="-512221"/>
            <a:r>
              <a:rPr lang="en-US" dirty="0">
                <a:solidFill>
                  <a:srgbClr val="220A3A"/>
                </a:solidFill>
                <a:latin typeface="Plus Jakarta Sans ExtraBold" panose="020B0604020202020204" charset="0"/>
                <a:cs typeface="Plus Jakarta Sans ExtraBold" panose="020B0604020202020204" charset="0"/>
              </a:rPr>
              <a:t>Medicare coverage options (plans)</a:t>
            </a:r>
          </a:p>
          <a:p>
            <a:pPr indent="-512221"/>
            <a:r>
              <a:rPr lang="en-US" dirty="0">
                <a:solidFill>
                  <a:srgbClr val="220A3A"/>
                </a:solidFill>
                <a:latin typeface="Plus Jakarta Sans ExtraBold" panose="020B0604020202020204" charset="0"/>
                <a:cs typeface="Plus Jakarta Sans ExtraBold" panose="020B0604020202020204" charset="0"/>
              </a:rPr>
              <a:t>HSAs and Medicare </a:t>
            </a:r>
          </a:p>
          <a:p>
            <a:pPr indent="-512221"/>
            <a:r>
              <a:rPr lang="en-US" dirty="0">
                <a:solidFill>
                  <a:srgbClr val="220A3A"/>
                </a:solidFill>
                <a:latin typeface="Plus Jakarta Sans ExtraBold" panose="020B0604020202020204" charset="0"/>
                <a:cs typeface="Plus Jakarta Sans ExtraBold" panose="020B0604020202020204" charset="0"/>
              </a:rPr>
              <a:t>Medicare marketing rules</a:t>
            </a:r>
          </a:p>
          <a:p>
            <a:pPr indent="-512221"/>
            <a:endParaRPr lang="en-US" dirty="0">
              <a:latin typeface="+mn-lt"/>
            </a:endParaRPr>
          </a:p>
        </p:txBody>
      </p:sp>
      <p:sp>
        <p:nvSpPr>
          <p:cNvPr id="25" name="Text Placeholder 24">
            <a:extLst>
              <a:ext uri="{FF2B5EF4-FFF2-40B4-BE49-F238E27FC236}">
                <a16:creationId xmlns:a16="http://schemas.microsoft.com/office/drawing/2014/main" id="{107AF928-8647-9973-A539-FC377253BA22}"/>
              </a:ext>
            </a:extLst>
          </p:cNvPr>
          <p:cNvSpPr>
            <a:spLocks noGrp="1"/>
          </p:cNvSpPr>
          <p:nvPr>
            <p:ph type="body" sz="quarter" idx="13"/>
          </p:nvPr>
        </p:nvSpPr>
        <p:spPr>
          <a:xfrm>
            <a:off x="1695452" y="1003452"/>
            <a:ext cx="3041649" cy="338667"/>
          </a:xfrm>
        </p:spPr>
        <p:txBody>
          <a:bodyPr/>
          <a:lstStyle/>
          <a:p>
            <a:r>
              <a:rPr lang="en-US" dirty="0">
                <a:solidFill>
                  <a:srgbClr val="220A3A"/>
                </a:solidFill>
                <a:latin typeface="+mj-lt"/>
              </a:rPr>
              <a:t>Date Here</a:t>
            </a:r>
          </a:p>
        </p:txBody>
      </p:sp>
      <p:sp>
        <p:nvSpPr>
          <p:cNvPr id="11" name="Title 2">
            <a:extLst>
              <a:ext uri="{FF2B5EF4-FFF2-40B4-BE49-F238E27FC236}">
                <a16:creationId xmlns:a16="http://schemas.microsoft.com/office/drawing/2014/main" id="{873A930C-B19B-8645-C1CD-CA3B22C3154F}"/>
              </a:ext>
            </a:extLst>
          </p:cNvPr>
          <p:cNvSpPr>
            <a:spLocks noGrp="1"/>
          </p:cNvSpPr>
          <p:nvPr>
            <p:ph type="title"/>
          </p:nvPr>
        </p:nvSpPr>
        <p:spPr>
          <a:xfrm>
            <a:off x="1695002" y="3113495"/>
            <a:ext cx="1803924" cy="514125"/>
          </a:xfrm>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AGENDA</a:t>
            </a:r>
          </a:p>
        </p:txBody>
      </p:sp>
      <p:sp>
        <p:nvSpPr>
          <p:cNvPr id="7" name="Text Placeholder 6">
            <a:extLst>
              <a:ext uri="{FF2B5EF4-FFF2-40B4-BE49-F238E27FC236}">
                <a16:creationId xmlns:a16="http://schemas.microsoft.com/office/drawing/2014/main" id="{FC7BE449-F6B2-5568-AF3B-CCD3BEF9FBBD}"/>
              </a:ext>
            </a:extLst>
          </p:cNvPr>
          <p:cNvSpPr>
            <a:spLocks noGrp="1"/>
          </p:cNvSpPr>
          <p:nvPr>
            <p:ph type="body" sz="quarter" idx="14"/>
          </p:nvPr>
        </p:nvSpPr>
        <p:spPr>
          <a:xfrm>
            <a:off x="1695002" y="1918666"/>
            <a:ext cx="8226863" cy="759884"/>
          </a:xfrm>
        </p:spPr>
        <p:txBody>
          <a:bodyPr/>
          <a:lstStyle/>
          <a:p>
            <a:r>
              <a:rPr lang="en-US" dirty="0">
                <a:solidFill>
                  <a:srgbClr val="220A3A"/>
                </a:solidFill>
                <a:latin typeface="Plus Jakarta Sans ExtraBold" panose="020B0604020202020204" charset="0"/>
                <a:cs typeface="Plus Jakarta Sans ExtraBold" panose="020B0604020202020204" charset="0"/>
              </a:rPr>
              <a:t>Medicare 101</a:t>
            </a:r>
          </a:p>
        </p:txBody>
      </p:sp>
    </p:spTree>
    <p:extLst>
      <p:ext uri="{BB962C8B-B14F-4D97-AF65-F5344CB8AC3E}">
        <p14:creationId xmlns:p14="http://schemas.microsoft.com/office/powerpoint/2010/main" val="299506383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F1DA00DA-B92B-39A0-5E61-C6158CEEF459}"/>
              </a:ext>
            </a:extLst>
          </p:cNvPr>
          <p:cNvSpPr>
            <a:spLocks noGrp="1"/>
          </p:cNvSpPr>
          <p:nvPr>
            <p:ph type="title"/>
          </p:nvPr>
        </p:nvSpPr>
        <p:spPr>
          <a:xfrm>
            <a:off x="2425823" y="1498072"/>
            <a:ext cx="6768859" cy="1914525"/>
          </a:xfrm>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What is Medicare</a:t>
            </a:r>
          </a:p>
        </p:txBody>
      </p:sp>
      <p:sp>
        <p:nvSpPr>
          <p:cNvPr id="5" name="Text Placeholder 4">
            <a:extLst>
              <a:ext uri="{FF2B5EF4-FFF2-40B4-BE49-F238E27FC236}">
                <a16:creationId xmlns:a16="http://schemas.microsoft.com/office/drawing/2014/main" id="{A2C14915-C02C-FB27-EE2C-7FA22944C1B0}"/>
              </a:ext>
            </a:extLst>
          </p:cNvPr>
          <p:cNvSpPr>
            <a:spLocks noGrp="1"/>
          </p:cNvSpPr>
          <p:nvPr>
            <p:ph type="body" idx="1"/>
          </p:nvPr>
        </p:nvSpPr>
        <p:spPr>
          <a:xfrm>
            <a:off x="2425820" y="3583578"/>
            <a:ext cx="6768859" cy="686271"/>
          </a:xfrm>
        </p:spPr>
        <p:txBody>
          <a:bodyPr/>
          <a:lstStyle/>
          <a:p>
            <a:r>
              <a:rPr lang="en-US" dirty="0">
                <a:solidFill>
                  <a:srgbClr val="220A3A"/>
                </a:solidFill>
                <a:latin typeface="Plus Jakarta Sans ExtraBold" panose="020B0604020202020204" charset="0"/>
                <a:cs typeface="Plus Jakarta Sans ExtraBold" panose="020B0604020202020204" charset="0"/>
              </a:rPr>
              <a:t>A Federal health insurance program</a:t>
            </a:r>
          </a:p>
        </p:txBody>
      </p:sp>
    </p:spTree>
    <p:extLst>
      <p:ext uri="{BB962C8B-B14F-4D97-AF65-F5344CB8AC3E}">
        <p14:creationId xmlns:p14="http://schemas.microsoft.com/office/powerpoint/2010/main" val="29318694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1239FF-A3EB-8127-8E66-0E594FF6C71D}"/>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It provides coverage to three key groups of people: </a:t>
            </a:r>
          </a:p>
        </p:txBody>
      </p:sp>
      <p:sp>
        <p:nvSpPr>
          <p:cNvPr id="3" name="Text Placeholder 2">
            <a:extLst>
              <a:ext uri="{FF2B5EF4-FFF2-40B4-BE49-F238E27FC236}">
                <a16:creationId xmlns:a16="http://schemas.microsoft.com/office/drawing/2014/main" id="{A52CB9A6-B4AB-D54F-DADE-55C6134D0E01}"/>
              </a:ext>
            </a:extLst>
          </p:cNvPr>
          <p:cNvSpPr>
            <a:spLocks noGrp="1"/>
          </p:cNvSpPr>
          <p:nvPr>
            <p:ph type="body" sz="quarter" idx="12"/>
          </p:nvPr>
        </p:nvSpPr>
        <p:spPr>
          <a:xfrm>
            <a:off x="627997" y="4431841"/>
            <a:ext cx="8999336" cy="1634312"/>
          </a:xfrm>
        </p:spPr>
        <p:txBody>
          <a:bodyPr/>
          <a:lstStyle/>
          <a:p>
            <a:r>
              <a:rPr lang="en-US" dirty="0">
                <a:solidFill>
                  <a:srgbClr val="220A3A"/>
                </a:solidFill>
                <a:latin typeface="Plus Jakarta Sans ExtraBold" panose="020B0604020202020204" charset="0"/>
                <a:cs typeface="Plus Jakarta Sans ExtraBold" panose="020B0604020202020204" charset="0"/>
              </a:rPr>
              <a:t>Enrollment in Medicare is done through the Social Security Administration or the Railroad Retirement Board</a:t>
            </a:r>
          </a:p>
        </p:txBody>
      </p:sp>
      <p:sp>
        <p:nvSpPr>
          <p:cNvPr id="4" name="Text Placeholder 3">
            <a:extLst>
              <a:ext uri="{FF2B5EF4-FFF2-40B4-BE49-F238E27FC236}">
                <a16:creationId xmlns:a16="http://schemas.microsoft.com/office/drawing/2014/main" id="{8484B074-D05D-4236-3BED-3489499C2052}"/>
              </a:ext>
            </a:extLst>
          </p:cNvPr>
          <p:cNvSpPr>
            <a:spLocks noGrp="1"/>
          </p:cNvSpPr>
          <p:nvPr>
            <p:ph type="body" sz="quarter" idx="13"/>
          </p:nvPr>
        </p:nvSpPr>
        <p:spPr>
          <a:xfrm>
            <a:off x="725408" y="2520625"/>
            <a:ext cx="2547200" cy="2438939"/>
          </a:xfrm>
        </p:spPr>
        <p:txBody>
          <a:bodyPr/>
          <a:lstStyle/>
          <a:p>
            <a:r>
              <a:rPr lang="en-US" dirty="0">
                <a:solidFill>
                  <a:srgbClr val="220A3A"/>
                </a:solidFill>
                <a:latin typeface="Plus Jakarta Sans ExtraBold" panose="020B0604020202020204" charset="0"/>
                <a:cs typeface="Plus Jakarta Sans ExtraBold" panose="020B0604020202020204" charset="0"/>
              </a:rPr>
              <a:t>Individuals 65 and older </a:t>
            </a:r>
          </a:p>
        </p:txBody>
      </p:sp>
      <p:sp>
        <p:nvSpPr>
          <p:cNvPr id="5" name="Text Placeholder 4">
            <a:extLst>
              <a:ext uri="{FF2B5EF4-FFF2-40B4-BE49-F238E27FC236}">
                <a16:creationId xmlns:a16="http://schemas.microsoft.com/office/drawing/2014/main" id="{142F6F3C-9CD8-6A74-DAB9-D64EF782A9B4}"/>
              </a:ext>
            </a:extLst>
          </p:cNvPr>
          <p:cNvSpPr>
            <a:spLocks noGrp="1"/>
          </p:cNvSpPr>
          <p:nvPr>
            <p:ph type="body" sz="quarter" idx="14"/>
          </p:nvPr>
        </p:nvSpPr>
        <p:spPr>
          <a:xfrm>
            <a:off x="3760967" y="2520625"/>
            <a:ext cx="2547200" cy="2438939"/>
          </a:xfrm>
        </p:spPr>
        <p:txBody>
          <a:bodyPr/>
          <a:lstStyle/>
          <a:p>
            <a:r>
              <a:rPr lang="en-US" dirty="0">
                <a:solidFill>
                  <a:srgbClr val="220A3A"/>
                </a:solidFill>
                <a:latin typeface="Plus Jakarta Sans ExtraBold" panose="020B0604020202020204" charset="0"/>
                <a:cs typeface="Plus Jakarta Sans ExtraBold" panose="020B0604020202020204" charset="0"/>
              </a:rPr>
              <a:t>Individuals under 65 with certain disabilities </a:t>
            </a:r>
          </a:p>
          <a:p>
            <a:endParaRPr lang="en-US" dirty="0">
              <a:solidFill>
                <a:srgbClr val="220A3A"/>
              </a:solidFill>
              <a:latin typeface="Avenir Next LT Pro"/>
            </a:endParaRPr>
          </a:p>
        </p:txBody>
      </p:sp>
      <p:sp>
        <p:nvSpPr>
          <p:cNvPr id="6" name="Text Placeholder 5">
            <a:extLst>
              <a:ext uri="{FF2B5EF4-FFF2-40B4-BE49-F238E27FC236}">
                <a16:creationId xmlns:a16="http://schemas.microsoft.com/office/drawing/2014/main" id="{F4959BE5-12BC-9C0C-A956-98A0AFA18307}"/>
              </a:ext>
            </a:extLst>
          </p:cNvPr>
          <p:cNvSpPr>
            <a:spLocks noGrp="1"/>
          </p:cNvSpPr>
          <p:nvPr>
            <p:ph type="body" sz="quarter" idx="15"/>
          </p:nvPr>
        </p:nvSpPr>
        <p:spPr>
          <a:xfrm>
            <a:off x="6796524" y="2520625"/>
            <a:ext cx="4407629" cy="2438939"/>
          </a:xfrm>
        </p:spPr>
        <p:txBody>
          <a:bodyPr/>
          <a:lstStyle/>
          <a:p>
            <a:r>
              <a:rPr lang="en-US" dirty="0">
                <a:solidFill>
                  <a:srgbClr val="220A3A"/>
                </a:solidFill>
                <a:latin typeface="Plus Jakarta Sans ExtraBold" panose="020B0604020202020204" charset="0"/>
                <a:cs typeface="Plus Jakarta Sans ExtraBold" panose="020B0604020202020204" charset="0"/>
              </a:rPr>
              <a:t>Individuals of any age with End Stage Renal Disease (ESRD) or Lou Gehrig’s Disease (ALS) </a:t>
            </a:r>
          </a:p>
          <a:p>
            <a:endParaRPr lang="en-US" dirty="0">
              <a:solidFill>
                <a:srgbClr val="220A3A"/>
              </a:solidFill>
              <a:latin typeface="Avenir Next LT Pro"/>
            </a:endParaRPr>
          </a:p>
        </p:txBody>
      </p:sp>
      <p:sp>
        <p:nvSpPr>
          <p:cNvPr id="8" name="Rectangle 7">
            <a:extLst>
              <a:ext uri="{FF2B5EF4-FFF2-40B4-BE49-F238E27FC236}">
                <a16:creationId xmlns:a16="http://schemas.microsoft.com/office/drawing/2014/main" id="{10BC6F3C-375F-1A1A-5107-C2292AD82B4A}"/>
              </a:ext>
            </a:extLst>
          </p:cNvPr>
          <p:cNvSpPr/>
          <p:nvPr/>
        </p:nvSpPr>
        <p:spPr>
          <a:xfrm>
            <a:off x="11754998" y="6444867"/>
            <a:ext cx="308472" cy="31949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220A3A"/>
              </a:solidFill>
            </a:endParaRPr>
          </a:p>
        </p:txBody>
      </p:sp>
    </p:spTree>
    <p:extLst>
      <p:ext uri="{BB962C8B-B14F-4D97-AF65-F5344CB8AC3E}">
        <p14:creationId xmlns:p14="http://schemas.microsoft.com/office/powerpoint/2010/main" val="27786325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F50876F-D696-E8D9-6562-61F144F729F0}"/>
              </a:ext>
            </a:extLst>
          </p:cNvPr>
          <p:cNvSpPr>
            <a:spLocks noGrp="1"/>
          </p:cNvSpPr>
          <p:nvPr>
            <p:ph type="title"/>
          </p:nvPr>
        </p:nvSpPr>
        <p:spPr>
          <a:xfrm>
            <a:off x="2510489" y="1688572"/>
            <a:ext cx="6768859" cy="1914525"/>
          </a:xfrm>
        </p:spPr>
        <p:txBody>
          <a:bodyPr/>
          <a:lstStyle/>
          <a:p>
            <a:r>
              <a:rPr lang="en-US" dirty="0">
                <a:solidFill>
                  <a:srgbClr val="220A3A"/>
                </a:solidFill>
                <a:latin typeface="Plus Jakarta Sans ExtraBold" panose="020B0604020202020204" charset="0"/>
                <a:cs typeface="Plus Jakarta Sans ExtraBold" panose="020B0604020202020204" charset="0"/>
              </a:rPr>
              <a:t>The parts of Medicare </a:t>
            </a:r>
          </a:p>
        </p:txBody>
      </p:sp>
      <p:sp>
        <p:nvSpPr>
          <p:cNvPr id="5" name="Text Placeholder 4">
            <a:extLst>
              <a:ext uri="{FF2B5EF4-FFF2-40B4-BE49-F238E27FC236}">
                <a16:creationId xmlns:a16="http://schemas.microsoft.com/office/drawing/2014/main" id="{DAC66ED7-EA01-9495-85D4-45CDD8EE7041}"/>
              </a:ext>
            </a:extLst>
          </p:cNvPr>
          <p:cNvSpPr>
            <a:spLocks noGrp="1"/>
          </p:cNvSpPr>
          <p:nvPr>
            <p:ph type="body" idx="1"/>
          </p:nvPr>
        </p:nvSpPr>
        <p:spPr>
          <a:xfrm>
            <a:off x="2510487" y="3774078"/>
            <a:ext cx="6768859" cy="686271"/>
          </a:xfrm>
        </p:spPr>
        <p:txBody>
          <a:bodyPr/>
          <a:lstStyle/>
          <a:p>
            <a:r>
              <a:rPr lang="en-US" dirty="0">
                <a:solidFill>
                  <a:srgbClr val="220A3A"/>
                </a:solidFill>
                <a:latin typeface="Plus Jakarta Sans ExtraBold" panose="020B0604020202020204" charset="0"/>
                <a:cs typeface="Plus Jakarta Sans ExtraBold" panose="020B0604020202020204" charset="0"/>
              </a:rPr>
              <a:t>A, B, C, and D</a:t>
            </a:r>
          </a:p>
        </p:txBody>
      </p:sp>
    </p:spTree>
    <p:extLst>
      <p:ext uri="{BB962C8B-B14F-4D97-AF65-F5344CB8AC3E}">
        <p14:creationId xmlns:p14="http://schemas.microsoft.com/office/powerpoint/2010/main" val="9252514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D0C78-9A3D-D128-2FA4-FD36456BD13E}"/>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The parts of Medicare</a:t>
            </a:r>
          </a:p>
        </p:txBody>
      </p:sp>
      <p:sp>
        <p:nvSpPr>
          <p:cNvPr id="3" name="Text Placeholder 2">
            <a:extLst>
              <a:ext uri="{FF2B5EF4-FFF2-40B4-BE49-F238E27FC236}">
                <a16:creationId xmlns:a16="http://schemas.microsoft.com/office/drawing/2014/main" id="{8F35883D-AE83-A6CE-C86C-9D9AF4BD0E90}"/>
              </a:ext>
            </a:extLst>
          </p:cNvPr>
          <p:cNvSpPr>
            <a:spLocks noGrp="1"/>
          </p:cNvSpPr>
          <p:nvPr>
            <p:ph type="body" sz="quarter" idx="13"/>
          </p:nvPr>
        </p:nvSpPr>
        <p:spPr/>
        <p:txBody>
          <a:bodyPr/>
          <a:lstStyle/>
          <a:p>
            <a:r>
              <a:rPr lang="en-US" dirty="0">
                <a:solidFill>
                  <a:srgbClr val="220A3A"/>
                </a:solidFill>
                <a:latin typeface="Plus Jakarta Sans ExtraBold" panose="020B0604020202020204" charset="0"/>
                <a:cs typeface="Plus Jakarta Sans ExtraBold" panose="020B0604020202020204" charset="0"/>
              </a:rPr>
              <a:t>A, B, C, and D </a:t>
            </a:r>
          </a:p>
        </p:txBody>
      </p:sp>
      <p:sp>
        <p:nvSpPr>
          <p:cNvPr id="4" name="Picture Placeholder 3">
            <a:extLst>
              <a:ext uri="{FF2B5EF4-FFF2-40B4-BE49-F238E27FC236}">
                <a16:creationId xmlns:a16="http://schemas.microsoft.com/office/drawing/2014/main" id="{7D14F56E-6E66-3A4C-455E-E6AF08D03BFC}"/>
              </a:ext>
            </a:extLst>
          </p:cNvPr>
          <p:cNvSpPr>
            <a:spLocks noGrp="1"/>
          </p:cNvSpPr>
          <p:nvPr>
            <p:ph type="pic" sz="quarter" idx="16"/>
          </p:nvPr>
        </p:nvSpPr>
        <p:spPr>
          <a:xfrm>
            <a:off x="7118150" y="3577065"/>
            <a:ext cx="933449" cy="933451"/>
          </a:xfrm>
        </p:spPr>
        <p:txBody>
          <a:bodyPr>
            <a:noAutofit/>
          </a:bodyPr>
          <a:lstStyle/>
          <a:p>
            <a:pPr algn="ctr"/>
            <a:r>
              <a:rPr lang="en-US" sz="5333" b="1" dirty="0">
                <a:solidFill>
                  <a:srgbClr val="220A3A"/>
                </a:solidFill>
                <a:latin typeface="+mn-lt"/>
              </a:rPr>
              <a:t>C</a:t>
            </a:r>
          </a:p>
        </p:txBody>
      </p:sp>
      <p:sp>
        <p:nvSpPr>
          <p:cNvPr id="5" name="Picture Placeholder 4">
            <a:extLst>
              <a:ext uri="{FF2B5EF4-FFF2-40B4-BE49-F238E27FC236}">
                <a16:creationId xmlns:a16="http://schemas.microsoft.com/office/drawing/2014/main" id="{C32EACEC-7EA5-35F7-5074-F988726D3A57}"/>
              </a:ext>
            </a:extLst>
          </p:cNvPr>
          <p:cNvSpPr>
            <a:spLocks noGrp="1"/>
          </p:cNvSpPr>
          <p:nvPr>
            <p:ph type="pic" sz="quarter" idx="15"/>
          </p:nvPr>
        </p:nvSpPr>
        <p:spPr>
          <a:xfrm>
            <a:off x="4170578" y="3577065"/>
            <a:ext cx="933449" cy="933451"/>
          </a:xfrm>
        </p:spPr>
        <p:txBody>
          <a:bodyPr>
            <a:noAutofit/>
          </a:bodyPr>
          <a:lstStyle/>
          <a:p>
            <a:pPr algn="ctr"/>
            <a:r>
              <a:rPr lang="en-US" sz="5333" b="1" dirty="0">
                <a:solidFill>
                  <a:srgbClr val="220A3A"/>
                </a:solidFill>
                <a:latin typeface="+mn-lt"/>
              </a:rPr>
              <a:t>B</a:t>
            </a:r>
          </a:p>
        </p:txBody>
      </p:sp>
      <p:sp>
        <p:nvSpPr>
          <p:cNvPr id="6" name="Text Placeholder 5">
            <a:extLst>
              <a:ext uri="{FF2B5EF4-FFF2-40B4-BE49-F238E27FC236}">
                <a16:creationId xmlns:a16="http://schemas.microsoft.com/office/drawing/2014/main" id="{EA41A689-06EA-FB25-9301-485BDB9F280F}"/>
              </a:ext>
            </a:extLst>
          </p:cNvPr>
          <p:cNvSpPr>
            <a:spLocks noGrp="1"/>
          </p:cNvSpPr>
          <p:nvPr>
            <p:ph type="body" idx="3"/>
          </p:nvPr>
        </p:nvSpPr>
        <p:spPr>
          <a:xfrm>
            <a:off x="438021" y="4630581"/>
            <a:ext cx="2493963" cy="1500187"/>
          </a:xfrm>
        </p:spPr>
        <p:txBody>
          <a:bodyPr/>
          <a:lstStyle/>
          <a:p>
            <a:r>
              <a:rPr lang="en-US" sz="1867" dirty="0">
                <a:solidFill>
                  <a:srgbClr val="220A3A"/>
                </a:solidFill>
                <a:latin typeface="Plus Jakarta Sans ExtraBold" panose="020B0604020202020204" charset="0"/>
                <a:cs typeface="Plus Jakarta Sans ExtraBold" panose="020B0604020202020204" charset="0"/>
              </a:rPr>
              <a:t>Hospital and inpatient care – managed by the Federal government</a:t>
            </a:r>
          </a:p>
        </p:txBody>
      </p:sp>
      <p:sp>
        <p:nvSpPr>
          <p:cNvPr id="7" name="Text Placeholder 6">
            <a:extLst>
              <a:ext uri="{FF2B5EF4-FFF2-40B4-BE49-F238E27FC236}">
                <a16:creationId xmlns:a16="http://schemas.microsoft.com/office/drawing/2014/main" id="{0D7B1A7D-F05E-42E3-5B07-44443057A8D7}"/>
              </a:ext>
            </a:extLst>
          </p:cNvPr>
          <p:cNvSpPr>
            <a:spLocks noGrp="1"/>
          </p:cNvSpPr>
          <p:nvPr>
            <p:ph type="body" idx="4"/>
          </p:nvPr>
        </p:nvSpPr>
        <p:spPr>
          <a:xfrm>
            <a:off x="3390320" y="4630581"/>
            <a:ext cx="2493963" cy="1500187"/>
          </a:xfrm>
        </p:spPr>
        <p:txBody>
          <a:bodyPr/>
          <a:lstStyle/>
          <a:p>
            <a:r>
              <a:rPr lang="en-US" sz="1867" kern="1200" dirty="0">
                <a:solidFill>
                  <a:srgbClr val="220A3A"/>
                </a:solidFill>
                <a:latin typeface="Plus Jakarta Sans ExtraBold" panose="020B0604020202020204" charset="0"/>
                <a:cs typeface="Plus Jakarta Sans ExtraBold" panose="020B0604020202020204" charset="0"/>
              </a:rPr>
              <a:t>Outpatient doctors and medical care – managed by the Federal government</a:t>
            </a:r>
          </a:p>
          <a:p>
            <a:endParaRPr lang="en-US" sz="1600" dirty="0">
              <a:solidFill>
                <a:srgbClr val="220A3A"/>
              </a:solidFill>
              <a:latin typeface="Avenir Next LT Pro"/>
            </a:endParaRPr>
          </a:p>
        </p:txBody>
      </p:sp>
      <p:sp>
        <p:nvSpPr>
          <p:cNvPr id="8" name="Text Placeholder 7">
            <a:extLst>
              <a:ext uri="{FF2B5EF4-FFF2-40B4-BE49-F238E27FC236}">
                <a16:creationId xmlns:a16="http://schemas.microsoft.com/office/drawing/2014/main" id="{DABF8545-17CD-5717-506C-27270BC944BD}"/>
              </a:ext>
            </a:extLst>
          </p:cNvPr>
          <p:cNvSpPr>
            <a:spLocks noGrp="1"/>
          </p:cNvSpPr>
          <p:nvPr>
            <p:ph type="body" idx="6"/>
          </p:nvPr>
        </p:nvSpPr>
        <p:spPr>
          <a:xfrm>
            <a:off x="6337892" y="4630581"/>
            <a:ext cx="2493963" cy="1500187"/>
          </a:xfrm>
        </p:spPr>
        <p:txBody>
          <a:bodyPr/>
          <a:lstStyle/>
          <a:p>
            <a:r>
              <a:rPr lang="en-US" sz="1867" kern="1200" dirty="0">
                <a:solidFill>
                  <a:srgbClr val="220A3A"/>
                </a:solidFill>
                <a:latin typeface="Plus Jakarta Sans ExtraBold" panose="020B0604020202020204" charset="0"/>
                <a:cs typeface="Plus Jakarta Sans ExtraBold" panose="020B0604020202020204" charset="0"/>
              </a:rPr>
              <a:t>Medicare Advantage – private insurance companies</a:t>
            </a:r>
          </a:p>
          <a:p>
            <a:endParaRPr lang="en-US" sz="1600" dirty="0">
              <a:solidFill>
                <a:srgbClr val="220A3A"/>
              </a:solidFill>
              <a:latin typeface="Avenir Next LT Pro"/>
            </a:endParaRPr>
          </a:p>
        </p:txBody>
      </p:sp>
      <p:sp>
        <p:nvSpPr>
          <p:cNvPr id="9" name="Picture Placeholder 8">
            <a:extLst>
              <a:ext uri="{FF2B5EF4-FFF2-40B4-BE49-F238E27FC236}">
                <a16:creationId xmlns:a16="http://schemas.microsoft.com/office/drawing/2014/main" id="{A93338BA-474D-EB3D-8FA9-5D387D09D76C}"/>
              </a:ext>
            </a:extLst>
          </p:cNvPr>
          <p:cNvSpPr>
            <a:spLocks noGrp="1"/>
          </p:cNvSpPr>
          <p:nvPr>
            <p:ph type="pic" sz="quarter" idx="14"/>
          </p:nvPr>
        </p:nvSpPr>
        <p:spPr>
          <a:xfrm>
            <a:off x="1223006" y="3564104"/>
            <a:ext cx="933449" cy="933451"/>
          </a:xfrm>
        </p:spPr>
        <p:txBody>
          <a:bodyPr>
            <a:noAutofit/>
          </a:bodyPr>
          <a:lstStyle/>
          <a:p>
            <a:pPr algn="ctr"/>
            <a:r>
              <a:rPr lang="en-US" sz="5333" b="1" dirty="0">
                <a:solidFill>
                  <a:srgbClr val="220A3A"/>
                </a:solidFill>
                <a:latin typeface="+mn-lt"/>
              </a:rPr>
              <a:t>A</a:t>
            </a:r>
          </a:p>
        </p:txBody>
      </p:sp>
      <p:sp>
        <p:nvSpPr>
          <p:cNvPr id="10" name="Picture Placeholder 9">
            <a:extLst>
              <a:ext uri="{FF2B5EF4-FFF2-40B4-BE49-F238E27FC236}">
                <a16:creationId xmlns:a16="http://schemas.microsoft.com/office/drawing/2014/main" id="{CCBCF4D7-E7E8-EE6C-267D-4D50F5F116E1}"/>
              </a:ext>
            </a:extLst>
          </p:cNvPr>
          <p:cNvSpPr>
            <a:spLocks noGrp="1"/>
          </p:cNvSpPr>
          <p:nvPr>
            <p:ph type="pic" sz="quarter" idx="17"/>
          </p:nvPr>
        </p:nvSpPr>
        <p:spPr>
          <a:xfrm>
            <a:off x="10065722" y="3577065"/>
            <a:ext cx="933449" cy="933451"/>
          </a:xfrm>
        </p:spPr>
        <p:txBody>
          <a:bodyPr>
            <a:noAutofit/>
          </a:bodyPr>
          <a:lstStyle/>
          <a:p>
            <a:pPr algn="ctr"/>
            <a:r>
              <a:rPr lang="en-US" sz="5333" b="1" dirty="0">
                <a:solidFill>
                  <a:srgbClr val="220A3A"/>
                </a:solidFill>
                <a:latin typeface="+mn-lt"/>
              </a:rPr>
              <a:t>D</a:t>
            </a:r>
          </a:p>
        </p:txBody>
      </p:sp>
      <p:sp>
        <p:nvSpPr>
          <p:cNvPr id="11" name="Text Placeholder 10">
            <a:extLst>
              <a:ext uri="{FF2B5EF4-FFF2-40B4-BE49-F238E27FC236}">
                <a16:creationId xmlns:a16="http://schemas.microsoft.com/office/drawing/2014/main" id="{89DA7D6B-AEB4-424A-B97D-0F38C5BF582F}"/>
              </a:ext>
            </a:extLst>
          </p:cNvPr>
          <p:cNvSpPr>
            <a:spLocks noGrp="1"/>
          </p:cNvSpPr>
          <p:nvPr>
            <p:ph type="body" idx="18"/>
          </p:nvPr>
        </p:nvSpPr>
        <p:spPr>
          <a:xfrm>
            <a:off x="9285464" y="4630581"/>
            <a:ext cx="2493963" cy="1500187"/>
          </a:xfrm>
        </p:spPr>
        <p:txBody>
          <a:bodyPr/>
          <a:lstStyle/>
          <a:p>
            <a:r>
              <a:rPr lang="en-US" sz="1867" kern="1200" dirty="0">
                <a:solidFill>
                  <a:srgbClr val="220A3A"/>
                </a:solidFill>
                <a:latin typeface="Plus Jakarta Sans ExtraBold" panose="020B0604020202020204" charset="0"/>
                <a:cs typeface="Plus Jakarta Sans ExtraBold" panose="020B0604020202020204" charset="0"/>
              </a:rPr>
              <a:t>Prescription coverage – private insurance companies</a:t>
            </a:r>
          </a:p>
        </p:txBody>
      </p:sp>
    </p:spTree>
    <p:extLst>
      <p:ext uri="{BB962C8B-B14F-4D97-AF65-F5344CB8AC3E}">
        <p14:creationId xmlns:p14="http://schemas.microsoft.com/office/powerpoint/2010/main" val="241407742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8A9F4-F19D-5B95-0F31-815D2D3640D0}"/>
              </a:ext>
            </a:extLst>
          </p:cNvPr>
          <p:cNvSpPr>
            <a:spLocks noGrp="1"/>
          </p:cNvSpPr>
          <p:nvPr>
            <p:ph type="title"/>
          </p:nvPr>
        </p:nvSpPr>
        <p:spPr>
          <a:xfrm>
            <a:off x="2415239" y="3320522"/>
            <a:ext cx="6768859" cy="1914525"/>
          </a:xfrm>
        </p:spPr>
        <p:txBody>
          <a:bodyPr/>
          <a:lstStyle/>
          <a:p>
            <a:r>
              <a:rPr lang="en-US" dirty="0">
                <a:solidFill>
                  <a:srgbClr val="220A3A"/>
                </a:solidFill>
                <a:latin typeface="Plus Jakarta Sans ExtraBold" panose="020B0604020202020204" charset="0"/>
                <a:cs typeface="Plus Jakarta Sans ExtraBold" panose="020B0604020202020204" charset="0"/>
              </a:rPr>
              <a:t>Part A</a:t>
            </a:r>
          </a:p>
        </p:txBody>
      </p:sp>
      <p:pic>
        <p:nvPicPr>
          <p:cNvPr id="11" name="Picture Placeholder 10" descr="Hospital outline">
            <a:extLst>
              <a:ext uri="{FF2B5EF4-FFF2-40B4-BE49-F238E27FC236}">
                <a16:creationId xmlns:a16="http://schemas.microsoft.com/office/drawing/2014/main" id="{FA53D68A-E8D0-9CE9-E1A6-9D9C5ADA2398}"/>
              </a:ext>
            </a:extLst>
          </p:cNvPr>
          <p:cNvPicPr>
            <a:picLocks noGrp="1" noChangeAspect="1"/>
          </p:cNvPicPr>
          <p:nvPr>
            <p:ph type="pic" sz="quarter" idx="12"/>
          </p:nvPr>
        </p:nvPicPr>
        <p:blipFill>
          <a:blip>
            <a:extLst>
              <a:ext uri="{96DAC541-7B7A-43D3-8B79-37D633B846F1}">
                <asvg:svgBlip xmlns:asvg="http://schemas.microsoft.com/office/drawing/2016/SVG/main" r:embed="rId2"/>
              </a:ext>
            </a:extLst>
          </a:blip>
          <a:srcRect t="10515" b="10515"/>
          <a:stretch>
            <a:fillRect/>
          </a:stretch>
        </p:blipFill>
        <p:spPr>
          <a:xfrm>
            <a:off x="4586817" y="1405998"/>
            <a:ext cx="2425700" cy="1914525"/>
          </a:xfrm>
        </p:spPr>
      </p:pic>
      <p:sp>
        <p:nvSpPr>
          <p:cNvPr id="12" name="Text Placeholder 4">
            <a:extLst>
              <a:ext uri="{FF2B5EF4-FFF2-40B4-BE49-F238E27FC236}">
                <a16:creationId xmlns:a16="http://schemas.microsoft.com/office/drawing/2014/main" id="{6E5500BD-A863-205E-7EAE-919669D19A9A}"/>
              </a:ext>
            </a:extLst>
          </p:cNvPr>
          <p:cNvSpPr txBox="1">
            <a:spLocks/>
          </p:cNvSpPr>
          <p:nvPr/>
        </p:nvSpPr>
        <p:spPr>
          <a:xfrm>
            <a:off x="2415237" y="4186827"/>
            <a:ext cx="6768859" cy="686271"/>
          </a:xfrm>
          <a:prstGeom prst="rect">
            <a:avLst/>
          </a:prstGeom>
        </p:spPr>
        <p:txBody>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000000"/>
              </a:buClr>
              <a:buFont typeface="Arial" panose="020B0604020202020204" pitchFamily="34" charset="0"/>
              <a:buChar char="•"/>
              <a:defRPr sz="1400" b="0" i="0" u="none" strike="noStrike" cap="none">
                <a:solidFill>
                  <a:srgbClr val="000000"/>
                </a:solidFill>
                <a:latin typeface="Avenir Next" panose="020B0503020202020204" pitchFamily="34" charset="0"/>
                <a:ea typeface="Avenir Next" panose="020B05030202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52396" indent="0" algn="ctr">
              <a:buNone/>
            </a:pPr>
            <a:r>
              <a:rPr lang="en-US" sz="1867" dirty="0">
                <a:solidFill>
                  <a:srgbClr val="220A3A"/>
                </a:solidFill>
                <a:latin typeface="Avenir Next LT Pro"/>
              </a:rPr>
              <a:t>Hospital benefits</a:t>
            </a:r>
          </a:p>
        </p:txBody>
      </p:sp>
    </p:spTree>
    <p:extLst>
      <p:ext uri="{BB962C8B-B14F-4D97-AF65-F5344CB8AC3E}">
        <p14:creationId xmlns:p14="http://schemas.microsoft.com/office/powerpoint/2010/main" val="11627093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 name="Content Placeholder 5" descr="Hospital outline">
            <a:extLst>
              <a:ext uri="{FF2B5EF4-FFF2-40B4-BE49-F238E27FC236}">
                <a16:creationId xmlns:a16="http://schemas.microsoft.com/office/drawing/2014/main" id="{3759BDDE-BF32-9C70-B64F-38F47AD84301}"/>
              </a:ext>
            </a:extLst>
          </p:cNvPr>
          <p:cNvPicPr>
            <a:picLocks noGrp="1" noChangeAspect="1"/>
          </p:cNvPicPr>
          <p:nvPr>
            <p:ph sz="quarter" idx="13"/>
          </p:nvPr>
        </p:nvPicPr>
        <p:blipFill>
          <a:blip>
            <a:extLst>
              <a:ext uri="{96DAC541-7B7A-43D3-8B79-37D633B846F1}">
                <asvg:svgBlip xmlns:asvg="http://schemas.microsoft.com/office/drawing/2016/SVG/main" r:embed="rId3"/>
              </a:ext>
            </a:extLst>
          </a:blip>
          <a:stretch>
            <a:fillRect/>
          </a:stretch>
        </p:blipFill>
        <p:spPr>
          <a:xfrm>
            <a:off x="8031085" y="2209800"/>
            <a:ext cx="2438400" cy="2438400"/>
          </a:xfrm>
        </p:spPr>
      </p:pic>
      <p:sp>
        <p:nvSpPr>
          <p:cNvPr id="3" name="Title 2">
            <a:extLst>
              <a:ext uri="{FF2B5EF4-FFF2-40B4-BE49-F238E27FC236}">
                <a16:creationId xmlns:a16="http://schemas.microsoft.com/office/drawing/2014/main" id="{FECA89E9-2E84-6EFD-30B3-48628B93AA38}"/>
              </a:ext>
            </a:extLst>
          </p:cNvPr>
          <p:cNvSpPr>
            <a:spLocks noGrp="1"/>
          </p:cNvSpPr>
          <p:nvPr>
            <p:ph type="title"/>
          </p:nvPr>
        </p:nvSpPr>
        <p:spPr/>
        <p:txBody>
          <a:bodyPr/>
          <a:lstStyle/>
          <a:p>
            <a:r>
              <a:rPr lang="en-US" dirty="0">
                <a:solidFill>
                  <a:srgbClr val="220A3A"/>
                </a:solidFill>
                <a:latin typeface="Plus Jakarta Sans ExtraBold" panose="020B0604020202020204" charset="0"/>
                <a:cs typeface="Plus Jakarta Sans ExtraBold" panose="020B0604020202020204" charset="0"/>
              </a:rPr>
              <a:t>Part A benefits </a:t>
            </a:r>
          </a:p>
        </p:txBody>
      </p:sp>
      <p:sp>
        <p:nvSpPr>
          <p:cNvPr id="4" name="Text Placeholder 3">
            <a:extLst>
              <a:ext uri="{FF2B5EF4-FFF2-40B4-BE49-F238E27FC236}">
                <a16:creationId xmlns:a16="http://schemas.microsoft.com/office/drawing/2014/main" id="{5E1D1ED2-0526-620F-0E29-CB33E386D465}"/>
              </a:ext>
            </a:extLst>
          </p:cNvPr>
          <p:cNvSpPr>
            <a:spLocks noGrp="1"/>
          </p:cNvSpPr>
          <p:nvPr>
            <p:ph type="body" sz="quarter" idx="14"/>
          </p:nvPr>
        </p:nvSpPr>
        <p:spPr>
          <a:xfrm>
            <a:off x="617415" y="3090552"/>
            <a:ext cx="5478587" cy="2322696"/>
          </a:xfrm>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In-patient hospital </a:t>
            </a:r>
          </a:p>
          <a:p>
            <a:r>
              <a:rPr lang="en-US" dirty="0">
                <a:solidFill>
                  <a:srgbClr val="220A3A"/>
                </a:solidFill>
                <a:latin typeface="Plus Jakarta Sans ExtraBold" panose="020B0604020202020204" charset="0"/>
                <a:cs typeface="Plus Jakarta Sans ExtraBold" panose="020B0604020202020204" charset="0"/>
              </a:rPr>
              <a:t>Skilled nursing facility </a:t>
            </a:r>
          </a:p>
          <a:p>
            <a:r>
              <a:rPr lang="en-US" dirty="0">
                <a:solidFill>
                  <a:srgbClr val="220A3A"/>
                </a:solidFill>
                <a:latin typeface="Plus Jakarta Sans ExtraBold" panose="020B0604020202020204" charset="0"/>
                <a:cs typeface="Plus Jakarta Sans ExtraBold" panose="020B0604020202020204" charset="0"/>
              </a:rPr>
              <a:t>Home health care </a:t>
            </a:r>
          </a:p>
          <a:p>
            <a:r>
              <a:rPr lang="en-US" dirty="0">
                <a:solidFill>
                  <a:srgbClr val="220A3A"/>
                </a:solidFill>
                <a:latin typeface="Plus Jakarta Sans ExtraBold" panose="020B0604020202020204" charset="0"/>
                <a:cs typeface="Plus Jakarta Sans ExtraBold" panose="020B0604020202020204" charset="0"/>
              </a:rPr>
              <a:t>Hospice care </a:t>
            </a:r>
          </a:p>
          <a:p>
            <a:pPr marL="0" indent="0">
              <a:buNone/>
            </a:pPr>
            <a:endParaRPr lang="en-US" dirty="0">
              <a:solidFill>
                <a:srgbClr val="220A3A"/>
              </a:solidFill>
              <a:latin typeface="Avenir Next LT Pro"/>
            </a:endParaRPr>
          </a:p>
        </p:txBody>
      </p:sp>
      <p:sp>
        <p:nvSpPr>
          <p:cNvPr id="2" name="Rectangle 1">
            <a:extLst>
              <a:ext uri="{FF2B5EF4-FFF2-40B4-BE49-F238E27FC236}">
                <a16:creationId xmlns:a16="http://schemas.microsoft.com/office/drawing/2014/main" id="{E40F5436-9716-4E84-D6E1-4806C6D9B7C8}"/>
              </a:ext>
            </a:extLst>
          </p:cNvPr>
          <p:cNvSpPr/>
          <p:nvPr/>
        </p:nvSpPr>
        <p:spPr>
          <a:xfrm>
            <a:off x="0" y="6588087"/>
            <a:ext cx="1795749" cy="15423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DF5FAA47-5A0A-FBCC-3EB3-787C6D8E56F4}"/>
              </a:ext>
            </a:extLst>
          </p:cNvPr>
          <p:cNvSpPr/>
          <p:nvPr/>
        </p:nvSpPr>
        <p:spPr>
          <a:xfrm>
            <a:off x="11766014" y="6389783"/>
            <a:ext cx="330506" cy="4682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521807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0980AB-761D-8709-B507-D3103DC61ADF}"/>
              </a:ext>
            </a:extLst>
          </p:cNvPr>
          <p:cNvSpPr>
            <a:spLocks noGrp="1"/>
          </p:cNvSpPr>
          <p:nvPr>
            <p:ph type="title"/>
          </p:nvPr>
        </p:nvSpPr>
        <p:spPr>
          <a:xfrm>
            <a:off x="2394072" y="2950106"/>
            <a:ext cx="6768859" cy="1914525"/>
          </a:xfrm>
        </p:spPr>
        <p:txBody>
          <a:bodyPr/>
          <a:lstStyle/>
          <a:p>
            <a:r>
              <a:rPr lang="en-US" dirty="0">
                <a:solidFill>
                  <a:srgbClr val="220A3A"/>
                </a:solidFill>
                <a:latin typeface="Plus Jakarta Sans ExtraBold" panose="020B0604020202020204" charset="0"/>
                <a:cs typeface="Plus Jakarta Sans ExtraBold" panose="020B0604020202020204" charset="0"/>
              </a:rPr>
              <a:t>Part B</a:t>
            </a:r>
          </a:p>
        </p:txBody>
      </p:sp>
      <p:sp>
        <p:nvSpPr>
          <p:cNvPr id="6" name="Text Placeholder 4">
            <a:extLst>
              <a:ext uri="{FF2B5EF4-FFF2-40B4-BE49-F238E27FC236}">
                <a16:creationId xmlns:a16="http://schemas.microsoft.com/office/drawing/2014/main" id="{B1E4BB78-98A4-9F39-309D-B1DB39187371}"/>
              </a:ext>
            </a:extLst>
          </p:cNvPr>
          <p:cNvSpPr txBox="1">
            <a:spLocks/>
          </p:cNvSpPr>
          <p:nvPr/>
        </p:nvSpPr>
        <p:spPr>
          <a:xfrm>
            <a:off x="2394071" y="3816411"/>
            <a:ext cx="6768859" cy="686271"/>
          </a:xfrm>
          <a:prstGeom prst="rect">
            <a:avLst/>
          </a:prstGeom>
        </p:spPr>
        <p:txBody>
          <a:bodyPr/>
          <a:lstStyle>
            <a:defPPr marR="0" lvl="0" algn="l" rtl="0">
              <a:lnSpc>
                <a:spcPct val="100000"/>
              </a:lnSpc>
              <a:spcBef>
                <a:spcPts val="0"/>
              </a:spcBef>
              <a:spcAft>
                <a:spcPts val="0"/>
              </a:spcAft>
            </a:defPPr>
            <a:lvl1pPr marL="457200" marR="0" lvl="0" indent="-342900" algn="l" rtl="0">
              <a:lnSpc>
                <a:spcPct val="100000"/>
              </a:lnSpc>
              <a:spcBef>
                <a:spcPts val="0"/>
              </a:spcBef>
              <a:spcAft>
                <a:spcPts val="0"/>
              </a:spcAft>
              <a:buClr>
                <a:srgbClr val="000000"/>
              </a:buClr>
              <a:buFont typeface="Arial" panose="020B0604020202020204" pitchFamily="34" charset="0"/>
              <a:buChar char="•"/>
              <a:defRPr sz="1400" b="0" i="0" u="none" strike="noStrike" cap="none">
                <a:solidFill>
                  <a:srgbClr val="000000"/>
                </a:solidFill>
                <a:latin typeface="Avenir Next" panose="020B0503020202020204" pitchFamily="34" charset="0"/>
                <a:ea typeface="Avenir Next" panose="020B0503020202020204" pitchFamily="34"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pPr marL="152396" indent="0" algn="ctr">
              <a:buNone/>
            </a:pPr>
            <a:r>
              <a:rPr lang="en-US" sz="1867" dirty="0">
                <a:solidFill>
                  <a:srgbClr val="220A3A"/>
                </a:solidFill>
                <a:latin typeface="Avenir Next LT Pro"/>
                <a:cs typeface="Arial" panose="020B0604020202020204" pitchFamily="34" charset="0"/>
              </a:rPr>
              <a:t>Medical benefits</a:t>
            </a:r>
          </a:p>
        </p:txBody>
      </p:sp>
    </p:spTree>
    <p:extLst>
      <p:ext uri="{BB962C8B-B14F-4D97-AF65-F5344CB8AC3E}">
        <p14:creationId xmlns:p14="http://schemas.microsoft.com/office/powerpoint/2010/main" val="8192168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6660A1CE-B38D-15B5-D66E-95278E776AF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60097E6-56CB-1514-7EAF-C14A03A21591}"/>
              </a:ext>
            </a:extLst>
          </p:cNvPr>
          <p:cNvSpPr>
            <a:spLocks noGrp="1"/>
          </p:cNvSpPr>
          <p:nvPr>
            <p:ph type="title"/>
          </p:nvPr>
        </p:nvSpPr>
        <p:spPr>
          <a:xfrm>
            <a:off x="638581" y="1431361"/>
            <a:ext cx="5589424" cy="763600"/>
          </a:xfrm>
        </p:spPr>
        <p:txBody>
          <a:bodyPr/>
          <a:lstStyle/>
          <a:p>
            <a:r>
              <a:rPr lang="en-US" dirty="0">
                <a:solidFill>
                  <a:srgbClr val="220A3A"/>
                </a:solidFill>
                <a:latin typeface="Plus Jakarta Sans ExtraBold" panose="020B0604020202020204" charset="0"/>
                <a:cs typeface="Plus Jakarta Sans ExtraBold" panose="020B0604020202020204" charset="0"/>
              </a:rPr>
              <a:t>Part B benefits </a:t>
            </a:r>
          </a:p>
        </p:txBody>
      </p:sp>
      <p:sp>
        <p:nvSpPr>
          <p:cNvPr id="4" name="Text Placeholder 3">
            <a:extLst>
              <a:ext uri="{FF2B5EF4-FFF2-40B4-BE49-F238E27FC236}">
                <a16:creationId xmlns:a16="http://schemas.microsoft.com/office/drawing/2014/main" id="{29A47098-AD8C-C58D-4DC6-3790F4ADB74E}"/>
              </a:ext>
            </a:extLst>
          </p:cNvPr>
          <p:cNvSpPr>
            <a:spLocks noGrp="1"/>
          </p:cNvSpPr>
          <p:nvPr>
            <p:ph type="body" sz="quarter" idx="14"/>
          </p:nvPr>
        </p:nvSpPr>
        <p:spPr>
          <a:xfrm>
            <a:off x="638581" y="2381468"/>
            <a:ext cx="5478587" cy="3810012"/>
          </a:xfrm>
        </p:spPr>
        <p:txBody>
          <a:bodyPr>
            <a:noAutofit/>
          </a:bodyPr>
          <a:lstStyle/>
          <a:p>
            <a:r>
              <a:rPr lang="en-US" sz="1600" dirty="0">
                <a:solidFill>
                  <a:srgbClr val="220A3A"/>
                </a:solidFill>
                <a:latin typeface="Plus Jakarta Sans ExtraBold" panose="020B0604020202020204" charset="0"/>
                <a:cs typeface="Plus Jakarta Sans ExtraBold" panose="020B0604020202020204" charset="0"/>
              </a:rPr>
              <a:t>Annual wellness visits</a:t>
            </a:r>
          </a:p>
          <a:p>
            <a:r>
              <a:rPr lang="en-US" sz="1600" dirty="0">
                <a:solidFill>
                  <a:srgbClr val="220A3A"/>
                </a:solidFill>
                <a:latin typeface="Plus Jakarta Sans ExtraBold" panose="020B0604020202020204" charset="0"/>
                <a:cs typeface="Plus Jakarta Sans ExtraBold" panose="020B0604020202020204" charset="0"/>
              </a:rPr>
              <a:t>In and outpatient doctor services</a:t>
            </a:r>
          </a:p>
          <a:p>
            <a:r>
              <a:rPr lang="en-US" sz="1600" dirty="0">
                <a:solidFill>
                  <a:srgbClr val="220A3A"/>
                </a:solidFill>
                <a:latin typeface="Plus Jakarta Sans ExtraBold" panose="020B0604020202020204" charset="0"/>
                <a:cs typeface="Plus Jakarta Sans ExtraBold" panose="020B0604020202020204" charset="0"/>
              </a:rPr>
              <a:t>Durable medical equipment</a:t>
            </a:r>
          </a:p>
          <a:p>
            <a:r>
              <a:rPr lang="en-US" sz="1600" dirty="0">
                <a:solidFill>
                  <a:srgbClr val="220A3A"/>
                </a:solidFill>
                <a:latin typeface="Plus Jakarta Sans ExtraBold" panose="020B0604020202020204" charset="0"/>
                <a:cs typeface="Plus Jakarta Sans ExtraBold" panose="020B0604020202020204" charset="0"/>
              </a:rPr>
              <a:t>Medical testing</a:t>
            </a:r>
          </a:p>
          <a:p>
            <a:r>
              <a:rPr lang="en-US" sz="1600" dirty="0">
                <a:solidFill>
                  <a:srgbClr val="220A3A"/>
                </a:solidFill>
                <a:latin typeface="Plus Jakarta Sans ExtraBold" panose="020B0604020202020204" charset="0"/>
                <a:cs typeface="Plus Jakarta Sans ExtraBold" panose="020B0604020202020204" charset="0"/>
              </a:rPr>
              <a:t>Outpatient mental health care</a:t>
            </a:r>
          </a:p>
          <a:p>
            <a:r>
              <a:rPr lang="en-US" sz="1600" dirty="0">
                <a:solidFill>
                  <a:srgbClr val="220A3A"/>
                </a:solidFill>
                <a:latin typeface="Plus Jakarta Sans ExtraBold" panose="020B0604020202020204" charset="0"/>
                <a:cs typeface="Plus Jakarta Sans ExtraBold" panose="020B0604020202020204" charset="0"/>
              </a:rPr>
              <a:t>Outpatient surgery, urgent care, and        emergency room visits</a:t>
            </a:r>
          </a:p>
          <a:p>
            <a:r>
              <a:rPr lang="en-US" sz="1600" dirty="0">
                <a:solidFill>
                  <a:srgbClr val="220A3A"/>
                </a:solidFill>
                <a:latin typeface="Plus Jakarta Sans ExtraBold" panose="020B0604020202020204" charset="0"/>
                <a:cs typeface="Plus Jakarta Sans ExtraBold" panose="020B0604020202020204" charset="0"/>
              </a:rPr>
              <a:t>Behavioral health screening and follow-up services</a:t>
            </a:r>
          </a:p>
          <a:p>
            <a:r>
              <a:rPr lang="en-US" sz="1600" dirty="0">
                <a:solidFill>
                  <a:srgbClr val="220A3A"/>
                </a:solidFill>
                <a:latin typeface="Plus Jakarta Sans ExtraBold" panose="020B0604020202020204" charset="0"/>
                <a:cs typeface="Plus Jakarta Sans ExtraBold" panose="020B0604020202020204" charset="0"/>
              </a:rPr>
              <a:t>Mental health and substance use disorder services</a:t>
            </a:r>
          </a:p>
          <a:p>
            <a:endParaRPr lang="en-US" dirty="0">
              <a:solidFill>
                <a:srgbClr val="220A3A"/>
              </a:solidFill>
              <a:latin typeface="Avenir Next LT Pro"/>
              <a:cs typeface="Arial" panose="020B0604020202020204" pitchFamily="34" charset="0"/>
            </a:endParaRPr>
          </a:p>
        </p:txBody>
      </p:sp>
      <p:pic>
        <p:nvPicPr>
          <p:cNvPr id="8" name="Content Placeholder 7" descr="Doctor female outline">
            <a:extLst>
              <a:ext uri="{FF2B5EF4-FFF2-40B4-BE49-F238E27FC236}">
                <a16:creationId xmlns:a16="http://schemas.microsoft.com/office/drawing/2014/main" id="{0AA1AB38-7B43-BA43-0C07-D7F76E6B44E0}"/>
              </a:ext>
            </a:extLst>
          </p:cNvPr>
          <p:cNvPicPr>
            <a:picLocks noGrp="1" noChangeAspect="1"/>
          </p:cNvPicPr>
          <p:nvPr>
            <p:ph sz="quarter" idx="13"/>
          </p:nvPr>
        </p:nvPicPr>
        <p:blipFill>
          <a:blip>
            <a:extLst>
              <a:ext uri="{96DAC541-7B7A-43D3-8B79-37D633B846F1}">
                <asvg:svgBlip xmlns:asvg="http://schemas.microsoft.com/office/drawing/2016/SVG/main" r:embed="rId3"/>
              </a:ext>
            </a:extLst>
          </a:blip>
          <a:stretch>
            <a:fillRect/>
          </a:stretch>
        </p:blipFill>
        <p:spPr>
          <a:xfrm>
            <a:off x="8370861" y="2209800"/>
            <a:ext cx="2438400" cy="2438400"/>
          </a:xfrm>
        </p:spPr>
      </p:pic>
      <p:sp>
        <p:nvSpPr>
          <p:cNvPr id="2" name="Rectangle 1">
            <a:extLst>
              <a:ext uri="{FF2B5EF4-FFF2-40B4-BE49-F238E27FC236}">
                <a16:creationId xmlns:a16="http://schemas.microsoft.com/office/drawing/2014/main" id="{0464A7E1-E3CB-8235-A4EF-B1A625F46330}"/>
              </a:ext>
            </a:extLst>
          </p:cNvPr>
          <p:cNvSpPr/>
          <p:nvPr/>
        </p:nvSpPr>
        <p:spPr>
          <a:xfrm>
            <a:off x="0" y="6577070"/>
            <a:ext cx="1850834" cy="1872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0027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A76EF5-2D5D-25EB-2530-0EE563A46BEB}"/>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Parts A and B – What’s NOT covered </a:t>
            </a:r>
          </a:p>
        </p:txBody>
      </p:sp>
      <p:sp>
        <p:nvSpPr>
          <p:cNvPr id="3" name="Text Placeholder 2">
            <a:extLst>
              <a:ext uri="{FF2B5EF4-FFF2-40B4-BE49-F238E27FC236}">
                <a16:creationId xmlns:a16="http://schemas.microsoft.com/office/drawing/2014/main" id="{E3B57ECF-53E9-C00F-6C6B-237DCE02F4D1}"/>
              </a:ext>
            </a:extLst>
          </p:cNvPr>
          <p:cNvSpPr>
            <a:spLocks noGrp="1"/>
          </p:cNvSpPr>
          <p:nvPr>
            <p:ph type="body" sz="quarter" idx="13"/>
          </p:nvPr>
        </p:nvSpPr>
        <p:spPr/>
        <p:txBody>
          <a:bodyPr/>
          <a:lstStyle/>
          <a:p>
            <a:endParaRPr lang="en-US" dirty="0">
              <a:solidFill>
                <a:srgbClr val="220A3A"/>
              </a:solidFill>
              <a:latin typeface="Plus Jakarta Sans ExtraBold" panose="020B0604020202020204" charset="0"/>
              <a:cs typeface="Plus Jakarta Sans ExtraBold" panose="020B0604020202020204" charset="0"/>
            </a:endParaRPr>
          </a:p>
          <a:p>
            <a:r>
              <a:rPr lang="en-US" dirty="0">
                <a:solidFill>
                  <a:srgbClr val="220A3A"/>
                </a:solidFill>
                <a:latin typeface="Plus Jakarta Sans ExtraBold" panose="020B0604020202020204" charset="0"/>
                <a:cs typeface="Plus Jakarta Sans ExtraBold" panose="020B0604020202020204" charset="0"/>
              </a:rPr>
              <a:t>Most dental care/dentures</a:t>
            </a:r>
          </a:p>
          <a:p>
            <a:r>
              <a:rPr lang="en-US" dirty="0">
                <a:solidFill>
                  <a:srgbClr val="220A3A"/>
                </a:solidFill>
                <a:latin typeface="Plus Jakarta Sans ExtraBold" panose="020B0604020202020204" charset="0"/>
                <a:cs typeface="Plus Jakarta Sans ExtraBold" panose="020B0604020202020204" charset="0"/>
              </a:rPr>
              <a:t>Eye exams related to prescribing glasses or contact lenses</a:t>
            </a:r>
          </a:p>
          <a:p>
            <a:r>
              <a:rPr lang="en-US" dirty="0">
                <a:solidFill>
                  <a:srgbClr val="220A3A"/>
                </a:solidFill>
                <a:latin typeface="Plus Jakarta Sans ExtraBold" panose="020B0604020202020204" charset="0"/>
                <a:cs typeface="Plus Jakarta Sans ExtraBold" panose="020B0604020202020204" charset="0"/>
              </a:rPr>
              <a:t>Cosmetic surgery</a:t>
            </a:r>
          </a:p>
          <a:p>
            <a:r>
              <a:rPr lang="en-US" dirty="0">
                <a:solidFill>
                  <a:srgbClr val="220A3A"/>
                </a:solidFill>
                <a:latin typeface="Plus Jakarta Sans ExtraBold" panose="020B0604020202020204" charset="0"/>
                <a:cs typeface="Plus Jakarta Sans ExtraBold" panose="020B0604020202020204" charset="0"/>
              </a:rPr>
              <a:t>Massage therapy</a:t>
            </a:r>
          </a:p>
          <a:p>
            <a:r>
              <a:rPr lang="en-US" dirty="0">
                <a:solidFill>
                  <a:srgbClr val="220A3A"/>
                </a:solidFill>
                <a:latin typeface="Plus Jakarta Sans ExtraBold" panose="020B0604020202020204" charset="0"/>
                <a:cs typeface="Plus Jakarta Sans ExtraBold" panose="020B0604020202020204" charset="0"/>
              </a:rPr>
              <a:t>Acupuncture</a:t>
            </a:r>
          </a:p>
          <a:p>
            <a:r>
              <a:rPr lang="en-US" dirty="0">
                <a:solidFill>
                  <a:srgbClr val="220A3A"/>
                </a:solidFill>
                <a:latin typeface="Plus Jakarta Sans ExtraBold" panose="020B0604020202020204" charset="0"/>
                <a:cs typeface="Plus Jakarta Sans ExtraBold" panose="020B0604020202020204" charset="0"/>
              </a:rPr>
              <a:t>Hearing aids and exams</a:t>
            </a:r>
          </a:p>
          <a:p>
            <a:r>
              <a:rPr lang="en-US" dirty="0">
                <a:solidFill>
                  <a:srgbClr val="220A3A"/>
                </a:solidFill>
                <a:latin typeface="Plus Jakarta Sans ExtraBold" panose="020B0604020202020204" charset="0"/>
                <a:cs typeface="Plus Jakarta Sans ExtraBold" panose="020B0604020202020204" charset="0"/>
              </a:rPr>
              <a:t>Long-term care</a:t>
            </a:r>
          </a:p>
          <a:p>
            <a:r>
              <a:rPr lang="en-US" dirty="0">
                <a:solidFill>
                  <a:srgbClr val="220A3A"/>
                </a:solidFill>
                <a:latin typeface="Plus Jakarta Sans ExtraBold" panose="020B0604020202020204" charset="0"/>
                <a:cs typeface="Plus Jakarta Sans ExtraBold" panose="020B0604020202020204" charset="0"/>
              </a:rPr>
              <a:t>Concierge care and boutique medicine</a:t>
            </a:r>
          </a:p>
          <a:p>
            <a:endParaRPr lang="en-US" dirty="0">
              <a:solidFill>
                <a:srgbClr val="220A3A"/>
              </a:solidFill>
              <a:latin typeface="Avenir Next LT Pro"/>
              <a:cs typeface="Arial" panose="020B0604020202020204" pitchFamily="34" charset="0"/>
            </a:endParaRPr>
          </a:p>
        </p:txBody>
      </p:sp>
    </p:spTree>
    <p:extLst>
      <p:ext uri="{BB962C8B-B14F-4D97-AF65-F5344CB8AC3E}">
        <p14:creationId xmlns:p14="http://schemas.microsoft.com/office/powerpoint/2010/main" val="3352013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8C781-83AB-E878-7691-FB4030A911DF}"/>
              </a:ext>
            </a:extLst>
          </p:cNvPr>
          <p:cNvSpPr>
            <a:spLocks noGrp="1"/>
          </p:cNvSpPr>
          <p:nvPr>
            <p:ph type="title"/>
          </p:nvPr>
        </p:nvSpPr>
        <p:spPr/>
        <p:txBody>
          <a:bodyPr/>
          <a:lstStyle/>
          <a:p>
            <a:r>
              <a:rPr lang="en-US" dirty="0">
                <a:solidFill>
                  <a:srgbClr val="220A3A"/>
                </a:solidFill>
                <a:latin typeface="Plus Jakarta Sans ExtraBold" panose="020B0604020202020204" charset="0"/>
                <a:cs typeface="Plus Jakarta Sans ExtraBold" panose="020B0604020202020204" charset="0"/>
              </a:rPr>
              <a:t>Part A and B premiums </a:t>
            </a:r>
          </a:p>
        </p:txBody>
      </p:sp>
      <p:sp>
        <p:nvSpPr>
          <p:cNvPr id="3" name="Text Placeholder 2">
            <a:extLst>
              <a:ext uri="{FF2B5EF4-FFF2-40B4-BE49-F238E27FC236}">
                <a16:creationId xmlns:a16="http://schemas.microsoft.com/office/drawing/2014/main" id="{57205FBF-1EEA-49B7-6A88-E0A34B1F1969}"/>
              </a:ext>
            </a:extLst>
          </p:cNvPr>
          <p:cNvSpPr>
            <a:spLocks noGrp="1"/>
          </p:cNvSpPr>
          <p:nvPr>
            <p:ph type="body" idx="1"/>
          </p:nvPr>
        </p:nvSpPr>
        <p:spPr/>
        <p:txBody>
          <a:bodyPr/>
          <a:lstStyle/>
          <a:p>
            <a:r>
              <a:rPr lang="en-US" dirty="0">
                <a:solidFill>
                  <a:srgbClr val="220A3A"/>
                </a:solidFill>
                <a:latin typeface="Plus Jakarta Sans ExtraBold" panose="020B0604020202020204" charset="0"/>
                <a:cs typeface="Plus Jakarta Sans ExtraBold" panose="020B0604020202020204" charset="0"/>
              </a:rPr>
              <a:t>Your monthly payment </a:t>
            </a:r>
          </a:p>
        </p:txBody>
      </p:sp>
    </p:spTree>
    <p:extLst>
      <p:ext uri="{BB962C8B-B14F-4D97-AF65-F5344CB8AC3E}">
        <p14:creationId xmlns:p14="http://schemas.microsoft.com/office/powerpoint/2010/main" val="30052958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988267-3076-19ED-856F-D193EB5653C2}"/>
              </a:ext>
            </a:extLst>
          </p:cNvPr>
          <p:cNvSpPr>
            <a:spLocks noGrp="1"/>
          </p:cNvSpPr>
          <p:nvPr>
            <p:ph type="title"/>
          </p:nvPr>
        </p:nvSpPr>
        <p:spPr>
          <a:xfrm>
            <a:off x="2489323" y="3309939"/>
            <a:ext cx="6768859" cy="1914525"/>
          </a:xfrm>
        </p:spPr>
        <p:txBody>
          <a:bodyPr/>
          <a:lstStyle/>
          <a:p>
            <a:r>
              <a:rPr lang="en-US" dirty="0">
                <a:solidFill>
                  <a:srgbClr val="220A3A"/>
                </a:solidFill>
                <a:latin typeface="Plus Jakarta Sans ExtraBold" panose="020B0604020202020204" charset="0"/>
                <a:cs typeface="Plus Jakarta Sans ExtraBold" panose="020B0604020202020204" charset="0"/>
              </a:rPr>
              <a:t>Enrolling in Medicare</a:t>
            </a:r>
          </a:p>
        </p:txBody>
      </p:sp>
      <p:pic>
        <p:nvPicPr>
          <p:cNvPr id="5" name="Picture Placeholder 4" descr="Daily calendar outline">
            <a:extLst>
              <a:ext uri="{FF2B5EF4-FFF2-40B4-BE49-F238E27FC236}">
                <a16:creationId xmlns:a16="http://schemas.microsoft.com/office/drawing/2014/main" id="{94BE011E-CCE7-A860-FB1D-765B608A7723}"/>
              </a:ext>
            </a:extLst>
          </p:cNvPr>
          <p:cNvPicPr>
            <a:picLocks noGrp="1" noChangeAspect="1"/>
          </p:cNvPicPr>
          <p:nvPr>
            <p:ph type="pic" sz="quarter" idx="12"/>
          </p:nvPr>
        </p:nvPicPr>
        <p:blipFill>
          <a:blip>
            <a:extLst>
              <a:ext uri="{96DAC541-7B7A-43D3-8B79-37D633B846F1}">
                <asvg:svgBlip xmlns:asvg="http://schemas.microsoft.com/office/drawing/2016/SVG/main" r:embed="rId3"/>
              </a:ext>
            </a:extLst>
          </a:blip>
          <a:srcRect t="10515" b="10515"/>
          <a:stretch>
            <a:fillRect/>
          </a:stretch>
        </p:blipFill>
        <p:spPr>
          <a:xfrm>
            <a:off x="4660901" y="1395414"/>
            <a:ext cx="2425700" cy="1914525"/>
          </a:xfrm>
        </p:spPr>
      </p:pic>
    </p:spTree>
    <p:extLst>
      <p:ext uri="{BB962C8B-B14F-4D97-AF65-F5344CB8AC3E}">
        <p14:creationId xmlns:p14="http://schemas.microsoft.com/office/powerpoint/2010/main" val="1153656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9BC54D-B1B0-6DAA-2069-797E1EB50162}"/>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Automatic Medicare enrollment </a:t>
            </a:r>
          </a:p>
        </p:txBody>
      </p:sp>
      <p:sp>
        <p:nvSpPr>
          <p:cNvPr id="3" name="Text Placeholder 2">
            <a:extLst>
              <a:ext uri="{FF2B5EF4-FFF2-40B4-BE49-F238E27FC236}">
                <a16:creationId xmlns:a16="http://schemas.microsoft.com/office/drawing/2014/main" id="{A072403C-C2E1-157E-2B20-1894FEF01B06}"/>
              </a:ext>
            </a:extLst>
          </p:cNvPr>
          <p:cNvSpPr>
            <a:spLocks noGrp="1"/>
          </p:cNvSpPr>
          <p:nvPr>
            <p:ph type="body" sz="quarter" idx="13"/>
          </p:nvPr>
        </p:nvSpPr>
        <p:spPr/>
        <p:txBody>
          <a:bodyPr/>
          <a:lstStyle/>
          <a:p>
            <a:pPr marL="0" indent="0">
              <a:buNone/>
            </a:pPr>
            <a:r>
              <a:rPr lang="en-US" sz="1800" dirty="0">
                <a:solidFill>
                  <a:srgbClr val="220A3A"/>
                </a:solidFill>
                <a:latin typeface="Plus Jakarta Sans ExtraBold" panose="020B0604020202020204" charset="0"/>
                <a:cs typeface="Plus Jakarta Sans ExtraBold" panose="020B0604020202020204" charset="0"/>
              </a:rPr>
              <a:t>Some people are automatically enrolled in Part A and Part B</a:t>
            </a:r>
          </a:p>
          <a:p>
            <a:r>
              <a:rPr lang="en-US" sz="1800" dirty="0">
                <a:solidFill>
                  <a:srgbClr val="220A3A"/>
                </a:solidFill>
                <a:latin typeface="Plus Jakarta Sans ExtraBold" panose="020B0604020202020204" charset="0"/>
                <a:cs typeface="Plus Jakarta Sans ExtraBold" panose="020B0604020202020204" charset="0"/>
              </a:rPr>
              <a:t>If you are already receiving social security benefits on the first day of the month in which you turn 65</a:t>
            </a:r>
          </a:p>
          <a:p>
            <a:r>
              <a:rPr lang="en-US" sz="1800" dirty="0">
                <a:solidFill>
                  <a:srgbClr val="220A3A"/>
                </a:solidFill>
                <a:latin typeface="Plus Jakarta Sans ExtraBold" panose="020B0604020202020204" charset="0"/>
                <a:cs typeface="Plus Jakarta Sans ExtraBold" panose="020B0604020202020204" charset="0"/>
              </a:rPr>
              <a:t>You have been receiving social security benefits for 24 months already due to disability</a:t>
            </a:r>
          </a:p>
          <a:p>
            <a:pPr marL="0" indent="0">
              <a:buNone/>
            </a:pPr>
            <a:endParaRPr lang="en-US" sz="1800" dirty="0">
              <a:solidFill>
                <a:srgbClr val="220A3A"/>
              </a:solidFill>
              <a:latin typeface="Plus Jakarta Sans ExtraBold" panose="020B0604020202020204" charset="0"/>
              <a:cs typeface="Plus Jakarta Sans ExtraBold" panose="020B0604020202020204" charset="0"/>
            </a:endParaRPr>
          </a:p>
          <a:p>
            <a:pPr marL="0" indent="0">
              <a:buNone/>
            </a:pPr>
            <a:r>
              <a:rPr lang="en-US" sz="1800" dirty="0">
                <a:solidFill>
                  <a:srgbClr val="220A3A"/>
                </a:solidFill>
                <a:latin typeface="Plus Jakarta Sans ExtraBold" panose="020B0604020202020204" charset="0"/>
                <a:cs typeface="Plus Jakarta Sans ExtraBold" panose="020B0604020202020204" charset="0"/>
              </a:rPr>
              <a:t>Some individuals must sign up for Medicare when they want to enroll</a:t>
            </a:r>
          </a:p>
          <a:p>
            <a:r>
              <a:rPr lang="en-US" sz="1800" dirty="0">
                <a:solidFill>
                  <a:srgbClr val="220A3A"/>
                </a:solidFill>
                <a:latin typeface="Plus Jakarta Sans ExtraBold" panose="020B0604020202020204" charset="0"/>
                <a:cs typeface="Plus Jakarta Sans ExtraBold" panose="020B0604020202020204" charset="0"/>
              </a:rPr>
              <a:t>You are not receiving social security benefits, but otherwise qualify for coverage</a:t>
            </a:r>
          </a:p>
          <a:p>
            <a:r>
              <a:rPr lang="en-US" sz="1800" dirty="0">
                <a:solidFill>
                  <a:srgbClr val="220A3A"/>
                </a:solidFill>
                <a:latin typeface="Plus Jakarta Sans ExtraBold" panose="020B0604020202020204" charset="0"/>
                <a:cs typeface="Plus Jakarta Sans ExtraBold" panose="020B0604020202020204" charset="0"/>
              </a:rPr>
              <a:t>You have been diagnosed with end-stage renal disease or ALS</a:t>
            </a:r>
          </a:p>
          <a:p>
            <a:pPr marL="0" indent="0">
              <a:buNone/>
            </a:pPr>
            <a:endParaRPr lang="en-US" dirty="0">
              <a:solidFill>
                <a:srgbClr val="220A3A"/>
              </a:solidFill>
              <a:latin typeface="Avenir Next LT Pro"/>
              <a:cs typeface="Arial" panose="020B0604020202020204" pitchFamily="34" charset="0"/>
            </a:endParaRPr>
          </a:p>
        </p:txBody>
      </p:sp>
    </p:spTree>
    <p:extLst>
      <p:ext uri="{BB962C8B-B14F-4D97-AF65-F5344CB8AC3E}">
        <p14:creationId xmlns:p14="http://schemas.microsoft.com/office/powerpoint/2010/main" val="16183505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DC37B-C91E-CD01-56CE-DAF56E4D645B}"/>
              </a:ext>
            </a:extLst>
          </p:cNvPr>
          <p:cNvSpPr>
            <a:spLocks noGrp="1"/>
          </p:cNvSpPr>
          <p:nvPr>
            <p:ph type="title"/>
          </p:nvPr>
        </p:nvSpPr>
        <p:spPr>
          <a:xfrm>
            <a:off x="2489323" y="2749022"/>
            <a:ext cx="6768859" cy="1914525"/>
          </a:xfrm>
        </p:spPr>
        <p:txBody>
          <a:bodyPr/>
          <a:lstStyle/>
          <a:p>
            <a:r>
              <a:rPr lang="en-US" dirty="0">
                <a:solidFill>
                  <a:srgbClr val="220A3A"/>
                </a:solidFill>
                <a:latin typeface="Plus Jakarta Sans ExtraBold" panose="020B0604020202020204" charset="0"/>
                <a:cs typeface="Plus Jakarta Sans ExtraBold" panose="020B0604020202020204" charset="0"/>
              </a:rPr>
              <a:t>Who needs to enroll?</a:t>
            </a:r>
          </a:p>
        </p:txBody>
      </p:sp>
      <p:sp>
        <p:nvSpPr>
          <p:cNvPr id="4" name="Picture Placeholder 3">
            <a:extLst>
              <a:ext uri="{FF2B5EF4-FFF2-40B4-BE49-F238E27FC236}">
                <a16:creationId xmlns:a16="http://schemas.microsoft.com/office/drawing/2014/main" id="{FAD55998-9DD3-1BC4-6ED8-8F9177BE2F6D}"/>
              </a:ext>
            </a:extLst>
          </p:cNvPr>
          <p:cNvSpPr>
            <a:spLocks noGrp="1"/>
          </p:cNvSpPr>
          <p:nvPr>
            <p:ph type="pic" sz="quarter" idx="12"/>
          </p:nvPr>
        </p:nvSpPr>
        <p:spPr/>
        <p:txBody>
          <a:bodyPr/>
          <a:lstStyle/>
          <a:p>
            <a:endParaRPr lang="en-US"/>
          </a:p>
        </p:txBody>
      </p:sp>
    </p:spTree>
    <p:extLst>
      <p:ext uri="{BB962C8B-B14F-4D97-AF65-F5344CB8AC3E}">
        <p14:creationId xmlns:p14="http://schemas.microsoft.com/office/powerpoint/2010/main" val="207099871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0" name="Picture Placeholder 29">
            <a:extLst>
              <a:ext uri="{FF2B5EF4-FFF2-40B4-BE49-F238E27FC236}">
                <a16:creationId xmlns:a16="http://schemas.microsoft.com/office/drawing/2014/main" id="{E7245096-56BA-9B57-A895-C6CEBB212947}"/>
              </a:ext>
            </a:extLst>
          </p:cNvPr>
          <p:cNvSpPr>
            <a:spLocks noGrp="1"/>
          </p:cNvSpPr>
          <p:nvPr>
            <p:ph type="pic" sz="quarter" idx="16"/>
          </p:nvPr>
        </p:nvSpPr>
        <p:spPr>
          <a:xfrm>
            <a:off x="8229600" y="1510297"/>
            <a:ext cx="2493963" cy="933451"/>
          </a:xfrm>
        </p:spPr>
        <p:txBody>
          <a:bodyPr>
            <a:noAutofit/>
          </a:bodyPr>
          <a:lstStyle/>
          <a:p>
            <a:r>
              <a:rPr lang="en-US" sz="1600" b="1" dirty="0">
                <a:solidFill>
                  <a:srgbClr val="220A3A"/>
                </a:solidFill>
                <a:latin typeface="Plus Jakarta Sans ExtraBold" panose="020B0604020202020204" charset="0"/>
                <a:cs typeface="Plus Jakarta Sans ExtraBold" panose="020B0604020202020204" charset="0"/>
              </a:rPr>
              <a:t>Individuals with On-Marketplace plans </a:t>
            </a:r>
          </a:p>
        </p:txBody>
      </p:sp>
      <p:sp>
        <p:nvSpPr>
          <p:cNvPr id="29" name="Picture Placeholder 28">
            <a:extLst>
              <a:ext uri="{FF2B5EF4-FFF2-40B4-BE49-F238E27FC236}">
                <a16:creationId xmlns:a16="http://schemas.microsoft.com/office/drawing/2014/main" id="{8CCE23F3-FF1A-4B88-87C6-B0C041067FB6}"/>
              </a:ext>
            </a:extLst>
          </p:cNvPr>
          <p:cNvSpPr>
            <a:spLocks noGrp="1"/>
          </p:cNvSpPr>
          <p:nvPr>
            <p:ph type="pic" sz="quarter" idx="15"/>
          </p:nvPr>
        </p:nvSpPr>
        <p:spPr>
          <a:xfrm>
            <a:off x="4813425" y="1510297"/>
            <a:ext cx="2529556" cy="933451"/>
          </a:xfrm>
        </p:spPr>
        <p:txBody>
          <a:bodyPr>
            <a:noAutofit/>
          </a:bodyPr>
          <a:lstStyle/>
          <a:p>
            <a:r>
              <a:rPr lang="en-US" sz="1600" b="1" dirty="0">
                <a:solidFill>
                  <a:srgbClr val="220A3A"/>
                </a:solidFill>
                <a:latin typeface="Plus Jakarta Sans ExtraBold" panose="020B0604020202020204" charset="0"/>
                <a:cs typeface="Plus Jakarta Sans ExtraBold" panose="020B0604020202020204" charset="0"/>
              </a:rPr>
              <a:t>Individuals with small group coverage</a:t>
            </a:r>
          </a:p>
        </p:txBody>
      </p:sp>
      <p:sp>
        <p:nvSpPr>
          <p:cNvPr id="24" name="Text Placeholder 23">
            <a:extLst>
              <a:ext uri="{FF2B5EF4-FFF2-40B4-BE49-F238E27FC236}">
                <a16:creationId xmlns:a16="http://schemas.microsoft.com/office/drawing/2014/main" id="{B11F0360-BAB4-2800-9E14-A6B48440AA24}"/>
              </a:ext>
            </a:extLst>
          </p:cNvPr>
          <p:cNvSpPr>
            <a:spLocks noGrp="1"/>
          </p:cNvSpPr>
          <p:nvPr>
            <p:ph type="body" idx="3"/>
          </p:nvPr>
        </p:nvSpPr>
        <p:spPr>
          <a:xfrm>
            <a:off x="1468437" y="2563813"/>
            <a:ext cx="2493963" cy="3661930"/>
          </a:xfrm>
        </p:spPr>
        <p:txBody>
          <a:bodyPr/>
          <a:lstStyle/>
          <a:p>
            <a:pPr marL="228594" indent="-228594" algn="l">
              <a:buFont typeface="Arial" panose="020B0604020202020204" pitchFamily="34" charset="0"/>
              <a:buChar char="•"/>
            </a:pPr>
            <a:r>
              <a:rPr lang="en-US" sz="1600" dirty="0">
                <a:solidFill>
                  <a:srgbClr val="220A3A"/>
                </a:solidFill>
                <a:latin typeface="Plus Jakarta Sans ExtraBold" panose="020B0604020202020204" charset="0"/>
                <a:cs typeface="Plus Jakarta Sans ExtraBold" panose="020B0604020202020204" charset="0"/>
              </a:rPr>
              <a:t>You have no Medical coverage</a:t>
            </a:r>
          </a:p>
          <a:p>
            <a:pPr marL="228594" indent="-228594" algn="l">
              <a:buFont typeface="Arial" panose="020B0604020202020204" pitchFamily="34" charset="0"/>
              <a:buChar char="•"/>
            </a:pPr>
            <a:r>
              <a:rPr lang="en-US" sz="1600" dirty="0">
                <a:solidFill>
                  <a:srgbClr val="220A3A"/>
                </a:solidFill>
                <a:latin typeface="Plus Jakarta Sans ExtraBold" panose="020B0604020202020204" charset="0"/>
                <a:cs typeface="Plus Jakarta Sans ExtraBold" panose="020B0604020202020204" charset="0"/>
              </a:rPr>
              <a:t>You are between Medical coverage</a:t>
            </a:r>
          </a:p>
          <a:p>
            <a:pPr marL="228594" indent="-228594" algn="l">
              <a:buFont typeface="Arial" panose="020B0604020202020204" pitchFamily="34" charset="0"/>
              <a:buChar char="•"/>
            </a:pPr>
            <a:r>
              <a:rPr lang="en-US" sz="1600" dirty="0">
                <a:solidFill>
                  <a:srgbClr val="220A3A"/>
                </a:solidFill>
                <a:latin typeface="Plus Jakarta Sans ExtraBold" panose="020B0604020202020204" charset="0"/>
                <a:cs typeface="Plus Jakarta Sans ExtraBold" panose="020B0604020202020204" charset="0"/>
              </a:rPr>
              <a:t>Individuals on a Short-Term Plan</a:t>
            </a:r>
          </a:p>
          <a:p>
            <a:pPr marL="228594" indent="-228594" algn="l">
              <a:buFont typeface="Arial" panose="020B0604020202020204" pitchFamily="34" charset="0"/>
              <a:buChar char="•"/>
            </a:pPr>
            <a:r>
              <a:rPr lang="en-US" sz="1600" dirty="0">
                <a:solidFill>
                  <a:srgbClr val="220A3A"/>
                </a:solidFill>
                <a:latin typeface="Plus Jakarta Sans ExtraBold" panose="020B0604020202020204" charset="0"/>
                <a:cs typeface="Plus Jakarta Sans ExtraBold" panose="020B0604020202020204" charset="0"/>
              </a:rPr>
              <a:t>Late Enrollment Penalties will apply if enrolling late</a:t>
            </a:r>
          </a:p>
          <a:p>
            <a:pPr marL="228594" indent="-228594" algn="l">
              <a:buFont typeface="Arial" panose="020B0604020202020204" pitchFamily="34" charset="0"/>
              <a:buChar char="•"/>
            </a:pPr>
            <a:endParaRPr lang="en-US" sz="1600" dirty="0">
              <a:solidFill>
                <a:srgbClr val="220A3A"/>
              </a:solidFill>
              <a:latin typeface="Avenir Next LT Pro"/>
              <a:cs typeface="Arial" panose="020B0604020202020204" pitchFamily="34" charset="0"/>
            </a:endParaRPr>
          </a:p>
        </p:txBody>
      </p:sp>
      <p:sp>
        <p:nvSpPr>
          <p:cNvPr id="25" name="Text Placeholder 24">
            <a:extLst>
              <a:ext uri="{FF2B5EF4-FFF2-40B4-BE49-F238E27FC236}">
                <a16:creationId xmlns:a16="http://schemas.microsoft.com/office/drawing/2014/main" id="{56B19BA4-0C5A-5B52-1E3B-DE58961821FF}"/>
              </a:ext>
            </a:extLst>
          </p:cNvPr>
          <p:cNvSpPr>
            <a:spLocks noGrp="1"/>
          </p:cNvSpPr>
          <p:nvPr>
            <p:ph type="body" idx="4"/>
          </p:nvPr>
        </p:nvSpPr>
        <p:spPr>
          <a:xfrm>
            <a:off x="4849019" y="2563813"/>
            <a:ext cx="2493963" cy="3661930"/>
          </a:xfrm>
        </p:spPr>
        <p:txBody>
          <a:bodyPr/>
          <a:lstStyle/>
          <a:p>
            <a:pPr marL="228594" indent="-228594" algn="l">
              <a:buFont typeface="Arial" panose="020B0604020202020204" pitchFamily="34" charset="0"/>
              <a:buChar char="•"/>
            </a:pPr>
            <a:r>
              <a:rPr lang="en-US" sz="1600" dirty="0">
                <a:solidFill>
                  <a:srgbClr val="220A3A"/>
                </a:solidFill>
                <a:latin typeface="Plus Jakarta Sans ExtraBold" panose="020B0604020202020204" charset="0"/>
                <a:cs typeface="Plus Jakarta Sans ExtraBold" panose="020B0604020202020204" charset="0"/>
              </a:rPr>
              <a:t>Group coverage</a:t>
            </a:r>
          </a:p>
          <a:p>
            <a:pPr marL="228594" indent="-228594" algn="l">
              <a:buFont typeface="Arial" panose="020B0604020202020204" pitchFamily="34" charset="0"/>
              <a:buChar char="•"/>
            </a:pPr>
            <a:r>
              <a:rPr lang="en-US" sz="1600" dirty="0">
                <a:solidFill>
                  <a:srgbClr val="220A3A"/>
                </a:solidFill>
                <a:latin typeface="Plus Jakarta Sans ExtraBold" panose="020B0604020202020204" charset="0"/>
                <a:cs typeface="Plus Jakarta Sans ExtraBold" panose="020B0604020202020204" charset="0"/>
              </a:rPr>
              <a:t>Less than 20 employees in company</a:t>
            </a:r>
          </a:p>
          <a:p>
            <a:pPr marL="228594" indent="-228594" algn="l">
              <a:buFont typeface="Arial" panose="020B0604020202020204" pitchFamily="34" charset="0"/>
              <a:buChar char="•"/>
            </a:pPr>
            <a:r>
              <a:rPr lang="en-US" sz="1600" dirty="0">
                <a:solidFill>
                  <a:srgbClr val="220A3A"/>
                </a:solidFill>
                <a:latin typeface="Plus Jakarta Sans ExtraBold" panose="020B0604020202020204" charset="0"/>
                <a:cs typeface="Plus Jakarta Sans ExtraBold" panose="020B0604020202020204" charset="0"/>
              </a:rPr>
              <a:t>Not eligible for COBRA continuation</a:t>
            </a:r>
          </a:p>
          <a:p>
            <a:pPr marL="228594" indent="-228594" algn="l">
              <a:buFont typeface="Arial" panose="020B0604020202020204" pitchFamily="34" charset="0"/>
              <a:buChar char="•"/>
            </a:pPr>
            <a:r>
              <a:rPr lang="en-US" sz="1600" dirty="0">
                <a:solidFill>
                  <a:srgbClr val="220A3A"/>
                </a:solidFill>
                <a:latin typeface="Plus Jakarta Sans ExtraBold" panose="020B0604020202020204" charset="0"/>
                <a:cs typeface="Plus Jakarta Sans ExtraBold" panose="020B0604020202020204" charset="0"/>
              </a:rPr>
              <a:t>Medicare is primary – failure to enroll will substantially reduce coverage</a:t>
            </a:r>
          </a:p>
          <a:p>
            <a:pPr marL="228594" indent="-228594" algn="l">
              <a:buFont typeface="Arial" panose="020B0604020202020204" pitchFamily="34" charset="0"/>
              <a:buChar char="•"/>
            </a:pPr>
            <a:endParaRPr lang="en-US" sz="1600" dirty="0">
              <a:solidFill>
                <a:srgbClr val="220A3A"/>
              </a:solidFill>
              <a:latin typeface="Avenir Next LT Pro"/>
              <a:cs typeface="Arial" panose="020B0604020202020204" pitchFamily="34" charset="0"/>
            </a:endParaRPr>
          </a:p>
        </p:txBody>
      </p:sp>
      <p:sp>
        <p:nvSpPr>
          <p:cNvPr id="26" name="Text Placeholder 25">
            <a:extLst>
              <a:ext uri="{FF2B5EF4-FFF2-40B4-BE49-F238E27FC236}">
                <a16:creationId xmlns:a16="http://schemas.microsoft.com/office/drawing/2014/main" id="{C2FE8479-C102-10BD-10CA-65ADB97B9EA1}"/>
              </a:ext>
            </a:extLst>
          </p:cNvPr>
          <p:cNvSpPr>
            <a:spLocks noGrp="1"/>
          </p:cNvSpPr>
          <p:nvPr>
            <p:ph type="body" idx="6"/>
          </p:nvPr>
        </p:nvSpPr>
        <p:spPr>
          <a:xfrm>
            <a:off x="8229600" y="2563813"/>
            <a:ext cx="2493963" cy="3980206"/>
          </a:xfrm>
        </p:spPr>
        <p:txBody>
          <a:bodyPr/>
          <a:lstStyle/>
          <a:p>
            <a:pPr marL="228594" indent="-228594" algn="l">
              <a:buFont typeface="Arial" panose="020B0604020202020204" pitchFamily="34" charset="0"/>
              <a:buChar char="•"/>
            </a:pPr>
            <a:r>
              <a:rPr lang="en-US" sz="1600" dirty="0">
                <a:solidFill>
                  <a:srgbClr val="220A3A"/>
                </a:solidFill>
                <a:latin typeface="Plus Jakarta Sans ExtraBold" panose="020B0604020202020204" charset="0"/>
                <a:cs typeface="Plus Jakarta Sans ExtraBold" panose="020B0604020202020204" charset="0"/>
              </a:rPr>
              <a:t>Marketplace plans are not designed for those with Medicare</a:t>
            </a:r>
          </a:p>
          <a:p>
            <a:pPr marL="228594" indent="-228594" algn="l">
              <a:buFont typeface="Arial" panose="020B0604020202020204" pitchFamily="34" charset="0"/>
              <a:buChar char="•"/>
            </a:pPr>
            <a:r>
              <a:rPr lang="en-US" sz="1600" dirty="0">
                <a:solidFill>
                  <a:srgbClr val="220A3A"/>
                </a:solidFill>
                <a:latin typeface="Plus Jakarta Sans ExtraBold" panose="020B0604020202020204" charset="0"/>
                <a:cs typeface="Plus Jakarta Sans ExtraBold" panose="020B0604020202020204" charset="0"/>
              </a:rPr>
              <a:t>Any Tax Credits (APTC) ends when you are eligible for premium-free Part A</a:t>
            </a:r>
          </a:p>
          <a:p>
            <a:pPr marL="228594" indent="-228594" algn="l">
              <a:buFont typeface="Arial" panose="020B0604020202020204" pitchFamily="34" charset="0"/>
              <a:buChar char="•"/>
            </a:pPr>
            <a:r>
              <a:rPr lang="en-US" sz="1600" dirty="0">
                <a:solidFill>
                  <a:srgbClr val="220A3A"/>
                </a:solidFill>
                <a:latin typeface="Plus Jakarta Sans ExtraBold" panose="020B0604020202020204" charset="0"/>
                <a:cs typeface="Plus Jakarta Sans ExtraBold" panose="020B0604020202020204" charset="0"/>
              </a:rPr>
              <a:t>Tax credits received after eligibility for premium-free Part A will have to be paid back</a:t>
            </a:r>
          </a:p>
          <a:p>
            <a:pPr marL="228594" indent="-228594" algn="l">
              <a:buFont typeface="Arial" panose="020B0604020202020204" pitchFamily="34" charset="0"/>
              <a:buChar char="•"/>
            </a:pPr>
            <a:r>
              <a:rPr lang="en-US" sz="1600" dirty="0">
                <a:solidFill>
                  <a:srgbClr val="220A3A"/>
                </a:solidFill>
                <a:latin typeface="Plus Jakarta Sans ExtraBold" panose="020B0604020202020204" charset="0"/>
                <a:cs typeface="Plus Jakarta Sans ExtraBold" panose="020B0604020202020204" charset="0"/>
              </a:rPr>
              <a:t>Late Enrollment Penalties will apply if enrolling late</a:t>
            </a:r>
          </a:p>
          <a:p>
            <a:pPr marL="228594" indent="-228594" algn="l">
              <a:buFont typeface="Arial" panose="020B0604020202020204" pitchFamily="34" charset="0"/>
              <a:buChar char="•"/>
            </a:pPr>
            <a:endParaRPr lang="en-US" sz="1600" dirty="0">
              <a:solidFill>
                <a:srgbClr val="220A3A"/>
              </a:solidFill>
              <a:latin typeface="Avenir Next LT Pro"/>
              <a:cs typeface="Arial" panose="020B0604020202020204" pitchFamily="34" charset="0"/>
            </a:endParaRPr>
          </a:p>
        </p:txBody>
      </p:sp>
      <p:sp>
        <p:nvSpPr>
          <p:cNvPr id="12" name="Title 11">
            <a:extLst>
              <a:ext uri="{FF2B5EF4-FFF2-40B4-BE49-F238E27FC236}">
                <a16:creationId xmlns:a16="http://schemas.microsoft.com/office/drawing/2014/main" id="{3623372D-958C-DB5D-E8E9-CD637F99B2D5}"/>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Who must enroll at age 65</a:t>
            </a:r>
          </a:p>
        </p:txBody>
      </p:sp>
      <p:sp>
        <p:nvSpPr>
          <p:cNvPr id="28" name="Picture Placeholder 27">
            <a:extLst>
              <a:ext uri="{FF2B5EF4-FFF2-40B4-BE49-F238E27FC236}">
                <a16:creationId xmlns:a16="http://schemas.microsoft.com/office/drawing/2014/main" id="{E59EA4FE-70EC-2FFD-1F79-D42C27E10CA8}"/>
              </a:ext>
            </a:extLst>
          </p:cNvPr>
          <p:cNvSpPr>
            <a:spLocks noGrp="1"/>
          </p:cNvSpPr>
          <p:nvPr>
            <p:ph type="pic" sz="quarter" idx="14"/>
          </p:nvPr>
        </p:nvSpPr>
        <p:spPr>
          <a:xfrm>
            <a:off x="1468437" y="1515533"/>
            <a:ext cx="2493963" cy="933451"/>
          </a:xfrm>
        </p:spPr>
        <p:txBody>
          <a:bodyPr>
            <a:noAutofit/>
          </a:bodyPr>
          <a:lstStyle/>
          <a:p>
            <a:r>
              <a:rPr lang="en-US" sz="1600" b="1" dirty="0">
                <a:solidFill>
                  <a:srgbClr val="220A3A"/>
                </a:solidFill>
                <a:latin typeface="Plus Jakarta Sans ExtraBold" panose="020B0604020202020204" charset="0"/>
                <a:cs typeface="Plus Jakarta Sans ExtraBold" panose="020B0604020202020204" charset="0"/>
              </a:rPr>
              <a:t>Individuals without coverage</a:t>
            </a:r>
          </a:p>
        </p:txBody>
      </p:sp>
      <p:sp>
        <p:nvSpPr>
          <p:cNvPr id="2" name="Rectangle 1">
            <a:extLst>
              <a:ext uri="{FF2B5EF4-FFF2-40B4-BE49-F238E27FC236}">
                <a16:creationId xmlns:a16="http://schemas.microsoft.com/office/drawing/2014/main" id="{3CB97482-A185-4F8D-9262-EA5C86F7F69E}"/>
              </a:ext>
            </a:extLst>
          </p:cNvPr>
          <p:cNvSpPr/>
          <p:nvPr/>
        </p:nvSpPr>
        <p:spPr>
          <a:xfrm>
            <a:off x="0" y="6544019"/>
            <a:ext cx="1806766" cy="220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791240F-084B-5AB5-4109-38B92D542647}"/>
              </a:ext>
            </a:extLst>
          </p:cNvPr>
          <p:cNvSpPr/>
          <p:nvPr/>
        </p:nvSpPr>
        <p:spPr>
          <a:xfrm>
            <a:off x="11743981" y="6422834"/>
            <a:ext cx="341523" cy="4351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103463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E11554-FB2D-13D3-2932-C9E8B84E66DC}"/>
              </a:ext>
            </a:extLst>
          </p:cNvPr>
          <p:cNvSpPr>
            <a:spLocks noGrp="1"/>
          </p:cNvSpPr>
          <p:nvPr>
            <p:ph type="title"/>
          </p:nvPr>
        </p:nvSpPr>
        <p:spPr>
          <a:xfrm>
            <a:off x="2425823" y="3066522"/>
            <a:ext cx="6768859" cy="1914525"/>
          </a:xfrm>
        </p:spPr>
        <p:txBody>
          <a:bodyPr/>
          <a:lstStyle/>
          <a:p>
            <a:r>
              <a:rPr lang="en-US" dirty="0">
                <a:solidFill>
                  <a:srgbClr val="220A3A"/>
                </a:solidFill>
                <a:latin typeface="Plus Jakarta Sans ExtraBold" panose="020B0604020202020204" charset="0"/>
                <a:cs typeface="Plus Jakarta Sans ExtraBold" panose="020B0604020202020204" charset="0"/>
              </a:rPr>
              <a:t>Delaying enrollment</a:t>
            </a:r>
          </a:p>
        </p:txBody>
      </p:sp>
      <p:pic>
        <p:nvPicPr>
          <p:cNvPr id="5" name="Picture Placeholder 4" descr="Daily calendar outline">
            <a:extLst>
              <a:ext uri="{FF2B5EF4-FFF2-40B4-BE49-F238E27FC236}">
                <a16:creationId xmlns:a16="http://schemas.microsoft.com/office/drawing/2014/main" id="{77B63C94-C855-B14A-2CA1-1F4ED3BD1668}"/>
              </a:ext>
            </a:extLst>
          </p:cNvPr>
          <p:cNvPicPr>
            <a:picLocks noGrp="1" noChangeAspect="1"/>
          </p:cNvPicPr>
          <p:nvPr>
            <p:ph type="pic" sz="quarter" idx="12"/>
          </p:nvPr>
        </p:nvPicPr>
        <p:blipFill>
          <a:blip>
            <a:extLst>
              <a:ext uri="{96DAC541-7B7A-43D3-8B79-37D633B846F1}">
                <asvg:svgBlip xmlns:asvg="http://schemas.microsoft.com/office/drawing/2016/SVG/main" r:embed="rId3"/>
              </a:ext>
            </a:extLst>
          </a:blip>
          <a:srcRect t="10515" b="10515"/>
          <a:stretch>
            <a:fillRect/>
          </a:stretch>
        </p:blipFill>
        <p:spPr>
          <a:xfrm>
            <a:off x="4597401" y="1151998"/>
            <a:ext cx="2425700" cy="1914525"/>
          </a:xfrm>
        </p:spPr>
      </p:pic>
    </p:spTree>
    <p:extLst>
      <p:ext uri="{BB962C8B-B14F-4D97-AF65-F5344CB8AC3E}">
        <p14:creationId xmlns:p14="http://schemas.microsoft.com/office/powerpoint/2010/main" val="13380267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6" name="Content Placeholder 5" descr="Hourglass Finished with solid fill">
            <a:extLst>
              <a:ext uri="{FF2B5EF4-FFF2-40B4-BE49-F238E27FC236}">
                <a16:creationId xmlns:a16="http://schemas.microsoft.com/office/drawing/2014/main" id="{895F24C2-9EAD-585F-1B87-C76A44AA54A6}"/>
              </a:ext>
            </a:extLst>
          </p:cNvPr>
          <p:cNvPicPr>
            <a:picLocks noGrp="1" noChangeAspect="1"/>
          </p:cNvPicPr>
          <p:nvPr>
            <p:ph sz="quarter" idx="13"/>
          </p:nvPr>
        </p:nvPicPr>
        <p:blipFill>
          <a:blip>
            <a:extLst>
              <a:ext uri="{96DAC541-7B7A-43D3-8B79-37D633B846F1}">
                <asvg:svgBlip xmlns:asvg="http://schemas.microsoft.com/office/drawing/2016/SVG/main" r:embed="rId3"/>
              </a:ext>
            </a:extLst>
          </a:blip>
          <a:stretch>
            <a:fillRect/>
          </a:stretch>
        </p:blipFill>
        <p:spPr>
          <a:xfrm>
            <a:off x="8061355" y="2298575"/>
            <a:ext cx="2777308" cy="2777308"/>
          </a:xfrm>
        </p:spPr>
      </p:pic>
      <p:sp>
        <p:nvSpPr>
          <p:cNvPr id="3" name="Title 2">
            <a:extLst>
              <a:ext uri="{FF2B5EF4-FFF2-40B4-BE49-F238E27FC236}">
                <a16:creationId xmlns:a16="http://schemas.microsoft.com/office/drawing/2014/main" id="{A7ED60E1-DF27-BE78-2FBC-231681BFE9EE}"/>
              </a:ext>
            </a:extLst>
          </p:cNvPr>
          <p:cNvSpPr>
            <a:spLocks noGrp="1"/>
          </p:cNvSpPr>
          <p:nvPr>
            <p:ph type="title"/>
          </p:nvPr>
        </p:nvSpPr>
        <p:spPr>
          <a:xfrm>
            <a:off x="606831" y="1262028"/>
            <a:ext cx="5589424" cy="763600"/>
          </a:xfrm>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Who can delay enrollment?</a:t>
            </a:r>
          </a:p>
        </p:txBody>
      </p:sp>
      <p:sp>
        <p:nvSpPr>
          <p:cNvPr id="4" name="Text Placeholder 3">
            <a:extLst>
              <a:ext uri="{FF2B5EF4-FFF2-40B4-BE49-F238E27FC236}">
                <a16:creationId xmlns:a16="http://schemas.microsoft.com/office/drawing/2014/main" id="{3177A687-A834-DC78-16B9-1ABF2BAA5E1E}"/>
              </a:ext>
            </a:extLst>
          </p:cNvPr>
          <p:cNvSpPr>
            <a:spLocks noGrp="1"/>
          </p:cNvSpPr>
          <p:nvPr>
            <p:ph type="body" sz="quarter" idx="14"/>
          </p:nvPr>
        </p:nvSpPr>
        <p:spPr>
          <a:xfrm>
            <a:off x="606831" y="2212135"/>
            <a:ext cx="5478587" cy="3056248"/>
          </a:xfrm>
        </p:spPr>
        <p:txBody>
          <a:bodyPr>
            <a:normAutofit lnSpcReduction="10000"/>
          </a:bodyPr>
          <a:lstStyle/>
          <a:p>
            <a:r>
              <a:rPr lang="en-US" dirty="0">
                <a:solidFill>
                  <a:srgbClr val="220A3A"/>
                </a:solidFill>
                <a:latin typeface="Plus Jakarta Sans ExtraBold" panose="020B0604020202020204" charset="0"/>
                <a:cs typeface="Plus Jakarta Sans ExtraBold" panose="020B0604020202020204" charset="0"/>
              </a:rPr>
              <a:t>Actively Employed</a:t>
            </a:r>
          </a:p>
          <a:p>
            <a:r>
              <a:rPr lang="en-US" dirty="0">
                <a:solidFill>
                  <a:srgbClr val="220A3A"/>
                </a:solidFill>
                <a:latin typeface="Plus Jakarta Sans ExtraBold" panose="020B0604020202020204" charset="0"/>
                <a:cs typeface="Plus Jakarta Sans ExtraBold" panose="020B0604020202020204" charset="0"/>
              </a:rPr>
              <a:t>Covered by a group health plan</a:t>
            </a:r>
          </a:p>
          <a:p>
            <a:r>
              <a:rPr lang="en-US" dirty="0">
                <a:solidFill>
                  <a:srgbClr val="220A3A"/>
                </a:solidFill>
                <a:latin typeface="Plus Jakarta Sans ExtraBold" panose="020B0604020202020204" charset="0"/>
                <a:cs typeface="Plus Jakarta Sans ExtraBold" panose="020B0604020202020204" charset="0"/>
              </a:rPr>
              <a:t>The group has more than 20 employees</a:t>
            </a:r>
          </a:p>
          <a:p>
            <a:r>
              <a:rPr lang="en-US" dirty="0">
                <a:solidFill>
                  <a:srgbClr val="220A3A"/>
                </a:solidFill>
                <a:latin typeface="Plus Jakarta Sans ExtraBold" panose="020B0604020202020204" charset="0"/>
                <a:cs typeface="Plus Jakarta Sans ExtraBold" panose="020B0604020202020204" charset="0"/>
              </a:rPr>
              <a:t>From your employment or the employment of your spouse (domestic partners cannot delay enrollment)</a:t>
            </a:r>
          </a:p>
          <a:p>
            <a:r>
              <a:rPr lang="en-US" dirty="0">
                <a:solidFill>
                  <a:srgbClr val="220A3A"/>
                </a:solidFill>
                <a:latin typeface="Plus Jakarta Sans ExtraBold" panose="020B0604020202020204" charset="0"/>
                <a:cs typeface="Plus Jakarta Sans ExtraBold" panose="020B0604020202020204" charset="0"/>
              </a:rPr>
              <a:t>You will get an SEP while you are on and up to 8 months after you leave employer coverage to enroll without a penalty</a:t>
            </a:r>
          </a:p>
          <a:p>
            <a:endParaRPr lang="en-US" dirty="0">
              <a:solidFill>
                <a:schemeClr val="accent6"/>
              </a:solidFill>
              <a:latin typeface="Avenir Next LT Pro"/>
            </a:endParaRPr>
          </a:p>
        </p:txBody>
      </p:sp>
      <p:sp>
        <p:nvSpPr>
          <p:cNvPr id="2" name="Rectangle 1">
            <a:extLst>
              <a:ext uri="{FF2B5EF4-FFF2-40B4-BE49-F238E27FC236}">
                <a16:creationId xmlns:a16="http://schemas.microsoft.com/office/drawing/2014/main" id="{47A1714C-9F84-90AC-FB3D-837642032DD9}"/>
              </a:ext>
            </a:extLst>
          </p:cNvPr>
          <p:cNvSpPr/>
          <p:nvPr/>
        </p:nvSpPr>
        <p:spPr>
          <a:xfrm>
            <a:off x="0" y="6521986"/>
            <a:ext cx="1806766" cy="23135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4D64523-8039-6DEE-8429-67AE3B857A3D}"/>
              </a:ext>
            </a:extLst>
          </p:cNvPr>
          <p:cNvSpPr/>
          <p:nvPr/>
        </p:nvSpPr>
        <p:spPr>
          <a:xfrm>
            <a:off x="11732964" y="6411817"/>
            <a:ext cx="459036" cy="4461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10121894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6E3FE2-A947-4C34-8762-49C05F94BA53}"/>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Initial enrollment period (IEP)</a:t>
            </a:r>
          </a:p>
        </p:txBody>
      </p:sp>
      <p:pic>
        <p:nvPicPr>
          <p:cNvPr id="12" name="Picture 11" descr="A purple line art of a calendar&#10;&#10;AI-generated content may be incorrect.">
            <a:extLst>
              <a:ext uri="{FF2B5EF4-FFF2-40B4-BE49-F238E27FC236}">
                <a16:creationId xmlns:a16="http://schemas.microsoft.com/office/drawing/2014/main" id="{8F1B7B7C-CCBD-E4A4-E82D-F047E1F198E0}"/>
              </a:ext>
            </a:extLst>
          </p:cNvPr>
          <p:cNvPicPr>
            <a:picLocks noChangeAspect="1"/>
          </p:cNvPicPr>
          <p:nvPr/>
        </p:nvPicPr>
        <p:blipFill>
          <a:blip r:embed="rId3"/>
          <a:stretch>
            <a:fillRect/>
          </a:stretch>
        </p:blipFill>
        <p:spPr>
          <a:xfrm>
            <a:off x="0" y="2558143"/>
            <a:ext cx="12192000" cy="1741714"/>
          </a:xfrm>
          <a:prstGeom prst="rect">
            <a:avLst/>
          </a:prstGeom>
        </p:spPr>
      </p:pic>
      <p:pic>
        <p:nvPicPr>
          <p:cNvPr id="15" name="Picture 14">
            <a:extLst>
              <a:ext uri="{FF2B5EF4-FFF2-40B4-BE49-F238E27FC236}">
                <a16:creationId xmlns:a16="http://schemas.microsoft.com/office/drawing/2014/main" id="{1370C0DF-2125-98E6-0E99-559429A0CC78}"/>
              </a:ext>
            </a:extLst>
          </p:cNvPr>
          <p:cNvPicPr>
            <a:picLocks noChangeAspect="1"/>
          </p:cNvPicPr>
          <p:nvPr/>
        </p:nvPicPr>
        <p:blipFill>
          <a:blip r:embed="rId4"/>
          <a:stretch>
            <a:fillRect/>
          </a:stretch>
        </p:blipFill>
        <p:spPr>
          <a:xfrm>
            <a:off x="5305778" y="1298222"/>
            <a:ext cx="1580445" cy="1580445"/>
          </a:xfrm>
          <a:prstGeom prst="rect">
            <a:avLst/>
          </a:prstGeom>
        </p:spPr>
      </p:pic>
    </p:spTree>
    <p:extLst>
      <p:ext uri="{BB962C8B-B14F-4D97-AF65-F5344CB8AC3E}">
        <p14:creationId xmlns:p14="http://schemas.microsoft.com/office/powerpoint/2010/main" val="22002907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26E3FE2-A947-4C34-8762-49C05F94BA53}"/>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Initial enrollment period (IEP)</a:t>
            </a:r>
          </a:p>
        </p:txBody>
      </p:sp>
      <p:sp>
        <p:nvSpPr>
          <p:cNvPr id="7" name="Rectangle 6">
            <a:extLst>
              <a:ext uri="{FF2B5EF4-FFF2-40B4-BE49-F238E27FC236}">
                <a16:creationId xmlns:a16="http://schemas.microsoft.com/office/drawing/2014/main" id="{94E2B83F-44D2-6ACE-8F78-4D1ACED3FF3F}"/>
              </a:ext>
            </a:extLst>
          </p:cNvPr>
          <p:cNvSpPr/>
          <p:nvPr/>
        </p:nvSpPr>
        <p:spPr>
          <a:xfrm>
            <a:off x="5406737" y="3914879"/>
            <a:ext cx="1272143" cy="1231106"/>
          </a:xfrm>
          <a:prstGeom prst="rect">
            <a:avLst/>
          </a:prstGeom>
          <a:noFill/>
        </p:spPr>
        <p:txBody>
          <a:bodyPr wrap="none" lIns="121920" tIns="60960" rIns="121920" bIns="60960">
            <a:spAutoFit/>
          </a:bodyPr>
          <a:lstStyle/>
          <a:p>
            <a:pPr algn="ctr"/>
            <a:r>
              <a:rPr lang="en-US" sz="7200" b="1" dirty="0">
                <a:ln w="0"/>
                <a:solidFill>
                  <a:srgbClr val="220A3A"/>
                </a:solidFill>
                <a:effectLst>
                  <a:outerShdw blurRad="38100" dist="19050" dir="2700000" algn="tl" rotWithShape="0">
                    <a:schemeClr val="dk1">
                      <a:alpha val="40000"/>
                    </a:schemeClr>
                  </a:outerShdw>
                </a:effectLst>
              </a:rPr>
              <a:t>25</a:t>
            </a:r>
          </a:p>
        </p:txBody>
      </p:sp>
      <p:sp>
        <p:nvSpPr>
          <p:cNvPr id="2" name="Rectangle 1">
            <a:extLst>
              <a:ext uri="{FF2B5EF4-FFF2-40B4-BE49-F238E27FC236}">
                <a16:creationId xmlns:a16="http://schemas.microsoft.com/office/drawing/2014/main" id="{769DF307-49DC-0377-828E-19C467DEBA3B}"/>
              </a:ext>
            </a:extLst>
          </p:cNvPr>
          <p:cNvSpPr/>
          <p:nvPr/>
        </p:nvSpPr>
        <p:spPr>
          <a:xfrm>
            <a:off x="0" y="6566053"/>
            <a:ext cx="1828800" cy="1872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693AB316-BF45-B5C2-3502-E37F1CD8B411}"/>
              </a:ext>
            </a:extLst>
          </p:cNvPr>
          <p:cNvSpPr/>
          <p:nvPr/>
        </p:nvSpPr>
        <p:spPr>
          <a:xfrm>
            <a:off x="11721947" y="6433851"/>
            <a:ext cx="470053" cy="42414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6789FA70-D7B0-0D74-8B9E-DB80CDCF63DF}"/>
              </a:ext>
            </a:extLst>
          </p:cNvPr>
          <p:cNvPicPr>
            <a:picLocks noChangeAspect="1"/>
          </p:cNvPicPr>
          <p:nvPr/>
        </p:nvPicPr>
        <p:blipFill>
          <a:blip r:embed="rId3"/>
          <a:stretch>
            <a:fillRect/>
          </a:stretch>
        </p:blipFill>
        <p:spPr>
          <a:xfrm>
            <a:off x="0" y="2558143"/>
            <a:ext cx="12192000" cy="1741714"/>
          </a:xfrm>
          <a:prstGeom prst="rect">
            <a:avLst/>
          </a:prstGeom>
        </p:spPr>
      </p:pic>
      <p:pic>
        <p:nvPicPr>
          <p:cNvPr id="9" name="Picture 8">
            <a:extLst>
              <a:ext uri="{FF2B5EF4-FFF2-40B4-BE49-F238E27FC236}">
                <a16:creationId xmlns:a16="http://schemas.microsoft.com/office/drawing/2014/main" id="{AFCA0FF1-0CC2-005A-F5C8-DD72FF6C7A41}"/>
              </a:ext>
            </a:extLst>
          </p:cNvPr>
          <p:cNvPicPr>
            <a:picLocks noChangeAspect="1"/>
          </p:cNvPicPr>
          <p:nvPr/>
        </p:nvPicPr>
        <p:blipFill>
          <a:blip r:embed="rId4"/>
          <a:stretch>
            <a:fillRect/>
          </a:stretch>
        </p:blipFill>
        <p:spPr>
          <a:xfrm>
            <a:off x="5137327" y="819327"/>
            <a:ext cx="2143125" cy="2143125"/>
          </a:xfrm>
          <a:prstGeom prst="rect">
            <a:avLst/>
          </a:prstGeom>
        </p:spPr>
      </p:pic>
    </p:spTree>
    <p:extLst>
      <p:ext uri="{BB962C8B-B14F-4D97-AF65-F5344CB8AC3E}">
        <p14:creationId xmlns:p14="http://schemas.microsoft.com/office/powerpoint/2010/main" val="27476046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EBCD62E-D90F-4F73-8524-8EB544AA6544}"/>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Special enrollment period (SEP)</a:t>
            </a:r>
          </a:p>
        </p:txBody>
      </p:sp>
      <p:sp>
        <p:nvSpPr>
          <p:cNvPr id="2" name="Rectangle 1">
            <a:extLst>
              <a:ext uri="{FF2B5EF4-FFF2-40B4-BE49-F238E27FC236}">
                <a16:creationId xmlns:a16="http://schemas.microsoft.com/office/drawing/2014/main" id="{B1C28FD9-86B9-FDD4-B0A6-9516F7DCAFA3}"/>
              </a:ext>
            </a:extLst>
          </p:cNvPr>
          <p:cNvSpPr/>
          <p:nvPr/>
        </p:nvSpPr>
        <p:spPr>
          <a:xfrm>
            <a:off x="0" y="6544019"/>
            <a:ext cx="1828800" cy="220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6E268E8A-3DB5-3F09-4BB9-2F3067B5DC0F}"/>
              </a:ext>
            </a:extLst>
          </p:cNvPr>
          <p:cNvSpPr/>
          <p:nvPr/>
        </p:nvSpPr>
        <p:spPr>
          <a:xfrm>
            <a:off x="11743981" y="6422834"/>
            <a:ext cx="341523" cy="4351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descr="A purple line art of a calendar&#10;&#10;AI-generated content may be incorrect.">
            <a:extLst>
              <a:ext uri="{FF2B5EF4-FFF2-40B4-BE49-F238E27FC236}">
                <a16:creationId xmlns:a16="http://schemas.microsoft.com/office/drawing/2014/main" id="{CD659D3A-C6B9-0243-865B-1886723F2FE5}"/>
              </a:ext>
            </a:extLst>
          </p:cNvPr>
          <p:cNvPicPr>
            <a:picLocks noChangeAspect="1"/>
          </p:cNvPicPr>
          <p:nvPr/>
        </p:nvPicPr>
        <p:blipFill>
          <a:blip r:embed="rId3"/>
          <a:stretch>
            <a:fillRect/>
          </a:stretch>
        </p:blipFill>
        <p:spPr>
          <a:xfrm>
            <a:off x="0" y="2558143"/>
            <a:ext cx="12192000" cy="1741714"/>
          </a:xfrm>
          <a:prstGeom prst="rect">
            <a:avLst/>
          </a:prstGeom>
        </p:spPr>
      </p:pic>
    </p:spTree>
    <p:extLst>
      <p:ext uri="{BB962C8B-B14F-4D97-AF65-F5344CB8AC3E}">
        <p14:creationId xmlns:p14="http://schemas.microsoft.com/office/powerpoint/2010/main" val="246615962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77AF4FC-32B9-4B97-80D5-215398D058C7}"/>
              </a:ext>
            </a:extLst>
          </p:cNvPr>
          <p:cNvSpPr>
            <a:spLocks noGrp="1"/>
          </p:cNvSpPr>
          <p:nvPr>
            <p:ph type="title"/>
          </p:nvPr>
        </p:nvSpPr>
        <p:spPr>
          <a:noFill/>
        </p:spPr>
        <p:txBody>
          <a:bodyPr>
            <a:normAutofit/>
          </a:bodyPr>
          <a:lstStyle/>
          <a:p>
            <a:r>
              <a:rPr lang="en-US" dirty="0">
                <a:solidFill>
                  <a:srgbClr val="000000"/>
                </a:solidFill>
                <a:latin typeface="Plus Jakarta Sans ExtraBold" panose="020B0604020202020204" charset="0"/>
                <a:cs typeface="Plus Jakarta Sans ExtraBold" panose="020B0604020202020204" charset="0"/>
              </a:rPr>
              <a:t>General enrollment period (GEP)</a:t>
            </a:r>
          </a:p>
        </p:txBody>
      </p:sp>
      <p:sp>
        <p:nvSpPr>
          <p:cNvPr id="11" name="Rectangle 10">
            <a:extLst>
              <a:ext uri="{FF2B5EF4-FFF2-40B4-BE49-F238E27FC236}">
                <a16:creationId xmlns:a16="http://schemas.microsoft.com/office/drawing/2014/main" id="{0B299836-D56C-4CE0-A1AB-AE04AC35AC03}"/>
              </a:ext>
            </a:extLst>
          </p:cNvPr>
          <p:cNvSpPr/>
          <p:nvPr/>
        </p:nvSpPr>
        <p:spPr>
          <a:xfrm>
            <a:off x="1774368" y="4519752"/>
            <a:ext cx="4116832" cy="584775"/>
          </a:xfrm>
          <a:prstGeom prst="rect">
            <a:avLst/>
          </a:prstGeom>
          <a:noFill/>
        </p:spPr>
        <p:txBody>
          <a:bodyPr wrap="none" lIns="91440" tIns="45720" rIns="91440" bIns="45720">
            <a:spAutoFit/>
          </a:bodyPr>
          <a:lstStyle/>
          <a:p>
            <a:pPr algn="ctr"/>
            <a:r>
              <a:rPr lang="en-US" sz="3200" dirty="0">
                <a:ln w="0"/>
                <a:effectLst>
                  <a:outerShdw blurRad="38100" dist="19050" dir="2700000" algn="tl" rotWithShape="0">
                    <a:schemeClr val="dk1">
                      <a:alpha val="40000"/>
                    </a:schemeClr>
                  </a:outerShdw>
                </a:effectLst>
                <a:latin typeface="Plus Jakarta Sans ExtraBold" panose="020B0604020202020204" charset="0"/>
                <a:cs typeface="Plus Jakarta Sans ExtraBold" panose="020B0604020202020204" charset="0"/>
              </a:rPr>
              <a:t>January 1 – March 31</a:t>
            </a:r>
          </a:p>
        </p:txBody>
      </p:sp>
      <p:sp>
        <p:nvSpPr>
          <p:cNvPr id="12" name="Arrow: Right 11">
            <a:extLst>
              <a:ext uri="{FF2B5EF4-FFF2-40B4-BE49-F238E27FC236}">
                <a16:creationId xmlns:a16="http://schemas.microsoft.com/office/drawing/2014/main" id="{0B1D6273-F77F-4315-8008-F3FDC1F36A26}"/>
              </a:ext>
            </a:extLst>
          </p:cNvPr>
          <p:cNvSpPr/>
          <p:nvPr/>
        </p:nvSpPr>
        <p:spPr>
          <a:xfrm>
            <a:off x="6587836" y="3175385"/>
            <a:ext cx="2244437" cy="1172147"/>
          </a:xfrm>
          <a:prstGeom prst="rightArrow">
            <a:avLst/>
          </a:prstGeom>
          <a:solidFill>
            <a:srgbClr val="220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000000"/>
              </a:solidFill>
            </a:endParaRPr>
          </a:p>
        </p:txBody>
      </p:sp>
      <p:sp>
        <p:nvSpPr>
          <p:cNvPr id="15" name="Rectangle 14">
            <a:extLst>
              <a:ext uri="{FF2B5EF4-FFF2-40B4-BE49-F238E27FC236}">
                <a16:creationId xmlns:a16="http://schemas.microsoft.com/office/drawing/2014/main" id="{BD713353-BC21-4761-BFEB-CF19BB3B0DC8}"/>
              </a:ext>
            </a:extLst>
          </p:cNvPr>
          <p:cNvSpPr/>
          <p:nvPr/>
        </p:nvSpPr>
        <p:spPr>
          <a:xfrm>
            <a:off x="7724506" y="4524569"/>
            <a:ext cx="4281942" cy="584775"/>
          </a:xfrm>
          <a:prstGeom prst="rect">
            <a:avLst/>
          </a:prstGeom>
          <a:noFill/>
        </p:spPr>
        <p:txBody>
          <a:bodyPr wrap="none" lIns="91440" tIns="45720" rIns="91440" bIns="45720">
            <a:spAutoFit/>
          </a:bodyPr>
          <a:lstStyle/>
          <a:p>
            <a:pPr algn="ctr"/>
            <a:r>
              <a:rPr lang="en-US" sz="3200" dirty="0">
                <a:ln w="0"/>
                <a:effectLst>
                  <a:outerShdw blurRad="38100" dist="19050" dir="2700000" algn="tl" rotWithShape="0">
                    <a:schemeClr val="dk1">
                      <a:alpha val="40000"/>
                    </a:schemeClr>
                  </a:outerShdw>
                </a:effectLst>
                <a:latin typeface="Plus Jakarta Sans ExtraBold" panose="020B0604020202020204" charset="0"/>
                <a:cs typeface="Plus Jakarta Sans ExtraBold" panose="020B0604020202020204" charset="0"/>
              </a:rPr>
              <a:t>1</a:t>
            </a:r>
            <a:r>
              <a:rPr lang="en-US" sz="3200" baseline="30000" dirty="0">
                <a:ln w="0"/>
                <a:effectLst>
                  <a:outerShdw blurRad="38100" dist="19050" dir="2700000" algn="tl" rotWithShape="0">
                    <a:schemeClr val="dk1">
                      <a:alpha val="40000"/>
                    </a:schemeClr>
                  </a:outerShdw>
                </a:effectLst>
                <a:latin typeface="Plus Jakarta Sans ExtraBold" panose="020B0604020202020204" charset="0"/>
                <a:cs typeface="Plus Jakarta Sans ExtraBold" panose="020B0604020202020204" charset="0"/>
              </a:rPr>
              <a:t>st</a:t>
            </a:r>
            <a:r>
              <a:rPr lang="en-US" sz="3200" dirty="0">
                <a:ln w="0"/>
                <a:effectLst>
                  <a:outerShdw blurRad="38100" dist="19050" dir="2700000" algn="tl" rotWithShape="0">
                    <a:schemeClr val="dk1">
                      <a:alpha val="40000"/>
                    </a:schemeClr>
                  </a:outerShdw>
                </a:effectLst>
                <a:latin typeface="Plus Jakarta Sans ExtraBold" panose="020B0604020202020204" charset="0"/>
                <a:cs typeface="Plus Jakarta Sans ExtraBold" panose="020B0604020202020204" charset="0"/>
              </a:rPr>
              <a:t> of the Next Month</a:t>
            </a:r>
          </a:p>
        </p:txBody>
      </p:sp>
      <p:sp>
        <p:nvSpPr>
          <p:cNvPr id="2" name="Rectangle 1">
            <a:extLst>
              <a:ext uri="{FF2B5EF4-FFF2-40B4-BE49-F238E27FC236}">
                <a16:creationId xmlns:a16="http://schemas.microsoft.com/office/drawing/2014/main" id="{DEC8B9B4-6088-82DA-1206-3A77C4CF3BCB}"/>
              </a:ext>
            </a:extLst>
          </p:cNvPr>
          <p:cNvSpPr/>
          <p:nvPr/>
        </p:nvSpPr>
        <p:spPr>
          <a:xfrm>
            <a:off x="0" y="6566053"/>
            <a:ext cx="1774368" cy="18728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sp>
        <p:nvSpPr>
          <p:cNvPr id="4" name="Rectangle 3">
            <a:extLst>
              <a:ext uri="{FF2B5EF4-FFF2-40B4-BE49-F238E27FC236}">
                <a16:creationId xmlns:a16="http://schemas.microsoft.com/office/drawing/2014/main" id="{6EC9511C-0090-40FA-4501-1CF488AE9283}"/>
              </a:ext>
            </a:extLst>
          </p:cNvPr>
          <p:cNvSpPr/>
          <p:nvPr/>
        </p:nvSpPr>
        <p:spPr>
          <a:xfrm>
            <a:off x="11732964" y="6411817"/>
            <a:ext cx="374573" cy="4461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rgbClr val="000000"/>
              </a:solidFill>
            </a:endParaRPr>
          </a:p>
        </p:txBody>
      </p:sp>
      <p:pic>
        <p:nvPicPr>
          <p:cNvPr id="5" name="Picture 4">
            <a:extLst>
              <a:ext uri="{FF2B5EF4-FFF2-40B4-BE49-F238E27FC236}">
                <a16:creationId xmlns:a16="http://schemas.microsoft.com/office/drawing/2014/main" id="{249E6F18-F337-51F6-B129-9D9B93CDBDB2}"/>
              </a:ext>
            </a:extLst>
          </p:cNvPr>
          <p:cNvPicPr>
            <a:picLocks noChangeAspect="1"/>
          </p:cNvPicPr>
          <p:nvPr/>
        </p:nvPicPr>
        <p:blipFill>
          <a:blip r:embed="rId3"/>
          <a:stretch>
            <a:fillRect/>
          </a:stretch>
        </p:blipFill>
        <p:spPr>
          <a:xfrm>
            <a:off x="471488" y="2507639"/>
            <a:ext cx="6008810" cy="2018568"/>
          </a:xfrm>
          <a:prstGeom prst="rect">
            <a:avLst/>
          </a:prstGeom>
        </p:spPr>
      </p:pic>
      <p:pic>
        <p:nvPicPr>
          <p:cNvPr id="6" name="Picture 5">
            <a:extLst>
              <a:ext uri="{FF2B5EF4-FFF2-40B4-BE49-F238E27FC236}">
                <a16:creationId xmlns:a16="http://schemas.microsoft.com/office/drawing/2014/main" id="{96C8B121-D76A-F373-D9BA-3E85E85E556B}"/>
              </a:ext>
            </a:extLst>
          </p:cNvPr>
          <p:cNvPicPr>
            <a:picLocks noChangeAspect="1"/>
          </p:cNvPicPr>
          <p:nvPr/>
        </p:nvPicPr>
        <p:blipFill>
          <a:blip r:embed="rId4"/>
          <a:stretch>
            <a:fillRect/>
          </a:stretch>
        </p:blipFill>
        <p:spPr>
          <a:xfrm>
            <a:off x="9125316" y="2296625"/>
            <a:ext cx="2428875" cy="2428875"/>
          </a:xfrm>
          <a:prstGeom prst="rect">
            <a:avLst/>
          </a:prstGeom>
        </p:spPr>
      </p:pic>
    </p:spTree>
    <p:extLst>
      <p:ext uri="{BB962C8B-B14F-4D97-AF65-F5344CB8AC3E}">
        <p14:creationId xmlns:p14="http://schemas.microsoft.com/office/powerpoint/2010/main" val="216935941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22DDE28-AF85-42F3-A0B8-4DE8581C8EFF}"/>
              </a:ext>
            </a:extLst>
          </p:cNvPr>
          <p:cNvSpPr>
            <a:spLocks noGrp="1"/>
          </p:cNvSpPr>
          <p:nvPr>
            <p:ph type="title"/>
          </p:nvPr>
        </p:nvSpPr>
        <p:spPr>
          <a:xfrm>
            <a:off x="930269" y="1122220"/>
            <a:ext cx="8296857" cy="926819"/>
          </a:xfrm>
        </p:spPr>
        <p:txBody>
          <a:bodyPr>
            <a:normAutofit fontScale="90000"/>
          </a:bodyPr>
          <a:lstStyle/>
          <a:p>
            <a:r>
              <a:rPr lang="en-US" dirty="0">
                <a:solidFill>
                  <a:srgbClr val="220A3A"/>
                </a:solidFill>
                <a:latin typeface="Plus Jakarta Sans ExtraBold" panose="020B0604020202020204" charset="0"/>
                <a:cs typeface="Plus Jakarta Sans ExtraBold" panose="020B0604020202020204" charset="0"/>
              </a:rPr>
              <a:t>When will Part A and B begin?</a:t>
            </a:r>
          </a:p>
        </p:txBody>
      </p:sp>
      <p:sp>
        <p:nvSpPr>
          <p:cNvPr id="9" name="Arrow: Left 8">
            <a:extLst>
              <a:ext uri="{FF2B5EF4-FFF2-40B4-BE49-F238E27FC236}">
                <a16:creationId xmlns:a16="http://schemas.microsoft.com/office/drawing/2014/main" id="{CE12A6B7-8C8B-4805-9042-27683BDAD3A0}"/>
              </a:ext>
            </a:extLst>
          </p:cNvPr>
          <p:cNvSpPr/>
          <p:nvPr/>
        </p:nvSpPr>
        <p:spPr>
          <a:xfrm>
            <a:off x="1519086" y="3429001"/>
            <a:ext cx="2685769" cy="1486025"/>
          </a:xfrm>
          <a:prstGeom prst="lef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sp>
        <p:nvSpPr>
          <p:cNvPr id="11" name="Arrow: Left 10">
            <a:extLst>
              <a:ext uri="{FF2B5EF4-FFF2-40B4-BE49-F238E27FC236}">
                <a16:creationId xmlns:a16="http://schemas.microsoft.com/office/drawing/2014/main" id="{9511176A-2B4E-4F6F-B57E-5AB1BAB08147}"/>
              </a:ext>
            </a:extLst>
          </p:cNvPr>
          <p:cNvSpPr/>
          <p:nvPr/>
        </p:nvSpPr>
        <p:spPr>
          <a:xfrm>
            <a:off x="7884241" y="3429001"/>
            <a:ext cx="2685769" cy="1486025"/>
          </a:xfrm>
          <a:prstGeom prst="leftArrow">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mj-lt"/>
            </a:endParaRPr>
          </a:p>
        </p:txBody>
      </p:sp>
      <p:grpSp>
        <p:nvGrpSpPr>
          <p:cNvPr id="13" name="Group 12">
            <a:extLst>
              <a:ext uri="{FF2B5EF4-FFF2-40B4-BE49-F238E27FC236}">
                <a16:creationId xmlns:a16="http://schemas.microsoft.com/office/drawing/2014/main" id="{16F8512C-73D3-4752-A5B1-04625697A5CF}"/>
              </a:ext>
            </a:extLst>
          </p:cNvPr>
          <p:cNvGrpSpPr/>
          <p:nvPr/>
        </p:nvGrpSpPr>
        <p:grpSpPr>
          <a:xfrm>
            <a:off x="4204855" y="2049039"/>
            <a:ext cx="3782291" cy="3782291"/>
            <a:chOff x="4204854" y="2049038"/>
            <a:chExt cx="3782291" cy="3782291"/>
          </a:xfrm>
        </p:grpSpPr>
        <p:pic>
          <p:nvPicPr>
            <p:cNvPr id="8" name="Graphic 7" descr="Daily calendar outline">
              <a:extLst>
                <a:ext uri="{FF2B5EF4-FFF2-40B4-BE49-F238E27FC236}">
                  <a16:creationId xmlns:a16="http://schemas.microsoft.com/office/drawing/2014/main" id="{9CD5AF7A-28EE-4BFE-8DB4-5F28C72F0F0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204854" y="2049038"/>
              <a:ext cx="3782291" cy="3782291"/>
            </a:xfrm>
            <a:prstGeom prst="rect">
              <a:avLst/>
            </a:prstGeom>
          </p:spPr>
        </p:pic>
        <p:sp>
          <p:nvSpPr>
            <p:cNvPr id="12" name="Rectangle 11">
              <a:extLst>
                <a:ext uri="{FF2B5EF4-FFF2-40B4-BE49-F238E27FC236}">
                  <a16:creationId xmlns:a16="http://schemas.microsoft.com/office/drawing/2014/main" id="{778D605B-3650-4D10-93D3-B7C5B5B69AC0}"/>
                </a:ext>
              </a:extLst>
            </p:cNvPr>
            <p:cNvSpPr/>
            <p:nvPr/>
          </p:nvSpPr>
          <p:spPr>
            <a:xfrm>
              <a:off x="5670242" y="2798442"/>
              <a:ext cx="851515" cy="748988"/>
            </a:xfrm>
            <a:prstGeom prst="rect">
              <a:avLst/>
            </a:prstGeom>
            <a:noFill/>
          </p:spPr>
          <p:txBody>
            <a:bodyPr wrap="none" lIns="91440" tIns="45720" rIns="91440" bIns="45720" anchor="t">
              <a:spAutoFit/>
            </a:bodyPr>
            <a:lstStyle/>
            <a:p>
              <a:pPr algn="ctr"/>
              <a:r>
                <a:rPr lang="en-US" sz="4267" b="1" dirty="0">
                  <a:ln w="0"/>
                  <a:solidFill>
                    <a:schemeClr val="accent3"/>
                  </a:solidFill>
                  <a:effectLst>
                    <a:outerShdw blurRad="38100" dist="19050" dir="2700000" algn="tl" rotWithShape="0">
                      <a:schemeClr val="dk1">
                        <a:alpha val="40000"/>
                      </a:schemeClr>
                    </a:outerShdw>
                  </a:effectLst>
                  <a:latin typeface="Plus Jakarta Sans ExtraBold" panose="020B0604020202020204" charset="0"/>
                  <a:cs typeface="Plus Jakarta Sans ExtraBold" panose="020B0604020202020204" charset="0"/>
                </a:rPr>
                <a:t>65</a:t>
              </a:r>
            </a:p>
          </p:txBody>
        </p:sp>
      </p:grpSp>
      <p:sp>
        <p:nvSpPr>
          <p:cNvPr id="15" name="Rectangle 14">
            <a:extLst>
              <a:ext uri="{FF2B5EF4-FFF2-40B4-BE49-F238E27FC236}">
                <a16:creationId xmlns:a16="http://schemas.microsoft.com/office/drawing/2014/main" id="{C9F7FD6A-4725-43CE-B5BB-E2A55BC9460B}"/>
              </a:ext>
            </a:extLst>
          </p:cNvPr>
          <p:cNvSpPr/>
          <p:nvPr/>
        </p:nvSpPr>
        <p:spPr>
          <a:xfrm>
            <a:off x="8360807" y="4911511"/>
            <a:ext cx="2468945" cy="461665"/>
          </a:xfrm>
          <a:prstGeom prst="rect">
            <a:avLst/>
          </a:prstGeom>
          <a:noFill/>
        </p:spPr>
        <p:txBody>
          <a:bodyPr wrap="none" lIns="91440" tIns="45720" rIns="91440" bIns="45720">
            <a:spAutoFit/>
          </a:bodyPr>
          <a:lstStyle/>
          <a:p>
            <a:pPr algn="ctr"/>
            <a:r>
              <a:rPr lang="en-US" sz="2400" b="1" dirty="0">
                <a:ln w="0"/>
                <a:solidFill>
                  <a:srgbClr val="220A3A"/>
                </a:solidFill>
                <a:effectLst>
                  <a:outerShdw blurRad="38100" dist="19050" dir="2700000" algn="tl" rotWithShape="0">
                    <a:schemeClr val="dk1">
                      <a:alpha val="40000"/>
                    </a:schemeClr>
                  </a:outerShdw>
                </a:effectLst>
                <a:latin typeface="Plus Jakarta Sans ExtraBold" panose="020B0604020202020204" charset="0"/>
                <a:cs typeface="Plus Jakarta Sans ExtraBold" panose="020B0604020202020204" charset="0"/>
              </a:rPr>
              <a:t>Up to 6 months</a:t>
            </a:r>
          </a:p>
        </p:txBody>
      </p:sp>
      <p:sp>
        <p:nvSpPr>
          <p:cNvPr id="4" name="Rectangle 3">
            <a:extLst>
              <a:ext uri="{FF2B5EF4-FFF2-40B4-BE49-F238E27FC236}">
                <a16:creationId xmlns:a16="http://schemas.microsoft.com/office/drawing/2014/main" id="{63D7191A-F501-C3ED-4AF2-1399C1A3184C}"/>
              </a:ext>
            </a:extLst>
          </p:cNvPr>
          <p:cNvSpPr/>
          <p:nvPr/>
        </p:nvSpPr>
        <p:spPr>
          <a:xfrm>
            <a:off x="0" y="6553600"/>
            <a:ext cx="2038120" cy="2154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759313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1B53D1-5254-45B0-9DC1-1F403F0F87D0}"/>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Part B Enrollment Periods (Starting 1/1/23) </a:t>
            </a:r>
          </a:p>
        </p:txBody>
      </p:sp>
      <p:graphicFrame>
        <p:nvGraphicFramePr>
          <p:cNvPr id="9" name="Table 9">
            <a:extLst>
              <a:ext uri="{FF2B5EF4-FFF2-40B4-BE49-F238E27FC236}">
                <a16:creationId xmlns:a16="http://schemas.microsoft.com/office/drawing/2014/main" id="{0F8CED64-A7A6-408E-924E-1B2F1BFD98AA}"/>
              </a:ext>
            </a:extLst>
          </p:cNvPr>
          <p:cNvGraphicFramePr>
            <a:graphicFrameLocks noGrp="1"/>
          </p:cNvGraphicFramePr>
          <p:nvPr>
            <p:ph idx="1"/>
            <p:extLst>
              <p:ext uri="{D42A27DB-BD31-4B8C-83A1-F6EECF244321}">
                <p14:modId xmlns:p14="http://schemas.microsoft.com/office/powerpoint/2010/main" val="4215457524"/>
              </p:ext>
            </p:extLst>
          </p:nvPr>
        </p:nvGraphicFramePr>
        <p:xfrm>
          <a:off x="376239" y="1447799"/>
          <a:ext cx="11472870" cy="4831080"/>
        </p:xfrm>
        <a:graphic>
          <a:graphicData uri="http://schemas.openxmlformats.org/drawingml/2006/table">
            <a:tbl>
              <a:tblPr firstRow="1" bandRow="1">
                <a:tableStyleId>{073A0DAA-6AF3-43AB-8588-CEC1D06C72B9}</a:tableStyleId>
              </a:tblPr>
              <a:tblGrid>
                <a:gridCol w="1147287">
                  <a:extLst>
                    <a:ext uri="{9D8B030D-6E8A-4147-A177-3AD203B41FA5}">
                      <a16:colId xmlns:a16="http://schemas.microsoft.com/office/drawing/2014/main" val="267981593"/>
                    </a:ext>
                  </a:extLst>
                </a:gridCol>
                <a:gridCol w="1147287">
                  <a:extLst>
                    <a:ext uri="{9D8B030D-6E8A-4147-A177-3AD203B41FA5}">
                      <a16:colId xmlns:a16="http://schemas.microsoft.com/office/drawing/2014/main" val="1580358601"/>
                    </a:ext>
                  </a:extLst>
                </a:gridCol>
                <a:gridCol w="1147287">
                  <a:extLst>
                    <a:ext uri="{9D8B030D-6E8A-4147-A177-3AD203B41FA5}">
                      <a16:colId xmlns:a16="http://schemas.microsoft.com/office/drawing/2014/main" val="2135672325"/>
                    </a:ext>
                  </a:extLst>
                </a:gridCol>
                <a:gridCol w="1147287">
                  <a:extLst>
                    <a:ext uri="{9D8B030D-6E8A-4147-A177-3AD203B41FA5}">
                      <a16:colId xmlns:a16="http://schemas.microsoft.com/office/drawing/2014/main" val="2395949421"/>
                    </a:ext>
                  </a:extLst>
                </a:gridCol>
                <a:gridCol w="1147287">
                  <a:extLst>
                    <a:ext uri="{9D8B030D-6E8A-4147-A177-3AD203B41FA5}">
                      <a16:colId xmlns:a16="http://schemas.microsoft.com/office/drawing/2014/main" val="369038797"/>
                    </a:ext>
                  </a:extLst>
                </a:gridCol>
                <a:gridCol w="1147287">
                  <a:extLst>
                    <a:ext uri="{9D8B030D-6E8A-4147-A177-3AD203B41FA5}">
                      <a16:colId xmlns:a16="http://schemas.microsoft.com/office/drawing/2014/main" val="2834100229"/>
                    </a:ext>
                  </a:extLst>
                </a:gridCol>
                <a:gridCol w="1147287">
                  <a:extLst>
                    <a:ext uri="{9D8B030D-6E8A-4147-A177-3AD203B41FA5}">
                      <a16:colId xmlns:a16="http://schemas.microsoft.com/office/drawing/2014/main" val="994058152"/>
                    </a:ext>
                  </a:extLst>
                </a:gridCol>
                <a:gridCol w="1147287">
                  <a:extLst>
                    <a:ext uri="{9D8B030D-6E8A-4147-A177-3AD203B41FA5}">
                      <a16:colId xmlns:a16="http://schemas.microsoft.com/office/drawing/2014/main" val="1151510556"/>
                    </a:ext>
                  </a:extLst>
                </a:gridCol>
                <a:gridCol w="1147287">
                  <a:extLst>
                    <a:ext uri="{9D8B030D-6E8A-4147-A177-3AD203B41FA5}">
                      <a16:colId xmlns:a16="http://schemas.microsoft.com/office/drawing/2014/main" val="3721605028"/>
                    </a:ext>
                  </a:extLst>
                </a:gridCol>
                <a:gridCol w="1147287">
                  <a:extLst>
                    <a:ext uri="{9D8B030D-6E8A-4147-A177-3AD203B41FA5}">
                      <a16:colId xmlns:a16="http://schemas.microsoft.com/office/drawing/2014/main" val="4220777656"/>
                    </a:ext>
                  </a:extLst>
                </a:gridCol>
              </a:tblGrid>
              <a:tr h="772887">
                <a:tc>
                  <a:txBody>
                    <a:bodyPr/>
                    <a:lstStyle/>
                    <a:p>
                      <a:r>
                        <a:rPr lang="en-US" sz="1500" dirty="0"/>
                        <a:t>Three months before</a:t>
                      </a:r>
                    </a:p>
                  </a:txBody>
                  <a:tcPr/>
                </a:tc>
                <a:tc>
                  <a:txBody>
                    <a:bodyPr/>
                    <a:lstStyle/>
                    <a:p>
                      <a:r>
                        <a:rPr lang="en-US" sz="1500" dirty="0"/>
                        <a:t>Two months before</a:t>
                      </a:r>
                    </a:p>
                  </a:txBody>
                  <a:tcPr/>
                </a:tc>
                <a:tc>
                  <a:txBody>
                    <a:bodyPr/>
                    <a:lstStyle/>
                    <a:p>
                      <a:r>
                        <a:rPr lang="en-US" sz="1500" dirty="0"/>
                        <a:t>One month before</a:t>
                      </a:r>
                    </a:p>
                  </a:txBody>
                  <a:tcPr/>
                </a:tc>
                <a:tc>
                  <a:txBody>
                    <a:bodyPr/>
                    <a:lstStyle/>
                    <a:p>
                      <a:r>
                        <a:rPr lang="en-US" sz="1500" dirty="0"/>
                        <a:t>Month turn age 65</a:t>
                      </a:r>
                    </a:p>
                  </a:txBody>
                  <a:tcPr/>
                </a:tc>
                <a:tc>
                  <a:txBody>
                    <a:bodyPr/>
                    <a:lstStyle/>
                    <a:p>
                      <a:r>
                        <a:rPr lang="en-US" sz="1500" dirty="0"/>
                        <a:t>One month after</a:t>
                      </a:r>
                    </a:p>
                  </a:txBody>
                  <a:tcPr/>
                </a:tc>
                <a:tc>
                  <a:txBody>
                    <a:bodyPr/>
                    <a:lstStyle/>
                    <a:p>
                      <a:r>
                        <a:rPr lang="en-US" sz="1500" dirty="0"/>
                        <a:t>Two months after</a:t>
                      </a:r>
                    </a:p>
                  </a:txBody>
                  <a:tcPr/>
                </a:tc>
                <a:tc>
                  <a:txBody>
                    <a:bodyPr/>
                    <a:lstStyle/>
                    <a:p>
                      <a:r>
                        <a:rPr lang="en-US" sz="1500" dirty="0"/>
                        <a:t>Three months after</a:t>
                      </a:r>
                    </a:p>
                  </a:txBody>
                  <a:tcPr/>
                </a:tc>
                <a:tc>
                  <a:txBody>
                    <a:bodyPr/>
                    <a:lstStyle/>
                    <a:p>
                      <a:r>
                        <a:rPr lang="en-US" sz="1500" dirty="0"/>
                        <a:t>Four months after</a:t>
                      </a:r>
                    </a:p>
                  </a:txBody>
                  <a:tcPr/>
                </a:tc>
                <a:tc>
                  <a:txBody>
                    <a:bodyPr/>
                    <a:lstStyle/>
                    <a:p>
                      <a:r>
                        <a:rPr lang="en-US" sz="1500" dirty="0"/>
                        <a:t>Five months after</a:t>
                      </a:r>
                    </a:p>
                  </a:txBody>
                  <a:tcPr/>
                </a:tc>
                <a:tc>
                  <a:txBody>
                    <a:bodyPr/>
                    <a:lstStyle/>
                    <a:p>
                      <a:r>
                        <a:rPr lang="en-US" sz="1500" dirty="0"/>
                        <a:t>Six months after</a:t>
                      </a:r>
                    </a:p>
                  </a:txBody>
                  <a:tcPr/>
                </a:tc>
                <a:extLst>
                  <a:ext uri="{0D108BD9-81ED-4DB2-BD59-A6C34878D82A}">
                    <a16:rowId xmlns:a16="http://schemas.microsoft.com/office/drawing/2014/main" val="3117260211"/>
                  </a:ext>
                </a:extLst>
              </a:tr>
              <a:tr h="579120">
                <a:tc>
                  <a:txBody>
                    <a:bodyPr/>
                    <a:lstStyle/>
                    <a:p>
                      <a:endParaRPr lang="en-US" sz="1500" dirty="0">
                        <a:solidFill>
                          <a:schemeClr val="tx1"/>
                        </a:solidFill>
                      </a:endParaRPr>
                    </a:p>
                  </a:txBody>
                  <a:tcPr/>
                </a:tc>
                <a:tc>
                  <a:txBody>
                    <a:bodyPr/>
                    <a:lstStyle/>
                    <a:p>
                      <a:endParaRPr lang="en-US" sz="2000" dirty="0">
                        <a:solidFill>
                          <a:schemeClr val="tx1"/>
                        </a:solidFill>
                      </a:endParaRPr>
                    </a:p>
                  </a:txBody>
                  <a:tcPr/>
                </a:tc>
                <a:tc>
                  <a:txBody>
                    <a:bodyPr/>
                    <a:lstStyle/>
                    <a:p>
                      <a:endParaRPr lang="en-US" sz="2000" dirty="0">
                        <a:solidFill>
                          <a:schemeClr val="tx1"/>
                        </a:solidFill>
                      </a:endParaRPr>
                    </a:p>
                  </a:txBody>
                  <a:tcPr/>
                </a:tc>
                <a:tc>
                  <a:txBody>
                    <a:bodyPr/>
                    <a:lstStyle/>
                    <a:p>
                      <a:r>
                        <a:rPr lang="en-US" sz="1600" dirty="0">
                          <a:solidFill>
                            <a:schemeClr val="tx1"/>
                          </a:solidFill>
                        </a:rPr>
                        <a:t>Coverage starts</a:t>
                      </a: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extLst>
                  <a:ext uri="{0D108BD9-81ED-4DB2-BD59-A6C34878D82A}">
                    <a16:rowId xmlns:a16="http://schemas.microsoft.com/office/drawing/2014/main" val="3583846408"/>
                  </a:ext>
                </a:extLst>
              </a:tr>
              <a:tr h="579120">
                <a:tc>
                  <a:txBody>
                    <a:bodyPr/>
                    <a:lstStyle/>
                    <a:p>
                      <a:endParaRPr lang="en-US" sz="1500" dirty="0">
                        <a:solidFill>
                          <a:schemeClr val="tx1"/>
                        </a:solidFill>
                      </a:endParaRPr>
                    </a:p>
                  </a:txBody>
                  <a:tcPr/>
                </a:tc>
                <a:tc>
                  <a:txBody>
                    <a:bodyPr/>
                    <a:lstStyle/>
                    <a:p>
                      <a:endParaRPr lang="en-US" sz="2000" dirty="0">
                        <a:solidFill>
                          <a:schemeClr val="tx1"/>
                        </a:solidFill>
                      </a:endParaRPr>
                    </a:p>
                  </a:txBody>
                  <a:tcPr/>
                </a:tc>
                <a:tc>
                  <a:txBody>
                    <a:bodyPr/>
                    <a:lstStyle/>
                    <a:p>
                      <a:endParaRPr lang="en-US" sz="2000" dirty="0">
                        <a:solidFill>
                          <a:schemeClr val="tx1"/>
                        </a:solidFill>
                      </a:endParaRPr>
                    </a:p>
                  </a:txBody>
                  <a:tcPr/>
                </a:tc>
                <a:tc>
                  <a:txBody>
                    <a:bodyPr/>
                    <a:lstStyle/>
                    <a:p>
                      <a:r>
                        <a:rPr lang="en-US" sz="1600" dirty="0">
                          <a:solidFill>
                            <a:schemeClr val="tx1"/>
                          </a:solidFill>
                        </a:rPr>
                        <a:t>Enroll</a:t>
                      </a:r>
                    </a:p>
                  </a:txBody>
                  <a:tcPr/>
                </a:tc>
                <a:tc>
                  <a:txBody>
                    <a:bodyPr/>
                    <a:lstStyle/>
                    <a:p>
                      <a:r>
                        <a:rPr lang="en-US" sz="1600" dirty="0">
                          <a:solidFill>
                            <a:schemeClr val="tx1"/>
                          </a:solidFill>
                        </a:rPr>
                        <a:t>Coverage starts</a:t>
                      </a: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extLst>
                  <a:ext uri="{0D108BD9-81ED-4DB2-BD59-A6C34878D82A}">
                    <a16:rowId xmlns:a16="http://schemas.microsoft.com/office/drawing/2014/main" val="2697566118"/>
                  </a:ext>
                </a:extLst>
              </a:tr>
              <a:tr h="579120">
                <a:tc>
                  <a:txBody>
                    <a:bodyPr/>
                    <a:lstStyle/>
                    <a:p>
                      <a:endParaRPr lang="en-US" sz="1500" dirty="0">
                        <a:solidFill>
                          <a:schemeClr val="tx1"/>
                        </a:solidFill>
                      </a:endParaRPr>
                    </a:p>
                  </a:txBody>
                  <a:tcPr/>
                </a:tc>
                <a:tc>
                  <a:txBody>
                    <a:bodyPr/>
                    <a:lstStyle/>
                    <a:p>
                      <a:endParaRPr lang="en-US" sz="2000" dirty="0">
                        <a:solidFill>
                          <a:schemeClr val="tx1"/>
                        </a:solidFill>
                      </a:endParaRPr>
                    </a:p>
                  </a:txBody>
                  <a:tcPr/>
                </a:tc>
                <a:tc>
                  <a:txBody>
                    <a:bodyPr/>
                    <a:lstStyle/>
                    <a:p>
                      <a:endParaRPr lang="en-US" sz="2000" dirty="0">
                        <a:solidFill>
                          <a:schemeClr val="tx1"/>
                        </a:solidFill>
                      </a:endParaRPr>
                    </a:p>
                  </a:txBody>
                  <a:tcPr/>
                </a:tc>
                <a:tc>
                  <a:txBody>
                    <a:bodyPr/>
                    <a:lstStyle/>
                    <a:p>
                      <a:endParaRPr lang="en-US" sz="1600" dirty="0">
                        <a:solidFill>
                          <a:schemeClr val="tx1"/>
                        </a:solidFill>
                      </a:endParaRPr>
                    </a:p>
                  </a:txBody>
                  <a:tcPr/>
                </a:tc>
                <a:tc>
                  <a:txBody>
                    <a:bodyPr/>
                    <a:lstStyle/>
                    <a:p>
                      <a:r>
                        <a:rPr lang="en-US" sz="1600" dirty="0">
                          <a:solidFill>
                            <a:schemeClr val="tx1"/>
                          </a:solidFill>
                        </a:rPr>
                        <a:t>Enroll </a:t>
                      </a:r>
                    </a:p>
                  </a:txBody>
                  <a:tcPr/>
                </a:tc>
                <a:tc>
                  <a:txBody>
                    <a:bodyPr/>
                    <a:lstStyle/>
                    <a:p>
                      <a:r>
                        <a:rPr lang="en-US" sz="1600" dirty="0">
                          <a:solidFill>
                            <a:schemeClr val="tx1"/>
                          </a:solidFill>
                        </a:rPr>
                        <a:t>Coverage starts</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extLst>
                  <a:ext uri="{0D108BD9-81ED-4DB2-BD59-A6C34878D82A}">
                    <a16:rowId xmlns:a16="http://schemas.microsoft.com/office/drawing/2014/main" val="2390808950"/>
                  </a:ext>
                </a:extLst>
              </a:tr>
              <a:tr h="579120">
                <a:tc>
                  <a:txBody>
                    <a:bodyPr/>
                    <a:lstStyle/>
                    <a:p>
                      <a:endParaRPr lang="en-US" sz="1500" dirty="0">
                        <a:solidFill>
                          <a:schemeClr val="tx1"/>
                        </a:solidFill>
                      </a:endParaRPr>
                    </a:p>
                  </a:txBody>
                  <a:tcPr/>
                </a:tc>
                <a:tc>
                  <a:txBody>
                    <a:bodyPr/>
                    <a:lstStyle/>
                    <a:p>
                      <a:endParaRPr lang="en-US" sz="2000" dirty="0">
                        <a:solidFill>
                          <a:schemeClr val="tx1"/>
                        </a:solidFill>
                      </a:endParaRPr>
                    </a:p>
                  </a:txBody>
                  <a:tcPr/>
                </a:tc>
                <a:tc>
                  <a:txBody>
                    <a:bodyPr/>
                    <a:lstStyle/>
                    <a:p>
                      <a:endParaRPr lang="en-US" sz="20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r>
                        <a:rPr lang="en-US" sz="1600" dirty="0">
                          <a:solidFill>
                            <a:schemeClr val="tx1"/>
                          </a:solidFill>
                        </a:rPr>
                        <a:t>Enroll</a:t>
                      </a:r>
                    </a:p>
                  </a:txBody>
                  <a:tcPr/>
                </a:tc>
                <a:tc>
                  <a:txBody>
                    <a:bodyPr/>
                    <a:lstStyle/>
                    <a:p>
                      <a:r>
                        <a:rPr lang="en-US" sz="1600" dirty="0">
                          <a:solidFill>
                            <a:schemeClr val="tx1"/>
                          </a:solidFill>
                        </a:rPr>
                        <a:t>Coverage starts</a:t>
                      </a: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extLst>
                  <a:ext uri="{0D108BD9-81ED-4DB2-BD59-A6C34878D82A}">
                    <a16:rowId xmlns:a16="http://schemas.microsoft.com/office/drawing/2014/main" val="4283886971"/>
                  </a:ext>
                </a:extLst>
              </a:tr>
              <a:tr h="579120">
                <a:tc>
                  <a:txBody>
                    <a:bodyPr/>
                    <a:lstStyle/>
                    <a:p>
                      <a:endParaRPr lang="en-US" sz="1500" dirty="0">
                        <a:solidFill>
                          <a:schemeClr val="tx1"/>
                        </a:solidFill>
                      </a:endParaRPr>
                    </a:p>
                  </a:txBody>
                  <a:tcPr/>
                </a:tc>
                <a:tc>
                  <a:txBody>
                    <a:bodyPr/>
                    <a:lstStyle/>
                    <a:p>
                      <a:endParaRPr lang="en-US" sz="2000" dirty="0">
                        <a:solidFill>
                          <a:schemeClr val="tx1"/>
                        </a:solidFill>
                      </a:endParaRPr>
                    </a:p>
                  </a:txBody>
                  <a:tcPr/>
                </a:tc>
                <a:tc>
                  <a:txBody>
                    <a:bodyPr/>
                    <a:lstStyle/>
                    <a:p>
                      <a:endParaRPr lang="en-US" sz="20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r>
                        <a:rPr lang="en-US" sz="1600" dirty="0">
                          <a:solidFill>
                            <a:schemeClr val="tx1"/>
                          </a:solidFill>
                        </a:rPr>
                        <a:t>Enroll</a:t>
                      </a:r>
                    </a:p>
                  </a:txBody>
                  <a:tcPr/>
                </a:tc>
                <a:tc>
                  <a:txBody>
                    <a:bodyPr/>
                    <a:lstStyle/>
                    <a:p>
                      <a:r>
                        <a:rPr lang="en-US" sz="1600" dirty="0">
                          <a:solidFill>
                            <a:schemeClr val="tx1"/>
                          </a:solidFill>
                        </a:rPr>
                        <a:t>Coverage starts</a:t>
                      </a: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extLst>
                  <a:ext uri="{0D108BD9-81ED-4DB2-BD59-A6C34878D82A}">
                    <a16:rowId xmlns:a16="http://schemas.microsoft.com/office/drawing/2014/main" val="469855804"/>
                  </a:ext>
                </a:extLst>
              </a:tr>
              <a:tr h="579120">
                <a:tc>
                  <a:txBody>
                    <a:bodyPr/>
                    <a:lstStyle/>
                    <a:p>
                      <a:endParaRPr lang="en-US" sz="1500" dirty="0">
                        <a:solidFill>
                          <a:schemeClr val="tx1"/>
                        </a:solidFill>
                      </a:endParaRPr>
                    </a:p>
                  </a:txBody>
                  <a:tcPr/>
                </a:tc>
                <a:tc>
                  <a:txBody>
                    <a:bodyPr/>
                    <a:lstStyle/>
                    <a:p>
                      <a:endParaRPr lang="en-US" sz="2000" dirty="0">
                        <a:solidFill>
                          <a:schemeClr val="tx1"/>
                        </a:solidFill>
                      </a:endParaRPr>
                    </a:p>
                  </a:txBody>
                  <a:tcPr/>
                </a:tc>
                <a:tc>
                  <a:txBody>
                    <a:bodyPr/>
                    <a:lstStyle/>
                    <a:p>
                      <a:endParaRPr lang="en-US" sz="20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r>
                        <a:rPr lang="en-US" sz="1600" dirty="0">
                          <a:solidFill>
                            <a:schemeClr val="tx1"/>
                          </a:solidFill>
                        </a:rPr>
                        <a:t>Enroll (SEP)</a:t>
                      </a:r>
                    </a:p>
                  </a:txBody>
                  <a:tcPr/>
                </a:tc>
                <a:tc>
                  <a:txBody>
                    <a:bodyPr/>
                    <a:lstStyle/>
                    <a:p>
                      <a:r>
                        <a:rPr lang="en-US" sz="1600" dirty="0">
                          <a:solidFill>
                            <a:schemeClr val="tx1"/>
                          </a:solidFill>
                        </a:rPr>
                        <a:t>Coverage can start*</a:t>
                      </a:r>
                    </a:p>
                  </a:txBody>
                  <a:tcPr/>
                </a:tc>
                <a:tc>
                  <a:txBody>
                    <a:bodyPr/>
                    <a:lstStyle/>
                    <a:p>
                      <a:endParaRPr lang="en-US" sz="1600" dirty="0">
                        <a:solidFill>
                          <a:schemeClr val="tx1"/>
                        </a:solidFill>
                      </a:endParaRPr>
                    </a:p>
                  </a:txBody>
                  <a:tcPr/>
                </a:tc>
                <a:extLst>
                  <a:ext uri="{0D108BD9-81ED-4DB2-BD59-A6C34878D82A}">
                    <a16:rowId xmlns:a16="http://schemas.microsoft.com/office/drawing/2014/main" val="3946714462"/>
                  </a:ext>
                </a:extLst>
              </a:tr>
              <a:tr h="579120">
                <a:tc>
                  <a:txBody>
                    <a:bodyPr/>
                    <a:lstStyle/>
                    <a:p>
                      <a:endParaRPr lang="en-US" sz="1500" dirty="0">
                        <a:solidFill>
                          <a:schemeClr val="tx1"/>
                        </a:solidFill>
                      </a:endParaRPr>
                    </a:p>
                  </a:txBody>
                  <a:tcPr/>
                </a:tc>
                <a:tc>
                  <a:txBody>
                    <a:bodyPr/>
                    <a:lstStyle/>
                    <a:p>
                      <a:endParaRPr lang="en-US" sz="2000" dirty="0">
                        <a:solidFill>
                          <a:schemeClr val="tx1"/>
                        </a:solidFill>
                      </a:endParaRPr>
                    </a:p>
                  </a:txBody>
                  <a:tcPr/>
                </a:tc>
                <a:tc>
                  <a:txBody>
                    <a:bodyPr/>
                    <a:lstStyle/>
                    <a:p>
                      <a:endParaRPr lang="en-US" sz="20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endParaRPr lang="en-US" sz="1600" dirty="0">
                        <a:solidFill>
                          <a:schemeClr val="tx1"/>
                        </a:solidFill>
                      </a:endParaRPr>
                    </a:p>
                  </a:txBody>
                  <a:tcPr/>
                </a:tc>
                <a:tc>
                  <a:txBody>
                    <a:bodyPr/>
                    <a:lstStyle/>
                    <a:p>
                      <a:r>
                        <a:rPr lang="en-US" sz="1600" dirty="0">
                          <a:solidFill>
                            <a:schemeClr val="tx1"/>
                          </a:solidFill>
                        </a:rPr>
                        <a:t>Enroll (SEP)</a:t>
                      </a:r>
                    </a:p>
                  </a:txBody>
                  <a:tcPr/>
                </a:tc>
                <a:tc>
                  <a:txBody>
                    <a:bodyPr/>
                    <a:lstStyle/>
                    <a:p>
                      <a:r>
                        <a:rPr lang="en-US" sz="1600" dirty="0">
                          <a:solidFill>
                            <a:schemeClr val="tx1"/>
                          </a:solidFill>
                        </a:rPr>
                        <a:t>Coverage can start*</a:t>
                      </a:r>
                    </a:p>
                  </a:txBody>
                  <a:tcPr/>
                </a:tc>
                <a:extLst>
                  <a:ext uri="{0D108BD9-81ED-4DB2-BD59-A6C34878D82A}">
                    <a16:rowId xmlns:a16="http://schemas.microsoft.com/office/drawing/2014/main" val="3329562466"/>
                  </a:ext>
                </a:extLst>
              </a:tr>
            </a:tbl>
          </a:graphicData>
        </a:graphic>
      </p:graphicFrame>
      <p:sp>
        <p:nvSpPr>
          <p:cNvPr id="11" name="Rectangle 10">
            <a:extLst>
              <a:ext uri="{FF2B5EF4-FFF2-40B4-BE49-F238E27FC236}">
                <a16:creationId xmlns:a16="http://schemas.microsoft.com/office/drawing/2014/main" id="{950C285C-7D27-4F8A-9A36-ABB341F6C3EC}"/>
              </a:ext>
            </a:extLst>
          </p:cNvPr>
          <p:cNvSpPr/>
          <p:nvPr/>
        </p:nvSpPr>
        <p:spPr>
          <a:xfrm>
            <a:off x="376187" y="2385017"/>
            <a:ext cx="1500115" cy="55672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200" dirty="0">
                <a:solidFill>
                  <a:srgbClr val="220A3A"/>
                </a:solidFill>
              </a:rPr>
              <a:t>Enroll in any of these months </a:t>
            </a:r>
          </a:p>
        </p:txBody>
      </p:sp>
      <p:cxnSp>
        <p:nvCxnSpPr>
          <p:cNvPr id="13" name="Straight Arrow Connector 12">
            <a:extLst>
              <a:ext uri="{FF2B5EF4-FFF2-40B4-BE49-F238E27FC236}">
                <a16:creationId xmlns:a16="http://schemas.microsoft.com/office/drawing/2014/main" id="{CDAF24C2-065A-4A61-80D9-B38174D16BFB}"/>
              </a:ext>
            </a:extLst>
          </p:cNvPr>
          <p:cNvCxnSpPr>
            <a:cxnSpLocks/>
          </p:cNvCxnSpPr>
          <p:nvPr/>
        </p:nvCxnSpPr>
        <p:spPr>
          <a:xfrm>
            <a:off x="1876301" y="2739581"/>
            <a:ext cx="1890155"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1F146F3F-9B94-405E-B216-B2475503B9AC}"/>
              </a:ext>
            </a:extLst>
          </p:cNvPr>
          <p:cNvCxnSpPr>
            <a:cxnSpLocks/>
          </p:cNvCxnSpPr>
          <p:nvPr/>
        </p:nvCxnSpPr>
        <p:spPr>
          <a:xfrm>
            <a:off x="3970565" y="3331028"/>
            <a:ext cx="941615"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9DC5AB84-A3EB-4D7D-AD3D-8409BEF11924}"/>
              </a:ext>
            </a:extLst>
          </p:cNvPr>
          <p:cNvCxnSpPr>
            <a:cxnSpLocks/>
          </p:cNvCxnSpPr>
          <p:nvPr/>
        </p:nvCxnSpPr>
        <p:spPr>
          <a:xfrm>
            <a:off x="5233509" y="3931919"/>
            <a:ext cx="862491"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AD1B2B4-6A84-49CB-9209-09FFEC3719F1}"/>
              </a:ext>
            </a:extLst>
          </p:cNvPr>
          <p:cNvCxnSpPr>
            <a:cxnSpLocks/>
          </p:cNvCxnSpPr>
          <p:nvPr/>
        </p:nvCxnSpPr>
        <p:spPr>
          <a:xfrm>
            <a:off x="6213224" y="4474031"/>
            <a:ext cx="1004440"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1359E23F-113D-489D-8ECB-9181BD4E962B}"/>
              </a:ext>
            </a:extLst>
          </p:cNvPr>
          <p:cNvCxnSpPr>
            <a:cxnSpLocks/>
          </p:cNvCxnSpPr>
          <p:nvPr/>
        </p:nvCxnSpPr>
        <p:spPr>
          <a:xfrm>
            <a:off x="7410653" y="5083632"/>
            <a:ext cx="940868"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31647C91-2CE9-4EBA-BE0E-B7283794E1BA}"/>
              </a:ext>
            </a:extLst>
          </p:cNvPr>
          <p:cNvCxnSpPr>
            <a:cxnSpLocks/>
          </p:cNvCxnSpPr>
          <p:nvPr/>
        </p:nvCxnSpPr>
        <p:spPr>
          <a:xfrm>
            <a:off x="8550730" y="5627915"/>
            <a:ext cx="941615"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6E64A96A-407D-4B12-880D-854339A6E9BA}"/>
              </a:ext>
            </a:extLst>
          </p:cNvPr>
          <p:cNvCxnSpPr>
            <a:cxnSpLocks/>
          </p:cNvCxnSpPr>
          <p:nvPr/>
        </p:nvCxnSpPr>
        <p:spPr>
          <a:xfrm>
            <a:off x="9682298" y="6226084"/>
            <a:ext cx="941615" cy="0"/>
          </a:xfrm>
          <a:prstGeom prst="straightConnector1">
            <a:avLst/>
          </a:prstGeom>
          <a:ln w="25400">
            <a:tailEnd type="triangle"/>
          </a:ln>
        </p:spPr>
        <p:style>
          <a:lnRef idx="1">
            <a:schemeClr val="accent1"/>
          </a:lnRef>
          <a:fillRef idx="0">
            <a:schemeClr val="accent1"/>
          </a:fillRef>
          <a:effectRef idx="0">
            <a:schemeClr val="accent1"/>
          </a:effectRef>
          <a:fontRef idx="minor">
            <a:schemeClr val="tx1"/>
          </a:fontRef>
        </p:style>
      </p:cxnSp>
      <p:sp>
        <p:nvSpPr>
          <p:cNvPr id="12" name="Rectangle 11">
            <a:extLst>
              <a:ext uri="{FF2B5EF4-FFF2-40B4-BE49-F238E27FC236}">
                <a16:creationId xmlns:a16="http://schemas.microsoft.com/office/drawing/2014/main" id="{9A65428E-CC6D-3B88-3AB2-9CFDFCDCCACF}"/>
              </a:ext>
            </a:extLst>
          </p:cNvPr>
          <p:cNvSpPr/>
          <p:nvPr/>
        </p:nvSpPr>
        <p:spPr>
          <a:xfrm>
            <a:off x="395237" y="2354512"/>
            <a:ext cx="3390271" cy="556723"/>
          </a:xfrm>
          <a:prstGeom prst="rect">
            <a:avLst/>
          </a:prstGeom>
          <a:noFill/>
          <a:ln w="57150">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03290427-AB53-EB28-DA94-BEB89D81CF16}"/>
              </a:ext>
            </a:extLst>
          </p:cNvPr>
          <p:cNvSpPr/>
          <p:nvPr/>
        </p:nvSpPr>
        <p:spPr>
          <a:xfrm>
            <a:off x="0" y="6545683"/>
            <a:ext cx="1876301" cy="2154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13043634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5A902-8609-CE6F-FB82-F137A781C141}"/>
              </a:ext>
            </a:extLst>
          </p:cNvPr>
          <p:cNvSpPr>
            <a:spLocks noGrp="1"/>
          </p:cNvSpPr>
          <p:nvPr>
            <p:ph type="title"/>
          </p:nvPr>
        </p:nvSpPr>
        <p:spPr>
          <a:xfrm>
            <a:off x="2425823" y="1519239"/>
            <a:ext cx="6768859" cy="1914525"/>
          </a:xfrm>
        </p:spPr>
        <p:txBody>
          <a:bodyPr/>
          <a:lstStyle/>
          <a:p>
            <a:r>
              <a:rPr lang="en-US" dirty="0">
                <a:solidFill>
                  <a:srgbClr val="220A3A"/>
                </a:solidFill>
                <a:latin typeface="Plus Jakarta Sans ExtraBold" panose="020B0604020202020204" charset="0"/>
                <a:cs typeface="Plus Jakarta Sans ExtraBold" panose="020B0604020202020204" charset="0"/>
              </a:rPr>
              <a:t>Who pays first?</a:t>
            </a:r>
          </a:p>
        </p:txBody>
      </p:sp>
      <p:sp>
        <p:nvSpPr>
          <p:cNvPr id="3" name="Text Placeholder 2">
            <a:extLst>
              <a:ext uri="{FF2B5EF4-FFF2-40B4-BE49-F238E27FC236}">
                <a16:creationId xmlns:a16="http://schemas.microsoft.com/office/drawing/2014/main" id="{CC39C401-0755-7F9E-E05C-4B58CBD436D2}"/>
              </a:ext>
            </a:extLst>
          </p:cNvPr>
          <p:cNvSpPr>
            <a:spLocks noGrp="1"/>
          </p:cNvSpPr>
          <p:nvPr>
            <p:ph type="body" idx="1"/>
          </p:nvPr>
        </p:nvSpPr>
        <p:spPr>
          <a:xfrm>
            <a:off x="2425820" y="3604745"/>
            <a:ext cx="6768859" cy="686271"/>
          </a:xfrm>
        </p:spPr>
        <p:txBody>
          <a:bodyPr/>
          <a:lstStyle/>
          <a:p>
            <a:r>
              <a:rPr lang="en-US" dirty="0">
                <a:solidFill>
                  <a:srgbClr val="220A3A"/>
                </a:solidFill>
                <a:latin typeface="Plus Jakarta Sans ExtraBold" panose="020B0604020202020204" charset="0"/>
                <a:cs typeface="Plus Jakarta Sans ExtraBold" panose="020B0604020202020204" charset="0"/>
              </a:rPr>
              <a:t>When it comes to Medicare</a:t>
            </a:r>
          </a:p>
        </p:txBody>
      </p:sp>
      <p:sp>
        <p:nvSpPr>
          <p:cNvPr id="4" name="Rectangle 3">
            <a:extLst>
              <a:ext uri="{FF2B5EF4-FFF2-40B4-BE49-F238E27FC236}">
                <a16:creationId xmlns:a16="http://schemas.microsoft.com/office/drawing/2014/main" id="{5AED7FCF-481E-BEB4-AA21-EEDB6497AC8B}"/>
              </a:ext>
            </a:extLst>
          </p:cNvPr>
          <p:cNvSpPr/>
          <p:nvPr/>
        </p:nvSpPr>
        <p:spPr>
          <a:xfrm>
            <a:off x="0" y="6566053"/>
            <a:ext cx="1839817" cy="154236"/>
          </a:xfrm>
          <a:prstGeom prst="rect">
            <a:avLst/>
          </a:prstGeom>
          <a:solidFill>
            <a:srgbClr val="F3FE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897682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DA805780-3868-4888-8CAE-F8F1A4173FD1}"/>
              </a:ext>
            </a:extLst>
          </p:cNvPr>
          <p:cNvSpPr>
            <a:spLocks noGrp="1"/>
          </p:cNvSpPr>
          <p:nvPr>
            <p:ph type="title"/>
          </p:nvPr>
        </p:nvSpPr>
        <p:spPr>
          <a:xfrm>
            <a:off x="376187" y="276946"/>
            <a:ext cx="11434011" cy="1093103"/>
          </a:xfrm>
        </p:spPr>
        <p:txBody>
          <a:bodyPr anchor="b">
            <a:normAutofit/>
          </a:bodyPr>
          <a:lstStyle/>
          <a:p>
            <a:r>
              <a:rPr lang="en-US" dirty="0">
                <a:solidFill>
                  <a:srgbClr val="220A3A"/>
                </a:solidFill>
                <a:latin typeface="Avenir Next LT Pro"/>
              </a:rPr>
              <a:t>Medicare: who pays first</a:t>
            </a:r>
          </a:p>
        </p:txBody>
      </p:sp>
      <p:graphicFrame>
        <p:nvGraphicFramePr>
          <p:cNvPr id="2" name="Table 2">
            <a:extLst>
              <a:ext uri="{FF2B5EF4-FFF2-40B4-BE49-F238E27FC236}">
                <a16:creationId xmlns:a16="http://schemas.microsoft.com/office/drawing/2014/main" id="{8299D0B7-9404-4503-9FF4-CA31E4EB9659}"/>
              </a:ext>
            </a:extLst>
          </p:cNvPr>
          <p:cNvGraphicFramePr>
            <a:graphicFrameLocks noGrp="1"/>
          </p:cNvGraphicFramePr>
          <p:nvPr>
            <p:extLst>
              <p:ext uri="{D42A27DB-BD31-4B8C-83A1-F6EECF244321}">
                <p14:modId xmlns:p14="http://schemas.microsoft.com/office/powerpoint/2010/main" val="3320162912"/>
              </p:ext>
            </p:extLst>
          </p:nvPr>
        </p:nvGraphicFramePr>
        <p:xfrm>
          <a:off x="717817" y="1447553"/>
          <a:ext cx="10789257" cy="4695567"/>
        </p:xfrm>
        <a:graphic>
          <a:graphicData uri="http://schemas.openxmlformats.org/drawingml/2006/table">
            <a:tbl>
              <a:tblPr firstRow="1" bandRow="1">
                <a:tableStyleId>{073A0DAA-6AF3-43AB-8588-CEC1D06C72B9}</a:tableStyleId>
              </a:tblPr>
              <a:tblGrid>
                <a:gridCol w="2718144">
                  <a:extLst>
                    <a:ext uri="{9D8B030D-6E8A-4147-A177-3AD203B41FA5}">
                      <a16:colId xmlns:a16="http://schemas.microsoft.com/office/drawing/2014/main" val="2667822587"/>
                    </a:ext>
                  </a:extLst>
                </a:gridCol>
                <a:gridCol w="2665317">
                  <a:extLst>
                    <a:ext uri="{9D8B030D-6E8A-4147-A177-3AD203B41FA5}">
                      <a16:colId xmlns:a16="http://schemas.microsoft.com/office/drawing/2014/main" val="2623360742"/>
                    </a:ext>
                  </a:extLst>
                </a:gridCol>
                <a:gridCol w="2582513">
                  <a:extLst>
                    <a:ext uri="{9D8B030D-6E8A-4147-A177-3AD203B41FA5}">
                      <a16:colId xmlns:a16="http://schemas.microsoft.com/office/drawing/2014/main" val="3960795336"/>
                    </a:ext>
                  </a:extLst>
                </a:gridCol>
                <a:gridCol w="2823283">
                  <a:extLst>
                    <a:ext uri="{9D8B030D-6E8A-4147-A177-3AD203B41FA5}">
                      <a16:colId xmlns:a16="http://schemas.microsoft.com/office/drawing/2014/main" val="4101242883"/>
                    </a:ext>
                  </a:extLst>
                </a:gridCol>
              </a:tblGrid>
              <a:tr h="398339">
                <a:tc>
                  <a:txBody>
                    <a:bodyPr/>
                    <a:lstStyle/>
                    <a:p>
                      <a:r>
                        <a:rPr lang="en-US" sz="1900" dirty="0"/>
                        <a:t>Reason</a:t>
                      </a:r>
                    </a:p>
                  </a:txBody>
                  <a:tcPr marL="90531" marR="90531" marT="45267" marB="45267"/>
                </a:tc>
                <a:tc>
                  <a:txBody>
                    <a:bodyPr/>
                    <a:lstStyle/>
                    <a:p>
                      <a:r>
                        <a:rPr lang="en-US" sz="1900" dirty="0"/>
                        <a:t>Group size</a:t>
                      </a:r>
                    </a:p>
                  </a:txBody>
                  <a:tcPr marL="90531" marR="90531" marT="45267" marB="45267"/>
                </a:tc>
                <a:tc>
                  <a:txBody>
                    <a:bodyPr/>
                    <a:lstStyle/>
                    <a:p>
                      <a:r>
                        <a:rPr lang="en-US" sz="1900" dirty="0"/>
                        <a:t>Primary</a:t>
                      </a:r>
                    </a:p>
                  </a:txBody>
                  <a:tcPr marL="90531" marR="90531" marT="45267" marB="45267"/>
                </a:tc>
                <a:tc>
                  <a:txBody>
                    <a:bodyPr/>
                    <a:lstStyle/>
                    <a:p>
                      <a:r>
                        <a:rPr lang="en-US" sz="1900" dirty="0"/>
                        <a:t>Secondary</a:t>
                      </a:r>
                    </a:p>
                  </a:txBody>
                  <a:tcPr marL="90531" marR="90531" marT="45267" marB="45267"/>
                </a:tc>
                <a:extLst>
                  <a:ext uri="{0D108BD9-81ED-4DB2-BD59-A6C34878D82A}">
                    <a16:rowId xmlns:a16="http://schemas.microsoft.com/office/drawing/2014/main" val="794771717"/>
                  </a:ext>
                </a:extLst>
              </a:tr>
              <a:tr h="549224">
                <a:tc>
                  <a:txBody>
                    <a:bodyPr/>
                    <a:lstStyle/>
                    <a:p>
                      <a:r>
                        <a:rPr lang="en-US" sz="1500" dirty="0">
                          <a:solidFill>
                            <a:schemeClr val="tx1"/>
                          </a:solidFill>
                        </a:rPr>
                        <a:t>Age 65 or over and actively working</a:t>
                      </a:r>
                    </a:p>
                  </a:txBody>
                  <a:tcPr marL="90531" marR="90531" marT="45267" marB="45267"/>
                </a:tc>
                <a:tc>
                  <a:txBody>
                    <a:bodyPr/>
                    <a:lstStyle/>
                    <a:p>
                      <a:r>
                        <a:rPr lang="en-US" sz="1500" dirty="0">
                          <a:solidFill>
                            <a:schemeClr val="tx1"/>
                          </a:solidFill>
                        </a:rPr>
                        <a:t>Less than 20 employees</a:t>
                      </a:r>
                    </a:p>
                  </a:txBody>
                  <a:tcPr marL="90531" marR="90531" marT="45267" marB="45267"/>
                </a:tc>
                <a:tc>
                  <a:txBody>
                    <a:bodyPr/>
                    <a:lstStyle/>
                    <a:p>
                      <a:r>
                        <a:rPr lang="en-US" sz="1500" dirty="0">
                          <a:solidFill>
                            <a:schemeClr val="tx1"/>
                          </a:solidFill>
                        </a:rPr>
                        <a:t>Medicare</a:t>
                      </a:r>
                    </a:p>
                  </a:txBody>
                  <a:tcPr marL="90531" marR="90531" marT="45267" marB="45267"/>
                </a:tc>
                <a:tc>
                  <a:txBody>
                    <a:bodyPr/>
                    <a:lstStyle/>
                    <a:p>
                      <a:r>
                        <a:rPr lang="en-US" sz="1500" dirty="0">
                          <a:solidFill>
                            <a:schemeClr val="tx1"/>
                          </a:solidFill>
                        </a:rPr>
                        <a:t>Group Plan</a:t>
                      </a:r>
                    </a:p>
                  </a:txBody>
                  <a:tcPr marL="90531" marR="90531" marT="45267" marB="45267"/>
                </a:tc>
                <a:extLst>
                  <a:ext uri="{0D108BD9-81ED-4DB2-BD59-A6C34878D82A}">
                    <a16:rowId xmlns:a16="http://schemas.microsoft.com/office/drawing/2014/main" val="518269843"/>
                  </a:ext>
                </a:extLst>
              </a:tr>
              <a:tr h="549224">
                <a:tc>
                  <a:txBody>
                    <a:bodyPr/>
                    <a:lstStyle/>
                    <a:p>
                      <a:r>
                        <a:rPr lang="en-US" sz="1500" dirty="0">
                          <a:solidFill>
                            <a:schemeClr val="tx1"/>
                          </a:solidFill>
                        </a:rPr>
                        <a:t>Age 65 or over and actively working</a:t>
                      </a:r>
                    </a:p>
                  </a:txBody>
                  <a:tcPr marL="90531" marR="90531" marT="45267" marB="45267"/>
                </a:tc>
                <a:tc>
                  <a:txBody>
                    <a:bodyPr/>
                    <a:lstStyle/>
                    <a:p>
                      <a:r>
                        <a:rPr lang="en-US" sz="1500" dirty="0">
                          <a:solidFill>
                            <a:schemeClr val="tx1"/>
                          </a:solidFill>
                        </a:rPr>
                        <a:t>20 or more employees</a:t>
                      </a:r>
                    </a:p>
                  </a:txBody>
                  <a:tcPr marL="90531" marR="90531" marT="45267" marB="45267"/>
                </a:tc>
                <a:tc>
                  <a:txBody>
                    <a:bodyPr/>
                    <a:lstStyle/>
                    <a:p>
                      <a:r>
                        <a:rPr lang="en-US" sz="1500" dirty="0">
                          <a:solidFill>
                            <a:schemeClr val="tx1"/>
                          </a:solidFill>
                        </a:rPr>
                        <a:t>Group Plan</a:t>
                      </a:r>
                    </a:p>
                  </a:txBody>
                  <a:tcPr marL="90531" marR="90531" marT="45267" marB="45267"/>
                </a:tc>
                <a:tc>
                  <a:txBody>
                    <a:bodyPr/>
                    <a:lstStyle/>
                    <a:p>
                      <a:r>
                        <a:rPr lang="en-US" sz="1500" dirty="0">
                          <a:solidFill>
                            <a:schemeClr val="tx1"/>
                          </a:solidFill>
                        </a:rPr>
                        <a:t>Medicare</a:t>
                      </a:r>
                    </a:p>
                  </a:txBody>
                  <a:tcPr marL="90531" marR="90531" marT="45267" marB="45267"/>
                </a:tc>
                <a:extLst>
                  <a:ext uri="{0D108BD9-81ED-4DB2-BD59-A6C34878D82A}">
                    <a16:rowId xmlns:a16="http://schemas.microsoft.com/office/drawing/2014/main" val="2343414329"/>
                  </a:ext>
                </a:extLst>
              </a:tr>
              <a:tr h="549224">
                <a:tc>
                  <a:txBody>
                    <a:bodyPr/>
                    <a:lstStyle/>
                    <a:p>
                      <a:r>
                        <a:rPr lang="en-US" sz="1500" dirty="0">
                          <a:solidFill>
                            <a:schemeClr val="tx1"/>
                          </a:solidFill>
                        </a:rPr>
                        <a:t>Age 65 or over and retired</a:t>
                      </a:r>
                    </a:p>
                  </a:txBody>
                  <a:tcPr marL="90531" marR="90531" marT="45267" marB="45267"/>
                </a:tc>
                <a:tc>
                  <a:txBody>
                    <a:bodyPr/>
                    <a:lstStyle/>
                    <a:p>
                      <a:r>
                        <a:rPr lang="en-US" sz="1500" dirty="0">
                          <a:solidFill>
                            <a:schemeClr val="tx1"/>
                          </a:solidFill>
                        </a:rPr>
                        <a:t>All group sizes</a:t>
                      </a:r>
                    </a:p>
                  </a:txBody>
                  <a:tcPr marL="90531" marR="90531" marT="45267" marB="45267"/>
                </a:tc>
                <a:tc>
                  <a:txBody>
                    <a:bodyPr/>
                    <a:lstStyle/>
                    <a:p>
                      <a:r>
                        <a:rPr lang="en-US" sz="1500" dirty="0">
                          <a:solidFill>
                            <a:schemeClr val="tx1"/>
                          </a:solidFill>
                        </a:rPr>
                        <a:t>Medicare</a:t>
                      </a:r>
                    </a:p>
                  </a:txBody>
                  <a:tcPr marL="90531" marR="90531" marT="45267" marB="45267"/>
                </a:tc>
                <a:tc>
                  <a:txBody>
                    <a:bodyPr/>
                    <a:lstStyle/>
                    <a:p>
                      <a:r>
                        <a:rPr lang="en-US" sz="1500" dirty="0">
                          <a:solidFill>
                            <a:schemeClr val="tx1"/>
                          </a:solidFill>
                        </a:rPr>
                        <a:t>Retiree Plan (if available)</a:t>
                      </a:r>
                    </a:p>
                    <a:p>
                      <a:endParaRPr lang="en-US" sz="1500" dirty="0">
                        <a:solidFill>
                          <a:schemeClr val="tx1"/>
                        </a:solidFill>
                      </a:endParaRPr>
                    </a:p>
                  </a:txBody>
                  <a:tcPr marL="90531" marR="90531" marT="45267" marB="45267"/>
                </a:tc>
                <a:extLst>
                  <a:ext uri="{0D108BD9-81ED-4DB2-BD59-A6C34878D82A}">
                    <a16:rowId xmlns:a16="http://schemas.microsoft.com/office/drawing/2014/main" val="2513372338"/>
                  </a:ext>
                </a:extLst>
              </a:tr>
              <a:tr h="337984">
                <a:tc>
                  <a:txBody>
                    <a:bodyPr/>
                    <a:lstStyle/>
                    <a:p>
                      <a:r>
                        <a:rPr lang="en-US" sz="1500" dirty="0">
                          <a:solidFill>
                            <a:schemeClr val="tx1"/>
                          </a:solidFill>
                        </a:rPr>
                        <a:t>Under age 65 and disabled</a:t>
                      </a:r>
                    </a:p>
                  </a:txBody>
                  <a:tcPr marL="90531" marR="90531" marT="45267" marB="45267"/>
                </a:tc>
                <a:tc>
                  <a:txBody>
                    <a:bodyPr/>
                    <a:lstStyle/>
                    <a:p>
                      <a:r>
                        <a:rPr lang="en-US" sz="1500" dirty="0">
                          <a:solidFill>
                            <a:schemeClr val="tx1"/>
                          </a:solidFill>
                        </a:rPr>
                        <a:t>Less than 100 employees</a:t>
                      </a:r>
                    </a:p>
                  </a:txBody>
                  <a:tcPr marL="90531" marR="90531" marT="45267" marB="45267"/>
                </a:tc>
                <a:tc>
                  <a:txBody>
                    <a:bodyPr/>
                    <a:lstStyle/>
                    <a:p>
                      <a:r>
                        <a:rPr lang="en-US" sz="1500" dirty="0">
                          <a:solidFill>
                            <a:schemeClr val="tx1"/>
                          </a:solidFill>
                        </a:rPr>
                        <a:t>Medicare</a:t>
                      </a:r>
                    </a:p>
                  </a:txBody>
                  <a:tcPr marL="90531" marR="90531" marT="45267" marB="45267"/>
                </a:tc>
                <a:tc>
                  <a:txBody>
                    <a:bodyPr/>
                    <a:lstStyle/>
                    <a:p>
                      <a:r>
                        <a:rPr lang="en-US" sz="1500" dirty="0">
                          <a:solidFill>
                            <a:schemeClr val="tx1"/>
                          </a:solidFill>
                        </a:rPr>
                        <a:t>BCBSM</a:t>
                      </a:r>
                    </a:p>
                  </a:txBody>
                  <a:tcPr marL="90531" marR="90531" marT="45267" marB="45267"/>
                </a:tc>
                <a:extLst>
                  <a:ext uri="{0D108BD9-81ED-4DB2-BD59-A6C34878D82A}">
                    <a16:rowId xmlns:a16="http://schemas.microsoft.com/office/drawing/2014/main" val="1560298616"/>
                  </a:ext>
                </a:extLst>
              </a:tr>
              <a:tr h="368163">
                <a:tc>
                  <a:txBody>
                    <a:bodyPr/>
                    <a:lstStyle/>
                    <a:p>
                      <a:r>
                        <a:rPr lang="en-US" sz="1600" dirty="0">
                          <a:solidFill>
                            <a:schemeClr val="tx1"/>
                          </a:solidFill>
                        </a:rPr>
                        <a:t>Under age 65 and disabled</a:t>
                      </a:r>
                    </a:p>
                  </a:txBody>
                  <a:tcPr marL="90531" marR="90531" marT="45267" marB="45267"/>
                </a:tc>
                <a:tc>
                  <a:txBody>
                    <a:bodyPr/>
                    <a:lstStyle/>
                    <a:p>
                      <a:r>
                        <a:rPr lang="en-US" sz="1600" dirty="0">
                          <a:solidFill>
                            <a:schemeClr val="tx1"/>
                          </a:solidFill>
                        </a:rPr>
                        <a:t>100 or more employees</a:t>
                      </a:r>
                    </a:p>
                  </a:txBody>
                  <a:tcPr marL="90531" marR="90531" marT="45267" marB="45267"/>
                </a:tc>
                <a:tc>
                  <a:txBody>
                    <a:bodyPr/>
                    <a:lstStyle/>
                    <a:p>
                      <a:r>
                        <a:rPr lang="en-US" sz="1500" dirty="0">
                          <a:solidFill>
                            <a:schemeClr val="tx1"/>
                          </a:solidFill>
                        </a:rPr>
                        <a:t>Group Plan</a:t>
                      </a:r>
                    </a:p>
                  </a:txBody>
                  <a:tcPr marL="90531" marR="90531" marT="45267" marB="45267"/>
                </a:tc>
                <a:tc>
                  <a:txBody>
                    <a:bodyPr/>
                    <a:lstStyle/>
                    <a:p>
                      <a:r>
                        <a:rPr lang="en-US" sz="1600" dirty="0">
                          <a:solidFill>
                            <a:schemeClr val="tx1"/>
                          </a:solidFill>
                        </a:rPr>
                        <a:t>Medicare</a:t>
                      </a:r>
                    </a:p>
                  </a:txBody>
                  <a:tcPr marL="90531" marR="90531" marT="45267" marB="45267"/>
                </a:tc>
                <a:extLst>
                  <a:ext uri="{0D108BD9-81ED-4DB2-BD59-A6C34878D82A}">
                    <a16:rowId xmlns:a16="http://schemas.microsoft.com/office/drawing/2014/main" val="500900688"/>
                  </a:ext>
                </a:extLst>
              </a:tr>
              <a:tr h="1092413">
                <a:tc>
                  <a:txBody>
                    <a:bodyPr/>
                    <a:lstStyle/>
                    <a:p>
                      <a:r>
                        <a:rPr lang="en-US" sz="1600" dirty="0">
                          <a:solidFill>
                            <a:schemeClr val="tx1"/>
                          </a:solidFill>
                        </a:rPr>
                        <a:t>End stage renal disease (ESRD)</a:t>
                      </a:r>
                    </a:p>
                  </a:txBody>
                  <a:tcPr marL="90531" marR="90531" marT="45267" marB="45267"/>
                </a:tc>
                <a:tc>
                  <a:txBody>
                    <a:bodyPr/>
                    <a:lstStyle/>
                    <a:p>
                      <a:r>
                        <a:rPr lang="en-US" sz="1600" dirty="0">
                          <a:solidFill>
                            <a:schemeClr val="tx1"/>
                          </a:solidFill>
                        </a:rPr>
                        <a:t>All group sizes</a:t>
                      </a:r>
                    </a:p>
                  </a:txBody>
                  <a:tcPr marL="90531" marR="90531" marT="45267" marB="45267"/>
                </a:tc>
                <a:tc gridSpan="2">
                  <a:txBody>
                    <a:bodyPr/>
                    <a:lstStyle/>
                    <a:p>
                      <a:r>
                        <a:rPr lang="en-US" sz="1500" dirty="0">
                          <a:solidFill>
                            <a:schemeClr val="tx1"/>
                          </a:solidFill>
                        </a:rPr>
                        <a:t>Group Plan is primary for the first 30 months following the Medicare eligibility date due to permanent kidney failure. At the end of the 30-month coordination period, Medicare will become primary.</a:t>
                      </a:r>
                    </a:p>
                  </a:txBody>
                  <a:tcPr marL="90531" marR="90531" marT="45267" marB="45267"/>
                </a:tc>
                <a:tc hMerge="1">
                  <a:txBody>
                    <a:bodyPr/>
                    <a:lstStyle/>
                    <a:p>
                      <a:endParaRPr lang="en-US" sz="1600" dirty="0"/>
                    </a:p>
                  </a:txBody>
                  <a:tcPr marL="0" marR="0" marT="0" marB="0" horzOverflow="overflow"/>
                </a:tc>
                <a:extLst>
                  <a:ext uri="{0D108BD9-81ED-4DB2-BD59-A6C34878D82A}">
                    <a16:rowId xmlns:a16="http://schemas.microsoft.com/office/drawing/2014/main" val="260853193"/>
                  </a:ext>
                </a:extLst>
              </a:tr>
              <a:tr h="850996">
                <a:tc>
                  <a:txBody>
                    <a:bodyPr/>
                    <a:lstStyle/>
                    <a:p>
                      <a:r>
                        <a:rPr lang="en-US" sz="1600" dirty="0">
                          <a:solidFill>
                            <a:schemeClr val="tx1"/>
                          </a:solidFill>
                        </a:rPr>
                        <a:t>Over age 65 or disabled and covered by Medicare and COBRA</a:t>
                      </a:r>
                    </a:p>
                  </a:txBody>
                  <a:tcPr marL="90531" marR="90531" marT="45267" marB="45267"/>
                </a:tc>
                <a:tc>
                  <a:txBody>
                    <a:bodyPr/>
                    <a:lstStyle/>
                    <a:p>
                      <a:r>
                        <a:rPr lang="en-US" sz="1600" dirty="0">
                          <a:solidFill>
                            <a:schemeClr val="tx1"/>
                          </a:solidFill>
                        </a:rPr>
                        <a:t>Not applicable</a:t>
                      </a:r>
                    </a:p>
                  </a:txBody>
                  <a:tcPr marL="90531" marR="90531" marT="45267" marB="45267"/>
                </a:tc>
                <a:tc>
                  <a:txBody>
                    <a:bodyPr/>
                    <a:lstStyle/>
                    <a:p>
                      <a:r>
                        <a:rPr lang="en-US" sz="1500" dirty="0">
                          <a:solidFill>
                            <a:schemeClr val="tx1"/>
                          </a:solidFill>
                        </a:rPr>
                        <a:t>Medicare</a:t>
                      </a:r>
                    </a:p>
                  </a:txBody>
                  <a:tcPr marL="90531" marR="90531" marT="45267" marB="45267"/>
                </a:tc>
                <a:tc>
                  <a:txBody>
                    <a:bodyPr/>
                    <a:lstStyle/>
                    <a:p>
                      <a:r>
                        <a:rPr lang="en-US" sz="1500" dirty="0">
                          <a:solidFill>
                            <a:schemeClr val="tx1"/>
                          </a:solidFill>
                        </a:rPr>
                        <a:t>COBRA coverage</a:t>
                      </a:r>
                    </a:p>
                  </a:txBody>
                  <a:tcPr marL="90531" marR="90531" marT="45267" marB="45267"/>
                </a:tc>
                <a:extLst>
                  <a:ext uri="{0D108BD9-81ED-4DB2-BD59-A6C34878D82A}">
                    <a16:rowId xmlns:a16="http://schemas.microsoft.com/office/drawing/2014/main" val="1745984203"/>
                  </a:ext>
                </a:extLst>
              </a:tr>
            </a:tbl>
          </a:graphicData>
        </a:graphic>
      </p:graphicFrame>
      <p:sp>
        <p:nvSpPr>
          <p:cNvPr id="4" name="Rectangle 3">
            <a:extLst>
              <a:ext uri="{FF2B5EF4-FFF2-40B4-BE49-F238E27FC236}">
                <a16:creationId xmlns:a16="http://schemas.microsoft.com/office/drawing/2014/main" id="{6E96AA63-05AA-6A53-4D61-BB93FB78C573}"/>
              </a:ext>
            </a:extLst>
          </p:cNvPr>
          <p:cNvSpPr/>
          <p:nvPr/>
        </p:nvSpPr>
        <p:spPr>
          <a:xfrm>
            <a:off x="0" y="6545683"/>
            <a:ext cx="1806766" cy="2154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324613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B12715-0AA1-513B-44F7-6BDE0B20953A}"/>
              </a:ext>
            </a:extLst>
          </p:cNvPr>
          <p:cNvSpPr>
            <a:spLocks noGrp="1"/>
          </p:cNvSpPr>
          <p:nvPr>
            <p:ph type="title"/>
          </p:nvPr>
        </p:nvSpPr>
        <p:spPr/>
        <p:txBody>
          <a:bodyPr/>
          <a:lstStyle/>
          <a:p>
            <a:r>
              <a:rPr lang="en-US" dirty="0">
                <a:solidFill>
                  <a:srgbClr val="220A3A"/>
                </a:solidFill>
                <a:latin typeface="Plus Jakarta Sans ExtraBold" panose="020B0604020202020204" charset="0"/>
                <a:cs typeface="Plus Jakarta Sans ExtraBold" panose="020B0604020202020204" charset="0"/>
              </a:rPr>
              <a:t>Late enrollment penalties</a:t>
            </a:r>
          </a:p>
        </p:txBody>
      </p:sp>
      <p:pic>
        <p:nvPicPr>
          <p:cNvPr id="5" name="Picture Placeholder 4" descr="Alarm clock outline">
            <a:extLst>
              <a:ext uri="{FF2B5EF4-FFF2-40B4-BE49-F238E27FC236}">
                <a16:creationId xmlns:a16="http://schemas.microsoft.com/office/drawing/2014/main" id="{910798FF-9348-7575-4589-1301C4DA0940}"/>
              </a:ext>
            </a:extLst>
          </p:cNvPr>
          <p:cNvPicPr>
            <a:picLocks noGrp="1" noChangeAspect="1"/>
          </p:cNvPicPr>
          <p:nvPr>
            <p:ph type="pic" sz="quarter" idx="12"/>
          </p:nvPr>
        </p:nvPicPr>
        <p:blipFill>
          <a:blip>
            <a:extLst>
              <a:ext uri="{96DAC541-7B7A-43D3-8B79-37D633B846F1}">
                <asvg:svgBlip xmlns:asvg="http://schemas.microsoft.com/office/drawing/2016/SVG/main" r:embed="rId3"/>
              </a:ext>
            </a:extLst>
          </a:blip>
          <a:srcRect t="10515" b="10515"/>
          <a:stretch>
            <a:fillRect/>
          </a:stretch>
        </p:blipFill>
        <p:spPr/>
      </p:pic>
    </p:spTree>
    <p:extLst>
      <p:ext uri="{BB962C8B-B14F-4D97-AF65-F5344CB8AC3E}">
        <p14:creationId xmlns:p14="http://schemas.microsoft.com/office/powerpoint/2010/main" val="337243672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E633027F-0567-5D97-68B2-6591D8EF1B7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D2666DC-DA51-8749-A900-2C4E8354482B}"/>
              </a:ext>
            </a:extLst>
          </p:cNvPr>
          <p:cNvSpPr>
            <a:spLocks noGrp="1"/>
          </p:cNvSpPr>
          <p:nvPr>
            <p:ph sz="quarter" idx="13"/>
          </p:nvPr>
        </p:nvSpPr>
        <p:spPr>
          <a:xfrm>
            <a:off x="7031760" y="2046817"/>
            <a:ext cx="5160240" cy="4351867"/>
          </a:xfrm>
        </p:spPr>
        <p:txBody>
          <a:bodyPr/>
          <a:lstStyle/>
          <a:p>
            <a:pPr marL="152396" indent="0"/>
            <a:r>
              <a:rPr lang="en-US" sz="1467" b="1" dirty="0">
                <a:solidFill>
                  <a:srgbClr val="220A3A"/>
                </a:solidFill>
                <a:latin typeface="Plus Jakarta Sans ExtraBold" panose="020B0604020202020204" charset="0"/>
                <a:cs typeface="Plus Jakarta Sans ExtraBold" panose="020B0604020202020204" charset="0"/>
              </a:rPr>
              <a:t>Calculation:</a:t>
            </a:r>
            <a:endParaRPr lang="en-US" dirty="0">
              <a:latin typeface="Plus Jakarta Sans ExtraBold" panose="020B0604020202020204" charset="0"/>
              <a:cs typeface="Plus Jakarta Sans ExtraBold" panose="020B0604020202020204" charset="0"/>
            </a:endParaRPr>
          </a:p>
          <a:p>
            <a:pPr marL="152396" indent="0">
              <a:lnSpc>
                <a:spcPct val="114999"/>
              </a:lnSpc>
            </a:pPr>
            <a:r>
              <a:rPr lang="en-US" sz="1467" b="1" dirty="0">
                <a:solidFill>
                  <a:srgbClr val="220A3A"/>
                </a:solidFill>
                <a:latin typeface="Plus Jakarta Sans ExtraBold" panose="020B0604020202020204" charset="0"/>
                <a:cs typeface="Plus Jakarta Sans ExtraBold" panose="020B0604020202020204" charset="0"/>
              </a:rPr>
              <a:t>10% of the standard Part B premium for each full </a:t>
            </a:r>
            <a:endParaRPr lang="en-US" sz="800" dirty="0">
              <a:latin typeface="Plus Jakarta Sans ExtraBold" panose="020B0604020202020204" charset="0"/>
              <a:cs typeface="Plus Jakarta Sans ExtraBold" panose="020B0604020202020204" charset="0"/>
            </a:endParaRPr>
          </a:p>
          <a:p>
            <a:pPr marL="152396" indent="0">
              <a:lnSpc>
                <a:spcPct val="114999"/>
              </a:lnSpc>
            </a:pPr>
            <a:r>
              <a:rPr lang="en-US" sz="1467" b="1" dirty="0">
                <a:solidFill>
                  <a:srgbClr val="220A3A"/>
                </a:solidFill>
                <a:latin typeface="Plus Jakarta Sans ExtraBold" panose="020B0604020202020204" charset="0"/>
                <a:cs typeface="Plus Jakarta Sans ExtraBold" panose="020B0604020202020204" charset="0"/>
              </a:rPr>
              <a:t>12-month period you delayed enrollment</a:t>
            </a:r>
            <a:r>
              <a:rPr lang="en-US" sz="1467" dirty="0">
                <a:solidFill>
                  <a:srgbClr val="220A3A"/>
                </a:solidFill>
                <a:latin typeface="Plus Jakarta Sans ExtraBold" panose="020B0604020202020204" charset="0"/>
                <a:cs typeface="Plus Jakarta Sans ExtraBold" panose="020B0604020202020204" charset="0"/>
              </a:rPr>
              <a:t>.</a:t>
            </a:r>
            <a:br>
              <a:rPr lang="en-US" sz="1467" dirty="0">
                <a:latin typeface="Plus Jakarta Sans ExtraBold" panose="020B0604020202020204" charset="0"/>
                <a:cs typeface="Plus Jakarta Sans ExtraBold" panose="020B0604020202020204" charset="0"/>
              </a:rPr>
            </a:br>
            <a:endParaRPr lang="en-US" sz="800" dirty="0">
              <a:latin typeface="Plus Jakarta Sans ExtraBold" panose="020B0604020202020204" charset="0"/>
              <a:cs typeface="Plus Jakarta Sans ExtraBold" panose="020B0604020202020204" charset="0"/>
            </a:endParaRPr>
          </a:p>
          <a:p>
            <a:pPr marL="152396" indent="0">
              <a:lnSpc>
                <a:spcPct val="114999"/>
              </a:lnSpc>
            </a:pPr>
            <a:r>
              <a:rPr lang="en-US" sz="1467" i="1" dirty="0">
                <a:solidFill>
                  <a:srgbClr val="220A3A"/>
                </a:solidFill>
                <a:latin typeface="Plus Jakarta Sans ExtraBold" panose="020B0604020202020204" charset="0"/>
                <a:cs typeface="Plus Jakarta Sans ExtraBold" panose="020B0604020202020204" charset="0"/>
              </a:rPr>
              <a:t>Example:</a:t>
            </a:r>
            <a:endParaRPr lang="en-US" i="1" dirty="0">
              <a:latin typeface="Plus Jakarta Sans ExtraBold" panose="020B0604020202020204" charset="0"/>
              <a:cs typeface="Plus Jakarta Sans ExtraBold" panose="020B0604020202020204" charset="0"/>
            </a:endParaRPr>
          </a:p>
          <a:p>
            <a:pPr marL="152396" indent="0">
              <a:lnSpc>
                <a:spcPct val="114999"/>
              </a:lnSpc>
            </a:pPr>
            <a:r>
              <a:rPr lang="en-US" sz="1467" dirty="0">
                <a:solidFill>
                  <a:srgbClr val="220A3A"/>
                </a:solidFill>
                <a:latin typeface="Plus Jakarta Sans ExtraBold" panose="020B0604020202020204" charset="0"/>
                <a:cs typeface="Plus Jakarta Sans ExtraBold" panose="020B0604020202020204" charset="0"/>
              </a:rPr>
              <a:t>Standard Part B premium in 2025 = $185</a:t>
            </a:r>
            <a:endParaRPr lang="en-US" dirty="0">
              <a:latin typeface="Plus Jakarta Sans ExtraBold" panose="020B0604020202020204" charset="0"/>
              <a:cs typeface="Plus Jakarta Sans ExtraBold" panose="020B0604020202020204" charset="0"/>
            </a:endParaRPr>
          </a:p>
          <a:p>
            <a:pPr marL="152396" indent="0">
              <a:lnSpc>
                <a:spcPct val="114999"/>
              </a:lnSpc>
            </a:pPr>
            <a:r>
              <a:rPr lang="en-US" sz="1467" dirty="0">
                <a:solidFill>
                  <a:srgbClr val="220A3A"/>
                </a:solidFill>
                <a:latin typeface="Plus Jakarta Sans ExtraBold" panose="020B0604020202020204" charset="0"/>
                <a:cs typeface="Plus Jakarta Sans ExtraBold" panose="020B0604020202020204" charset="0"/>
              </a:rPr>
              <a:t>If you waited </a:t>
            </a:r>
            <a:r>
              <a:rPr lang="en-US" sz="1467" b="1" dirty="0">
                <a:solidFill>
                  <a:srgbClr val="220A3A"/>
                </a:solidFill>
                <a:latin typeface="Plus Jakarta Sans ExtraBold" panose="020B0604020202020204" charset="0"/>
                <a:cs typeface="Plus Jakarta Sans ExtraBold" panose="020B0604020202020204" charset="0"/>
              </a:rPr>
              <a:t>2 years</a:t>
            </a:r>
            <a:r>
              <a:rPr lang="en-US" sz="1467" dirty="0">
                <a:solidFill>
                  <a:srgbClr val="220A3A"/>
                </a:solidFill>
                <a:latin typeface="Plus Jakarta Sans ExtraBold" panose="020B0604020202020204" charset="0"/>
                <a:cs typeface="Plus Jakarta Sans ExtraBold" panose="020B0604020202020204" charset="0"/>
              </a:rPr>
              <a:t>, penalty = 20% of $185 = $37</a:t>
            </a:r>
            <a:endParaRPr lang="en-US" dirty="0">
              <a:latin typeface="Plus Jakarta Sans ExtraBold" panose="020B0604020202020204" charset="0"/>
              <a:cs typeface="Plus Jakarta Sans ExtraBold" panose="020B0604020202020204" charset="0"/>
            </a:endParaRPr>
          </a:p>
          <a:p>
            <a:pPr marL="152396" indent="0">
              <a:lnSpc>
                <a:spcPct val="114999"/>
              </a:lnSpc>
            </a:pPr>
            <a:endParaRPr lang="en-US" sz="1467" dirty="0">
              <a:latin typeface="Plus Jakarta Sans ExtraBold" panose="020B0604020202020204" charset="0"/>
              <a:cs typeface="Plus Jakarta Sans ExtraBold" panose="020B0604020202020204" charset="0"/>
            </a:endParaRPr>
          </a:p>
          <a:p>
            <a:pPr marL="152396" indent="0">
              <a:lnSpc>
                <a:spcPct val="114999"/>
              </a:lnSpc>
            </a:pPr>
            <a:r>
              <a:rPr lang="en-US" sz="1467" dirty="0">
                <a:solidFill>
                  <a:srgbClr val="220A3A"/>
                </a:solidFill>
                <a:latin typeface="Plus Jakarta Sans ExtraBold" panose="020B0604020202020204" charset="0"/>
                <a:cs typeface="Plus Jakarta Sans ExtraBold" panose="020B0604020202020204" charset="0"/>
              </a:rPr>
              <a:t>Your monthly premium = $185 + $37 = $222</a:t>
            </a:r>
            <a:endParaRPr lang="en-US" dirty="0">
              <a:latin typeface="Plus Jakarta Sans ExtraBold" panose="020B0604020202020204" charset="0"/>
              <a:cs typeface="Plus Jakarta Sans ExtraBold" panose="020B0604020202020204" charset="0"/>
            </a:endParaRPr>
          </a:p>
          <a:p>
            <a:pPr marL="152396" indent="0">
              <a:lnSpc>
                <a:spcPct val="114999"/>
              </a:lnSpc>
            </a:pPr>
            <a:r>
              <a:rPr lang="en-US" sz="1467" dirty="0">
                <a:solidFill>
                  <a:srgbClr val="220A3A"/>
                </a:solidFill>
                <a:latin typeface="Plus Jakarta Sans ExtraBold" panose="020B0604020202020204" charset="0"/>
                <a:cs typeface="Plus Jakarta Sans ExtraBold" panose="020B0604020202020204" charset="0"/>
              </a:rPr>
              <a:t>This penalty lasts </a:t>
            </a:r>
            <a:r>
              <a:rPr lang="en-US" sz="1467" b="1" dirty="0">
                <a:solidFill>
                  <a:srgbClr val="220A3A"/>
                </a:solidFill>
                <a:latin typeface="Plus Jakarta Sans ExtraBold" panose="020B0604020202020204" charset="0"/>
                <a:cs typeface="Plus Jakarta Sans ExtraBold" panose="020B0604020202020204" charset="0"/>
              </a:rPr>
              <a:t>for as long as you have Part B</a:t>
            </a:r>
            <a:r>
              <a:rPr lang="en-US" sz="1467" dirty="0">
                <a:solidFill>
                  <a:srgbClr val="220A3A"/>
                </a:solidFill>
                <a:latin typeface="Plus Jakarta Sans ExtraBold" panose="020B0604020202020204" charset="0"/>
                <a:cs typeface="Plus Jakarta Sans ExtraBold" panose="020B0604020202020204" charset="0"/>
              </a:rPr>
              <a:t> (usually lifetime).</a:t>
            </a:r>
            <a:endParaRPr lang="en-US" dirty="0">
              <a:latin typeface="Plus Jakarta Sans ExtraBold" panose="020B0604020202020204" charset="0"/>
              <a:cs typeface="Plus Jakarta Sans ExtraBold" panose="020B0604020202020204" charset="0"/>
            </a:endParaRPr>
          </a:p>
          <a:p>
            <a:pPr>
              <a:lnSpc>
                <a:spcPct val="114999"/>
              </a:lnSpc>
            </a:pPr>
            <a:endParaRPr lang="en-US" dirty="0">
              <a:latin typeface="Avenir Next LT Pro"/>
            </a:endParaRPr>
          </a:p>
        </p:txBody>
      </p:sp>
      <p:sp>
        <p:nvSpPr>
          <p:cNvPr id="3" name="Title 2">
            <a:extLst>
              <a:ext uri="{FF2B5EF4-FFF2-40B4-BE49-F238E27FC236}">
                <a16:creationId xmlns:a16="http://schemas.microsoft.com/office/drawing/2014/main" id="{B49012C2-0696-11DB-B5BB-3D169E73A1C8}"/>
              </a:ext>
            </a:extLst>
          </p:cNvPr>
          <p:cNvSpPr>
            <a:spLocks noGrp="1"/>
          </p:cNvSpPr>
          <p:nvPr>
            <p:ph type="title"/>
          </p:nvPr>
        </p:nvSpPr>
        <p:spPr>
          <a:xfrm>
            <a:off x="564497" y="1198528"/>
            <a:ext cx="5589424" cy="763600"/>
          </a:xfrm>
        </p:spPr>
        <p:txBody>
          <a:bodyPr spcFirstLastPara="1" wrap="square" lIns="121900" tIns="121900" rIns="121900" bIns="121900" anchor="t" anchorCtr="0">
            <a:noAutofit/>
          </a:bodyPr>
          <a:lstStyle/>
          <a:p>
            <a:r>
              <a:rPr lang="en-US" sz="2933" dirty="0">
                <a:solidFill>
                  <a:srgbClr val="220A3A"/>
                </a:solidFill>
                <a:latin typeface="Plus Jakarta Sans ExtraBold" panose="020B0604020202020204" charset="0"/>
                <a:cs typeface="Plus Jakarta Sans ExtraBold" panose="020B0604020202020204" charset="0"/>
              </a:rPr>
              <a:t>Part B Late Enrollment Penalty </a:t>
            </a:r>
          </a:p>
        </p:txBody>
      </p:sp>
      <p:sp>
        <p:nvSpPr>
          <p:cNvPr id="4" name="Text Placeholder 3">
            <a:extLst>
              <a:ext uri="{FF2B5EF4-FFF2-40B4-BE49-F238E27FC236}">
                <a16:creationId xmlns:a16="http://schemas.microsoft.com/office/drawing/2014/main" id="{EEA86D5A-0FFF-44DE-613C-44238A72459A}"/>
              </a:ext>
            </a:extLst>
          </p:cNvPr>
          <p:cNvSpPr>
            <a:spLocks noGrp="1"/>
          </p:cNvSpPr>
          <p:nvPr>
            <p:ph type="body" sz="quarter" idx="14"/>
          </p:nvPr>
        </p:nvSpPr>
        <p:spPr>
          <a:xfrm>
            <a:off x="564497" y="1958135"/>
            <a:ext cx="5478587" cy="2937738"/>
          </a:xfrm>
        </p:spPr>
        <p:txBody>
          <a:bodyPr spcFirstLastPara="1" wrap="square" lIns="121900" tIns="121900" rIns="121900" bIns="121900" anchor="t" anchorCtr="0">
            <a:noAutofit/>
          </a:bodyPr>
          <a:lstStyle/>
          <a:p>
            <a:r>
              <a:rPr lang="en-US" sz="1600" b="1" dirty="0">
                <a:solidFill>
                  <a:srgbClr val="220A3A"/>
                </a:solidFill>
                <a:latin typeface="Plus Jakarta Sans ExtraBold" panose="020B0604020202020204" charset="0"/>
                <a:cs typeface="Plus Jakarta Sans ExtraBold" panose="020B0604020202020204" charset="0"/>
              </a:rPr>
              <a:t>What triggers it?</a:t>
            </a:r>
            <a:br>
              <a:rPr lang="en-US" sz="1600" b="1" dirty="0">
                <a:latin typeface="Plus Jakarta Sans ExtraBold" panose="020B0604020202020204" charset="0"/>
                <a:cs typeface="Plus Jakarta Sans ExtraBold" panose="020B0604020202020204" charset="0"/>
              </a:rPr>
            </a:br>
            <a:r>
              <a:rPr lang="en-US" sz="1467" dirty="0">
                <a:solidFill>
                  <a:srgbClr val="220A3A"/>
                </a:solidFill>
                <a:latin typeface="Plus Jakarta Sans ExtraBold" panose="020B0604020202020204" charset="0"/>
                <a:cs typeface="Plus Jakarta Sans ExtraBold" panose="020B0604020202020204" charset="0"/>
              </a:rPr>
              <a:t>If you miss your Initial Enrollment Period for Part B and don’t have creditable coverage, you’ll pay a penalty.</a:t>
            </a:r>
          </a:p>
          <a:p>
            <a:r>
              <a:rPr lang="en-US" sz="1600" dirty="0">
                <a:solidFill>
                  <a:srgbClr val="220A3A"/>
                </a:solidFill>
                <a:latin typeface="Plus Jakarta Sans ExtraBold" panose="020B0604020202020204" charset="0"/>
                <a:cs typeface="Plus Jakarta Sans ExtraBold" panose="020B0604020202020204" charset="0"/>
              </a:rPr>
              <a:t>Unless you qualify for a</a:t>
            </a:r>
            <a:r>
              <a:rPr lang="en-US" sz="1600" b="1" dirty="0">
                <a:solidFill>
                  <a:srgbClr val="220A3A"/>
                </a:solidFill>
                <a:latin typeface="Plus Jakarta Sans ExtraBold" panose="020B0604020202020204" charset="0"/>
                <a:cs typeface="Plus Jakarta Sans ExtraBold" panose="020B0604020202020204" charset="0"/>
              </a:rPr>
              <a:t> Special Enrollment Period (SEP) </a:t>
            </a:r>
          </a:p>
          <a:p>
            <a:r>
              <a:rPr lang="en-US" sz="1600" dirty="0">
                <a:solidFill>
                  <a:srgbClr val="220A3A"/>
                </a:solidFill>
                <a:latin typeface="Plus Jakarta Sans ExtraBold" panose="020B0604020202020204" charset="0"/>
                <a:cs typeface="Plus Jakarta Sans ExtraBold" panose="020B0604020202020204" charset="0"/>
              </a:rPr>
              <a:t>Medicaid or certain programs may also exempt you.</a:t>
            </a:r>
          </a:p>
          <a:p>
            <a:endParaRPr lang="en-US" sz="1600" dirty="0">
              <a:latin typeface="Avenir Next LT Pro"/>
              <a:cs typeface="Segoe UI"/>
            </a:endParaRPr>
          </a:p>
          <a:p>
            <a:endParaRPr lang="en-US" sz="1600" dirty="0">
              <a:latin typeface="Avenir Next LT Pro"/>
            </a:endParaRPr>
          </a:p>
        </p:txBody>
      </p:sp>
      <p:sp>
        <p:nvSpPr>
          <p:cNvPr id="5" name="Rectangle 4">
            <a:extLst>
              <a:ext uri="{FF2B5EF4-FFF2-40B4-BE49-F238E27FC236}">
                <a16:creationId xmlns:a16="http://schemas.microsoft.com/office/drawing/2014/main" id="{C70ACD26-1DA7-C680-293A-689C7B8CFEC2}"/>
              </a:ext>
            </a:extLst>
          </p:cNvPr>
          <p:cNvSpPr/>
          <p:nvPr/>
        </p:nvSpPr>
        <p:spPr>
          <a:xfrm>
            <a:off x="0" y="6566053"/>
            <a:ext cx="1850834" cy="17627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632FF398-87E9-F9A1-A3AD-460475772A7F}"/>
              </a:ext>
            </a:extLst>
          </p:cNvPr>
          <p:cNvSpPr/>
          <p:nvPr/>
        </p:nvSpPr>
        <p:spPr>
          <a:xfrm>
            <a:off x="11743981" y="6398684"/>
            <a:ext cx="363556" cy="45931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75463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DBF5218F-23F9-A85E-8268-15B97399A9D6}"/>
              </a:ext>
            </a:extLst>
          </p:cNvPr>
          <p:cNvSpPr>
            <a:spLocks noGrp="1"/>
          </p:cNvSpPr>
          <p:nvPr>
            <p:ph sz="quarter" idx="13"/>
          </p:nvPr>
        </p:nvSpPr>
        <p:spPr/>
        <p:txBody>
          <a:bodyPr/>
          <a:lstStyle/>
          <a:p>
            <a:pPr marL="152396" indent="0"/>
            <a:r>
              <a:rPr lang="en-US" sz="1467" b="1" dirty="0">
                <a:solidFill>
                  <a:srgbClr val="220A3A"/>
                </a:solidFill>
                <a:latin typeface="Plus Jakarta Sans ExtraBold" panose="020B0604020202020204" charset="0"/>
                <a:cs typeface="Plus Jakarta Sans ExtraBold" panose="020B0604020202020204" charset="0"/>
              </a:rPr>
              <a:t>Calculation:</a:t>
            </a:r>
            <a:br>
              <a:rPr lang="en-US" sz="1467" dirty="0">
                <a:latin typeface="Plus Jakarta Sans ExtraBold" panose="020B0604020202020204" charset="0"/>
                <a:cs typeface="Plus Jakarta Sans ExtraBold" panose="020B0604020202020204" charset="0"/>
              </a:rPr>
            </a:br>
            <a:r>
              <a:rPr lang="en-US" sz="1467" b="1" dirty="0">
                <a:solidFill>
                  <a:srgbClr val="220A3A"/>
                </a:solidFill>
                <a:latin typeface="Plus Jakarta Sans ExtraBold" panose="020B0604020202020204" charset="0"/>
                <a:cs typeface="Plus Jakarta Sans ExtraBold" panose="020B0604020202020204" charset="0"/>
              </a:rPr>
              <a:t>1% of the national base beneficiary premium for each month without coverage, rounded to the nearest $0.10.</a:t>
            </a:r>
            <a:endParaRPr lang="en-US" b="1" dirty="0">
              <a:latin typeface="Plus Jakarta Sans ExtraBold" panose="020B0604020202020204" charset="0"/>
              <a:cs typeface="Plus Jakarta Sans ExtraBold" panose="020B0604020202020204" charset="0"/>
            </a:endParaRPr>
          </a:p>
          <a:p>
            <a:pPr marL="152396" indent="0">
              <a:lnSpc>
                <a:spcPct val="114999"/>
              </a:lnSpc>
            </a:pPr>
            <a:r>
              <a:rPr lang="en-US" sz="1467" dirty="0">
                <a:solidFill>
                  <a:srgbClr val="220A3A"/>
                </a:solidFill>
                <a:latin typeface="Plus Jakarta Sans ExtraBold" panose="020B0604020202020204" charset="0"/>
                <a:cs typeface="Plus Jakarta Sans ExtraBold" panose="020B0604020202020204" charset="0"/>
              </a:rPr>
              <a:t>2027 base premium = $41.33</a:t>
            </a:r>
            <a:br>
              <a:rPr lang="en-US" sz="1467" dirty="0">
                <a:latin typeface="Plus Jakarta Sans ExtraBold" panose="020B0604020202020204" charset="0"/>
                <a:cs typeface="Plus Jakarta Sans ExtraBold" panose="020B0604020202020204" charset="0"/>
              </a:rPr>
            </a:br>
            <a:endParaRPr lang="en-US" sz="1467" dirty="0">
              <a:latin typeface="Plus Jakarta Sans ExtraBold" panose="020B0604020202020204" charset="0"/>
              <a:cs typeface="Plus Jakarta Sans ExtraBold" panose="020B0604020202020204" charset="0"/>
            </a:endParaRPr>
          </a:p>
          <a:p>
            <a:pPr marL="152396" indent="0">
              <a:lnSpc>
                <a:spcPct val="114999"/>
              </a:lnSpc>
            </a:pPr>
            <a:r>
              <a:rPr lang="en-US" sz="1467" i="1" dirty="0">
                <a:solidFill>
                  <a:srgbClr val="220A3A"/>
                </a:solidFill>
                <a:latin typeface="Plus Jakarta Sans ExtraBold" panose="020B0604020202020204" charset="0"/>
                <a:cs typeface="Plus Jakarta Sans ExtraBold" panose="020B0604020202020204" charset="0"/>
              </a:rPr>
              <a:t>Example:</a:t>
            </a:r>
            <a:endParaRPr lang="en-US" i="1" dirty="0">
              <a:latin typeface="Plus Jakarta Sans ExtraBold" panose="020B0604020202020204" charset="0"/>
              <a:cs typeface="Plus Jakarta Sans ExtraBold" panose="020B0604020202020204" charset="0"/>
            </a:endParaRPr>
          </a:p>
          <a:p>
            <a:pPr marL="152396" indent="0">
              <a:lnSpc>
                <a:spcPct val="114999"/>
              </a:lnSpc>
            </a:pPr>
            <a:r>
              <a:rPr lang="en-US" sz="1467" dirty="0">
                <a:solidFill>
                  <a:srgbClr val="220A3A"/>
                </a:solidFill>
                <a:latin typeface="Plus Jakarta Sans ExtraBold" panose="020B0604020202020204" charset="0"/>
                <a:cs typeface="Plus Jakarta Sans ExtraBold" panose="020B0604020202020204" charset="0"/>
              </a:rPr>
              <a:t>If you went 24 months without coverage in 2026:</a:t>
            </a:r>
            <a:br>
              <a:rPr lang="en-US" sz="1467" dirty="0">
                <a:latin typeface="Plus Jakarta Sans ExtraBold" panose="020B0604020202020204" charset="0"/>
                <a:cs typeface="Plus Jakarta Sans ExtraBold" panose="020B0604020202020204" charset="0"/>
              </a:rPr>
            </a:br>
            <a:r>
              <a:rPr lang="en-US" sz="1467" dirty="0">
                <a:solidFill>
                  <a:srgbClr val="220A3A"/>
                </a:solidFill>
                <a:latin typeface="Plus Jakarta Sans ExtraBold" panose="020B0604020202020204" charset="0"/>
                <a:cs typeface="Plus Jakarta Sans ExtraBold" panose="020B0604020202020204" charset="0"/>
              </a:rPr>
              <a:t>Penalty = 24% × $41.33 ≈ </a:t>
            </a:r>
            <a:r>
              <a:rPr lang="en-US" sz="1467" b="1" dirty="0">
                <a:solidFill>
                  <a:srgbClr val="220A3A"/>
                </a:solidFill>
                <a:latin typeface="Plus Jakarta Sans ExtraBold" panose="020B0604020202020204" charset="0"/>
                <a:cs typeface="Plus Jakarta Sans ExtraBold" panose="020B0604020202020204" charset="0"/>
              </a:rPr>
              <a:t>$9.92 added to your monthly premium.</a:t>
            </a:r>
            <a:br>
              <a:rPr lang="en-US" sz="1467" dirty="0">
                <a:latin typeface="Plus Jakarta Sans ExtraBold" panose="020B0604020202020204" charset="0"/>
                <a:cs typeface="Plus Jakarta Sans ExtraBold" panose="020B0604020202020204" charset="0"/>
              </a:rPr>
            </a:br>
            <a:endParaRPr lang="en-US" sz="1467" b="1" dirty="0">
              <a:latin typeface="Plus Jakarta Sans ExtraBold" panose="020B0604020202020204" charset="0"/>
              <a:cs typeface="Plus Jakarta Sans ExtraBold" panose="020B0604020202020204" charset="0"/>
            </a:endParaRPr>
          </a:p>
          <a:p>
            <a:pPr marL="152396" indent="0">
              <a:lnSpc>
                <a:spcPct val="114999"/>
              </a:lnSpc>
            </a:pPr>
            <a:r>
              <a:rPr lang="en-US" sz="1467" dirty="0">
                <a:solidFill>
                  <a:srgbClr val="220A3A"/>
                </a:solidFill>
                <a:latin typeface="Plus Jakarta Sans ExtraBold" panose="020B0604020202020204" charset="0"/>
                <a:cs typeface="Plus Jakarta Sans ExtraBold" panose="020B0604020202020204" charset="0"/>
              </a:rPr>
              <a:t>This penalty also lasts for as long as you have Part D coverage.</a:t>
            </a:r>
            <a:endParaRPr lang="en-US" dirty="0">
              <a:latin typeface="Plus Jakarta Sans ExtraBold" panose="020B0604020202020204" charset="0"/>
              <a:cs typeface="Plus Jakarta Sans ExtraBold" panose="020B0604020202020204" charset="0"/>
            </a:endParaRPr>
          </a:p>
          <a:p>
            <a:pPr>
              <a:lnSpc>
                <a:spcPct val="114999"/>
              </a:lnSpc>
            </a:pPr>
            <a:endParaRPr lang="en-US" dirty="0">
              <a:latin typeface="Avenir Next LT Pro"/>
            </a:endParaRPr>
          </a:p>
        </p:txBody>
      </p:sp>
      <p:sp>
        <p:nvSpPr>
          <p:cNvPr id="3" name="Title 2">
            <a:extLst>
              <a:ext uri="{FF2B5EF4-FFF2-40B4-BE49-F238E27FC236}">
                <a16:creationId xmlns:a16="http://schemas.microsoft.com/office/drawing/2014/main" id="{857AD44D-B268-7AE3-8EB3-7254E5E4F8A0}"/>
              </a:ext>
            </a:extLst>
          </p:cNvPr>
          <p:cNvSpPr>
            <a:spLocks noGrp="1"/>
          </p:cNvSpPr>
          <p:nvPr>
            <p:ph type="title"/>
          </p:nvPr>
        </p:nvSpPr>
        <p:spPr>
          <a:xfrm>
            <a:off x="617415" y="1717112"/>
            <a:ext cx="5589424" cy="763600"/>
          </a:xfrm>
        </p:spPr>
        <p:txBody>
          <a:bodyPr spcFirstLastPara="1" wrap="square" lIns="121900" tIns="121900" rIns="121900" bIns="121900" anchor="t" anchorCtr="0">
            <a:noAutofit/>
          </a:bodyPr>
          <a:lstStyle/>
          <a:p>
            <a:r>
              <a:rPr lang="en-US" sz="2667" dirty="0">
                <a:solidFill>
                  <a:srgbClr val="220A3A"/>
                </a:solidFill>
                <a:latin typeface="Plus Jakarta Sans ExtraBold" panose="020B0604020202020204" charset="0"/>
                <a:cs typeface="Plus Jakarta Sans ExtraBold" panose="020B0604020202020204" charset="0"/>
              </a:rPr>
              <a:t>Part D Late Enrollment Penalty</a:t>
            </a:r>
          </a:p>
          <a:p>
            <a:endParaRPr lang="en-US" sz="2667" dirty="0">
              <a:latin typeface="Avenir Next LT Pro"/>
            </a:endParaRPr>
          </a:p>
        </p:txBody>
      </p:sp>
      <p:sp>
        <p:nvSpPr>
          <p:cNvPr id="4" name="Text Placeholder 3">
            <a:extLst>
              <a:ext uri="{FF2B5EF4-FFF2-40B4-BE49-F238E27FC236}">
                <a16:creationId xmlns:a16="http://schemas.microsoft.com/office/drawing/2014/main" id="{A2BAAB7F-4065-4E49-1461-4A13DFE5AFEE}"/>
              </a:ext>
            </a:extLst>
          </p:cNvPr>
          <p:cNvSpPr>
            <a:spLocks noGrp="1"/>
          </p:cNvSpPr>
          <p:nvPr>
            <p:ph type="body" sz="quarter" idx="14"/>
          </p:nvPr>
        </p:nvSpPr>
        <p:spPr>
          <a:xfrm>
            <a:off x="617413" y="2360301"/>
            <a:ext cx="5478587" cy="3643892"/>
          </a:xfrm>
        </p:spPr>
        <p:txBody>
          <a:bodyPr spcFirstLastPara="1" wrap="square" lIns="121900" tIns="121900" rIns="121900" bIns="121900" anchor="t" anchorCtr="0">
            <a:noAutofit/>
          </a:bodyPr>
          <a:lstStyle/>
          <a:p>
            <a:r>
              <a:rPr lang="en-US" sz="1600" b="1" dirty="0">
                <a:solidFill>
                  <a:srgbClr val="220A3A"/>
                </a:solidFill>
                <a:latin typeface="Plus Jakarta Sans ExtraBold" panose="020B0604020202020204" charset="0"/>
                <a:cs typeface="Plus Jakarta Sans ExtraBold" panose="020B0604020202020204" charset="0"/>
              </a:rPr>
              <a:t>What triggers it?</a:t>
            </a:r>
            <a:br>
              <a:rPr lang="en-US" sz="1600" b="1" dirty="0">
                <a:latin typeface="Plus Jakarta Sans ExtraBold" panose="020B0604020202020204" charset="0"/>
                <a:cs typeface="Plus Jakarta Sans ExtraBold" panose="020B0604020202020204" charset="0"/>
              </a:rPr>
            </a:br>
            <a:r>
              <a:rPr lang="en-US" sz="1600" dirty="0">
                <a:solidFill>
                  <a:srgbClr val="220A3A"/>
                </a:solidFill>
                <a:latin typeface="Plus Jakarta Sans ExtraBold" panose="020B0604020202020204" charset="0"/>
                <a:cs typeface="Plus Jakarta Sans ExtraBold" panose="020B0604020202020204" charset="0"/>
              </a:rPr>
              <a:t>If you go 63 or more consecutive days without Part D drug coverage or other creditable prescription coverage after your IEP ends.</a:t>
            </a:r>
          </a:p>
          <a:p>
            <a:r>
              <a:rPr lang="en-US" sz="1600" dirty="0">
                <a:solidFill>
                  <a:srgbClr val="220A3A"/>
                </a:solidFill>
                <a:latin typeface="Plus Jakarta Sans ExtraBold" panose="020B0604020202020204" charset="0"/>
                <a:cs typeface="Plus Jakarta Sans ExtraBold" panose="020B0604020202020204" charset="0"/>
              </a:rPr>
              <a:t>Exceptions:</a:t>
            </a:r>
          </a:p>
          <a:p>
            <a:r>
              <a:rPr lang="en-US" sz="1600" dirty="0">
                <a:solidFill>
                  <a:srgbClr val="220A3A"/>
                </a:solidFill>
                <a:latin typeface="Plus Jakarta Sans ExtraBold" panose="020B0604020202020204" charset="0"/>
                <a:cs typeface="Plus Jakarta Sans ExtraBold" panose="020B0604020202020204" charset="0"/>
              </a:rPr>
              <a:t>Having creditable drug coverage (employer, VA, TRICARE, etc.)</a:t>
            </a:r>
          </a:p>
          <a:p>
            <a:r>
              <a:rPr lang="en-US" sz="1600" dirty="0">
                <a:solidFill>
                  <a:srgbClr val="220A3A"/>
                </a:solidFill>
                <a:latin typeface="Plus Jakarta Sans ExtraBold" panose="020B0604020202020204" charset="0"/>
                <a:cs typeface="Plus Jakarta Sans ExtraBold" panose="020B0604020202020204" charset="0"/>
              </a:rPr>
              <a:t>Qualifying for Extra Help (low-income subsidy)</a:t>
            </a:r>
          </a:p>
          <a:p>
            <a:r>
              <a:rPr lang="en-US" sz="1600" dirty="0">
                <a:solidFill>
                  <a:srgbClr val="220A3A"/>
                </a:solidFill>
                <a:latin typeface="Plus Jakarta Sans ExtraBold" panose="020B0604020202020204" charset="0"/>
                <a:cs typeface="Plus Jakarta Sans ExtraBold" panose="020B0604020202020204" charset="0"/>
              </a:rPr>
              <a:t>Certain appeal situations if coverage was misclassified.</a:t>
            </a:r>
          </a:p>
          <a:p>
            <a:endParaRPr lang="en-US" sz="1467" dirty="0">
              <a:latin typeface="Avenir Next LT Pro"/>
              <a:cs typeface="Segoe UI"/>
            </a:endParaRPr>
          </a:p>
          <a:p>
            <a:endParaRPr lang="en-US" dirty="0">
              <a:latin typeface="Avenir Next LT Pro"/>
            </a:endParaRPr>
          </a:p>
        </p:txBody>
      </p:sp>
      <p:sp>
        <p:nvSpPr>
          <p:cNvPr id="5" name="Rectangle 4">
            <a:extLst>
              <a:ext uri="{FF2B5EF4-FFF2-40B4-BE49-F238E27FC236}">
                <a16:creationId xmlns:a16="http://schemas.microsoft.com/office/drawing/2014/main" id="{C49A51F5-B2F3-2D47-EE00-6388AE8BFA3F}"/>
              </a:ext>
            </a:extLst>
          </p:cNvPr>
          <p:cNvSpPr/>
          <p:nvPr/>
        </p:nvSpPr>
        <p:spPr>
          <a:xfrm>
            <a:off x="0" y="6555036"/>
            <a:ext cx="1795749" cy="2093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5322CF76-C95B-92C3-8D4C-4F8F86205100}"/>
              </a:ext>
            </a:extLst>
          </p:cNvPr>
          <p:cNvSpPr/>
          <p:nvPr/>
        </p:nvSpPr>
        <p:spPr>
          <a:xfrm>
            <a:off x="11732964" y="6411817"/>
            <a:ext cx="459036" cy="3525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0466925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E3A9E5-5730-5CC9-E12C-9AC9EB17BC3B}"/>
              </a:ext>
            </a:extLst>
          </p:cNvPr>
          <p:cNvSpPr>
            <a:spLocks noGrp="1"/>
          </p:cNvSpPr>
          <p:nvPr>
            <p:ph type="title"/>
          </p:nvPr>
        </p:nvSpPr>
        <p:spPr>
          <a:xfrm>
            <a:off x="2425823" y="1931988"/>
            <a:ext cx="6768859" cy="1914525"/>
          </a:xfrm>
        </p:spPr>
        <p:txBody>
          <a:bodyPr/>
          <a:lstStyle/>
          <a:p>
            <a:r>
              <a:rPr lang="en-US" dirty="0">
                <a:solidFill>
                  <a:srgbClr val="220A3A"/>
                </a:solidFill>
                <a:latin typeface="Plus Jakarta Sans ExtraBold" panose="020B0604020202020204" charset="0"/>
                <a:cs typeface="Plus Jakarta Sans ExtraBold" panose="020B0604020202020204" charset="0"/>
              </a:rPr>
              <a:t>Medicare cost-sharing requirements</a:t>
            </a:r>
          </a:p>
        </p:txBody>
      </p:sp>
      <p:sp>
        <p:nvSpPr>
          <p:cNvPr id="4" name="Text Placeholder 3">
            <a:extLst>
              <a:ext uri="{FF2B5EF4-FFF2-40B4-BE49-F238E27FC236}">
                <a16:creationId xmlns:a16="http://schemas.microsoft.com/office/drawing/2014/main" id="{073CB2DE-5E6D-4FEF-279D-41755668A76D}"/>
              </a:ext>
            </a:extLst>
          </p:cNvPr>
          <p:cNvSpPr>
            <a:spLocks noGrp="1"/>
          </p:cNvSpPr>
          <p:nvPr>
            <p:ph type="body" idx="1"/>
          </p:nvPr>
        </p:nvSpPr>
        <p:spPr>
          <a:xfrm>
            <a:off x="2425820" y="4017494"/>
            <a:ext cx="6768859" cy="686271"/>
          </a:xfrm>
        </p:spPr>
        <p:txBody>
          <a:bodyPr/>
          <a:lstStyle/>
          <a:p>
            <a:r>
              <a:rPr lang="en-US" dirty="0">
                <a:solidFill>
                  <a:srgbClr val="220A3A"/>
                </a:solidFill>
                <a:latin typeface="Plus Jakarta Sans ExtraBold" panose="020B0604020202020204" charset="0"/>
                <a:cs typeface="Plus Jakarta Sans ExtraBold" panose="020B0604020202020204" charset="0"/>
              </a:rPr>
              <a:t>What you will pay for services</a:t>
            </a:r>
          </a:p>
        </p:txBody>
      </p:sp>
      <p:sp>
        <p:nvSpPr>
          <p:cNvPr id="3" name="Rectangle 2">
            <a:extLst>
              <a:ext uri="{FF2B5EF4-FFF2-40B4-BE49-F238E27FC236}">
                <a16:creationId xmlns:a16="http://schemas.microsoft.com/office/drawing/2014/main" id="{C3E5AC85-A94C-3435-00C8-C0884F7166AB}"/>
              </a:ext>
            </a:extLst>
          </p:cNvPr>
          <p:cNvSpPr/>
          <p:nvPr/>
        </p:nvSpPr>
        <p:spPr>
          <a:xfrm>
            <a:off x="0" y="6566053"/>
            <a:ext cx="1839817" cy="176270"/>
          </a:xfrm>
          <a:prstGeom prst="rect">
            <a:avLst/>
          </a:prstGeom>
          <a:solidFill>
            <a:srgbClr val="F3FE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FDD3C082-6375-C11B-9918-9D8E8FEF6971}"/>
              </a:ext>
            </a:extLst>
          </p:cNvPr>
          <p:cNvSpPr/>
          <p:nvPr/>
        </p:nvSpPr>
        <p:spPr>
          <a:xfrm>
            <a:off x="11743981" y="6411817"/>
            <a:ext cx="448019" cy="446183"/>
          </a:xfrm>
          <a:prstGeom prst="rect">
            <a:avLst/>
          </a:prstGeom>
          <a:solidFill>
            <a:srgbClr val="F3FE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394756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pic>
        <p:nvPicPr>
          <p:cNvPr id="5" name="Picture Placeholder 4" descr="Medical outline">
            <a:extLst>
              <a:ext uri="{FF2B5EF4-FFF2-40B4-BE49-F238E27FC236}">
                <a16:creationId xmlns:a16="http://schemas.microsoft.com/office/drawing/2014/main" id="{A824DB3C-6465-1CDC-93DA-21A6FC9E2938}"/>
              </a:ext>
            </a:extLst>
          </p:cNvPr>
          <p:cNvPicPr>
            <a:picLocks noGrp="1" noChangeAspect="1"/>
          </p:cNvPicPr>
          <p:nvPr>
            <p:ph sz="quarter" idx="13"/>
          </p:nvPr>
        </p:nvPicPr>
        <p:blipFill>
          <a:blip>
            <a:extLst>
              <a:ext uri="{96DAC541-7B7A-43D3-8B79-37D633B846F1}">
                <asvg:svgBlip xmlns:asvg="http://schemas.microsoft.com/office/drawing/2016/SVG/main" r:embed="rId3"/>
              </a:ext>
            </a:extLst>
          </a:blip>
          <a:stretch>
            <a:fillRect/>
          </a:stretch>
        </p:blipFill>
        <p:spPr>
          <a:xfrm>
            <a:off x="8310033" y="1966384"/>
            <a:ext cx="2438400" cy="2438400"/>
          </a:xfrm>
        </p:spPr>
      </p:pic>
      <p:sp>
        <p:nvSpPr>
          <p:cNvPr id="2" name="Title 1">
            <a:extLst>
              <a:ext uri="{FF2B5EF4-FFF2-40B4-BE49-F238E27FC236}">
                <a16:creationId xmlns:a16="http://schemas.microsoft.com/office/drawing/2014/main" id="{B5D533F5-DFA1-83F5-3806-D9C75E181A34}"/>
              </a:ext>
            </a:extLst>
          </p:cNvPr>
          <p:cNvSpPr>
            <a:spLocks noGrp="1"/>
          </p:cNvSpPr>
          <p:nvPr>
            <p:ph type="title"/>
          </p:nvPr>
        </p:nvSpPr>
        <p:spPr/>
        <p:txBody>
          <a:bodyPr/>
          <a:lstStyle/>
          <a:p>
            <a:r>
              <a:rPr lang="en-US" dirty="0">
                <a:solidFill>
                  <a:srgbClr val="220A3A"/>
                </a:solidFill>
                <a:latin typeface="Plus Jakarta Sans ExtraBold" panose="020B0604020202020204" charset="0"/>
                <a:cs typeface="Plus Jakarta Sans ExtraBold" panose="020B0604020202020204" charset="0"/>
              </a:rPr>
              <a:t>Part A premiums </a:t>
            </a:r>
          </a:p>
        </p:txBody>
      </p:sp>
      <p:sp>
        <p:nvSpPr>
          <p:cNvPr id="8" name="Text Placeholder 7">
            <a:extLst>
              <a:ext uri="{FF2B5EF4-FFF2-40B4-BE49-F238E27FC236}">
                <a16:creationId xmlns:a16="http://schemas.microsoft.com/office/drawing/2014/main" id="{80229BFC-4550-2D0C-C813-3F0ED7A3876D}"/>
              </a:ext>
            </a:extLst>
          </p:cNvPr>
          <p:cNvSpPr>
            <a:spLocks noGrp="1"/>
          </p:cNvSpPr>
          <p:nvPr>
            <p:ph type="body" sz="quarter" idx="14"/>
          </p:nvPr>
        </p:nvSpPr>
        <p:spPr/>
        <p:txBody>
          <a:bodyPr/>
          <a:lstStyle/>
          <a:p>
            <a:pPr marL="0" indent="0">
              <a:buNone/>
            </a:pPr>
            <a:r>
              <a:rPr lang="en-US" dirty="0">
                <a:solidFill>
                  <a:srgbClr val="220A3A"/>
                </a:solidFill>
                <a:latin typeface="Plus Jakarta Sans ExtraBold" panose="020B0604020202020204" charset="0"/>
                <a:cs typeface="Plus Jakarta Sans ExtraBold" panose="020B0604020202020204" charset="0"/>
              </a:rPr>
              <a:t>For individuals who paid at least 40 quarters of Social Security and Medicare taxes, there is no premium for Medicare Part A once you enroll. </a:t>
            </a:r>
          </a:p>
        </p:txBody>
      </p:sp>
      <p:sp>
        <p:nvSpPr>
          <p:cNvPr id="3" name="Rectangle 2">
            <a:extLst>
              <a:ext uri="{FF2B5EF4-FFF2-40B4-BE49-F238E27FC236}">
                <a16:creationId xmlns:a16="http://schemas.microsoft.com/office/drawing/2014/main" id="{AFE71998-6757-D25B-9608-08D72A767587}"/>
              </a:ext>
            </a:extLst>
          </p:cNvPr>
          <p:cNvSpPr/>
          <p:nvPr/>
        </p:nvSpPr>
        <p:spPr>
          <a:xfrm>
            <a:off x="0" y="6533002"/>
            <a:ext cx="1828800" cy="20932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AC8EE3AC-0A8F-785B-1CDF-5F84AC661FCE}"/>
              </a:ext>
            </a:extLst>
          </p:cNvPr>
          <p:cNvSpPr/>
          <p:nvPr/>
        </p:nvSpPr>
        <p:spPr>
          <a:xfrm>
            <a:off x="11732964" y="6411817"/>
            <a:ext cx="459036" cy="44618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966924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F59CD-9E49-414F-AE31-0653BAF2CACC}"/>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Part A premium, deductibles and cost sharing amounts</a:t>
            </a:r>
          </a:p>
        </p:txBody>
      </p:sp>
      <p:graphicFrame>
        <p:nvGraphicFramePr>
          <p:cNvPr id="6" name="Table 5">
            <a:extLst>
              <a:ext uri="{FF2B5EF4-FFF2-40B4-BE49-F238E27FC236}">
                <a16:creationId xmlns:a16="http://schemas.microsoft.com/office/drawing/2014/main" id="{5511B85A-9782-41B9-B001-287CA5A53B98}"/>
              </a:ext>
            </a:extLst>
          </p:cNvPr>
          <p:cNvGraphicFramePr>
            <a:graphicFrameLocks noGrp="1"/>
          </p:cNvGraphicFramePr>
          <p:nvPr>
            <p:extLst>
              <p:ext uri="{D42A27DB-BD31-4B8C-83A1-F6EECF244321}">
                <p14:modId xmlns:p14="http://schemas.microsoft.com/office/powerpoint/2010/main" val="753613050"/>
              </p:ext>
            </p:extLst>
          </p:nvPr>
        </p:nvGraphicFramePr>
        <p:xfrm>
          <a:off x="1186500" y="1491346"/>
          <a:ext cx="9813382" cy="3957661"/>
        </p:xfrm>
        <a:graphic>
          <a:graphicData uri="http://schemas.openxmlformats.org/drawingml/2006/table">
            <a:tbl>
              <a:tblPr bandRow="1">
                <a:tableStyleId>{073A0DAA-6AF3-43AB-8588-CEC1D06C72B9}</a:tableStyleId>
              </a:tblPr>
              <a:tblGrid>
                <a:gridCol w="2597739">
                  <a:extLst>
                    <a:ext uri="{9D8B030D-6E8A-4147-A177-3AD203B41FA5}">
                      <a16:colId xmlns:a16="http://schemas.microsoft.com/office/drawing/2014/main" val="3445748967"/>
                    </a:ext>
                  </a:extLst>
                </a:gridCol>
                <a:gridCol w="7215643">
                  <a:extLst>
                    <a:ext uri="{9D8B030D-6E8A-4147-A177-3AD203B41FA5}">
                      <a16:colId xmlns:a16="http://schemas.microsoft.com/office/drawing/2014/main" val="1825901793"/>
                    </a:ext>
                  </a:extLst>
                </a:gridCol>
              </a:tblGrid>
              <a:tr h="1817912">
                <a:tc>
                  <a:txBody>
                    <a:bodyPr/>
                    <a:lstStyle/>
                    <a:p>
                      <a:r>
                        <a:rPr lang="en-US" sz="1500" dirty="0">
                          <a:solidFill>
                            <a:schemeClr val="tx1"/>
                          </a:solidFill>
                        </a:rPr>
                        <a:t>Hospital inpatient</a:t>
                      </a:r>
                      <a:r>
                        <a:rPr lang="en-US" sz="1500" baseline="0" dirty="0">
                          <a:solidFill>
                            <a:schemeClr val="tx1"/>
                          </a:solidFill>
                        </a:rPr>
                        <a:t> stay</a:t>
                      </a:r>
                      <a:endParaRPr lang="en-US" sz="1500" dirty="0">
                        <a:solidFill>
                          <a:schemeClr val="tx1"/>
                        </a:solidFill>
                      </a:endParaRPr>
                    </a:p>
                  </a:txBody>
                  <a:tcPr anchor="ctr"/>
                </a:tc>
                <a:tc>
                  <a:txBody>
                    <a:bodyPr/>
                    <a:lstStyle/>
                    <a:p>
                      <a:pPr marL="285750" indent="-285750">
                        <a:buFont typeface="Arial" panose="020B0604020202020204" pitchFamily="34" charset="0"/>
                        <a:buChar char="•"/>
                      </a:pPr>
                      <a:r>
                        <a:rPr lang="en-US" sz="1500" dirty="0">
                          <a:solidFill>
                            <a:schemeClr val="tx1"/>
                          </a:solidFill>
                        </a:rPr>
                        <a:t>$1,736</a:t>
                      </a:r>
                      <a:r>
                        <a:rPr lang="en-US" sz="1500" baseline="0" dirty="0">
                          <a:solidFill>
                            <a:schemeClr val="tx1"/>
                          </a:solidFill>
                        </a:rPr>
                        <a:t> deductible for days 1-60 of each benefit period</a:t>
                      </a:r>
                    </a:p>
                    <a:p>
                      <a:pPr marL="285750" indent="-285750">
                        <a:buFont typeface="Arial" panose="020B0604020202020204" pitchFamily="34" charset="0"/>
                        <a:buChar char="•"/>
                      </a:pPr>
                      <a:r>
                        <a:rPr lang="en-US" sz="1500" baseline="0" dirty="0">
                          <a:solidFill>
                            <a:schemeClr val="tx1"/>
                          </a:solidFill>
                        </a:rPr>
                        <a:t>$434 per day for days 61-90</a:t>
                      </a:r>
                    </a:p>
                    <a:p>
                      <a:pPr marL="285750" indent="-285750">
                        <a:buFont typeface="Arial" panose="020B0604020202020204" pitchFamily="34" charset="0"/>
                        <a:buChar char="•"/>
                      </a:pPr>
                      <a:r>
                        <a:rPr lang="en-US" sz="1500" baseline="0" dirty="0">
                          <a:solidFill>
                            <a:schemeClr val="tx1"/>
                          </a:solidFill>
                        </a:rPr>
                        <a:t>$868 per “lifetime reserve day” after day 90 of each benefit period (up to 60 days over your lifetime)</a:t>
                      </a:r>
                    </a:p>
                    <a:p>
                      <a:pPr marL="285750" indent="-285750">
                        <a:buFont typeface="Arial" panose="020B0604020202020204" pitchFamily="34" charset="0"/>
                        <a:buChar char="•"/>
                      </a:pPr>
                      <a:r>
                        <a:rPr lang="en-US" sz="1500" baseline="0" dirty="0">
                          <a:solidFill>
                            <a:schemeClr val="tx1"/>
                          </a:solidFill>
                        </a:rPr>
                        <a:t>Beneficiary pays for all costs for every day after the lifetime reserve days</a:t>
                      </a:r>
                      <a:endParaRPr lang="en-US" sz="1500" dirty="0">
                        <a:solidFill>
                          <a:schemeClr val="tx1"/>
                        </a:solidFill>
                      </a:endParaRPr>
                    </a:p>
                  </a:txBody>
                  <a:tcPr anchor="ctr"/>
                </a:tc>
                <a:extLst>
                  <a:ext uri="{0D108BD9-81ED-4DB2-BD59-A6C34878D82A}">
                    <a16:rowId xmlns:a16="http://schemas.microsoft.com/office/drawing/2014/main" val="3235045579"/>
                  </a:ext>
                </a:extLst>
              </a:tr>
              <a:tr h="1156853">
                <a:tc>
                  <a:txBody>
                    <a:bodyPr/>
                    <a:lstStyle/>
                    <a:p>
                      <a:r>
                        <a:rPr lang="en-US" sz="1500" dirty="0">
                          <a:solidFill>
                            <a:schemeClr val="tx1"/>
                          </a:solidFill>
                        </a:rPr>
                        <a:t>Skilled nursing facility</a:t>
                      </a:r>
                      <a:r>
                        <a:rPr lang="en-US" sz="1500" baseline="0" dirty="0">
                          <a:solidFill>
                            <a:schemeClr val="tx1"/>
                          </a:solidFill>
                        </a:rPr>
                        <a:t> care</a:t>
                      </a:r>
                      <a:endParaRPr lang="en-US" sz="1500" dirty="0">
                        <a:solidFill>
                          <a:schemeClr val="tx1"/>
                        </a:solidFill>
                      </a:endParaRPr>
                    </a:p>
                  </a:txBody>
                  <a:tcPr anchor="ctr"/>
                </a:tc>
                <a:tc>
                  <a:txBody>
                    <a:bodyPr/>
                    <a:lstStyle/>
                    <a:p>
                      <a:pPr marL="285750" indent="-285750">
                        <a:buFont typeface="Arial" panose="020B0604020202020204" pitchFamily="34" charset="0"/>
                        <a:buChar char="•"/>
                      </a:pPr>
                      <a:r>
                        <a:rPr lang="en-US" sz="1500" dirty="0">
                          <a:solidFill>
                            <a:schemeClr val="tx1"/>
                          </a:solidFill>
                        </a:rPr>
                        <a:t>$0 for days 1-20 of each benefit period.</a:t>
                      </a:r>
                    </a:p>
                    <a:p>
                      <a:pPr marL="285750" indent="-285750">
                        <a:buFont typeface="Arial" panose="020B0604020202020204" pitchFamily="34" charset="0"/>
                        <a:buChar char="•"/>
                      </a:pPr>
                      <a:r>
                        <a:rPr lang="en-US" sz="1500" dirty="0">
                          <a:solidFill>
                            <a:schemeClr val="tx1"/>
                          </a:solidFill>
                        </a:rPr>
                        <a:t>$217.00 per day for days 21-100 of each benefit period</a:t>
                      </a:r>
                    </a:p>
                    <a:p>
                      <a:pPr marL="285750" indent="-285750">
                        <a:buFont typeface="Arial" panose="020B0604020202020204" pitchFamily="34" charset="0"/>
                        <a:buChar char="•"/>
                      </a:pPr>
                      <a:r>
                        <a:rPr lang="en-US" sz="1500" dirty="0">
                          <a:solidFill>
                            <a:schemeClr val="tx1"/>
                          </a:solidFill>
                        </a:rPr>
                        <a:t>Beneficiary</a:t>
                      </a:r>
                      <a:r>
                        <a:rPr lang="en-US" sz="1500" baseline="0" dirty="0">
                          <a:solidFill>
                            <a:schemeClr val="tx1"/>
                          </a:solidFill>
                        </a:rPr>
                        <a:t> pays for all costs after 100 days</a:t>
                      </a:r>
                      <a:endParaRPr lang="en-US" sz="1500" dirty="0">
                        <a:solidFill>
                          <a:schemeClr val="tx1"/>
                        </a:solidFill>
                      </a:endParaRPr>
                    </a:p>
                  </a:txBody>
                  <a:tcPr anchor="ctr"/>
                </a:tc>
                <a:extLst>
                  <a:ext uri="{0D108BD9-81ED-4DB2-BD59-A6C34878D82A}">
                    <a16:rowId xmlns:a16="http://schemas.microsoft.com/office/drawing/2014/main" val="2007570434"/>
                  </a:ext>
                </a:extLst>
              </a:tr>
              <a:tr h="982896">
                <a:tc>
                  <a:txBody>
                    <a:bodyPr/>
                    <a:lstStyle/>
                    <a:p>
                      <a:r>
                        <a:rPr lang="en-US" sz="1500" dirty="0">
                          <a:solidFill>
                            <a:schemeClr val="tx1"/>
                          </a:solidFill>
                        </a:rPr>
                        <a:t>Home health care services</a:t>
                      </a:r>
                    </a:p>
                  </a:txBody>
                  <a:tcPr anchor="ctr"/>
                </a:tc>
                <a:tc>
                  <a:txBody>
                    <a:bodyPr/>
                    <a:lstStyle/>
                    <a:p>
                      <a:pPr marL="285750" indent="-285750">
                        <a:buFont typeface="Arial" panose="020B0604020202020204" pitchFamily="34" charset="0"/>
                        <a:buChar char="•"/>
                      </a:pPr>
                      <a:r>
                        <a:rPr lang="en-US" sz="1500" dirty="0">
                          <a:solidFill>
                            <a:schemeClr val="tx1"/>
                          </a:solidFill>
                        </a:rPr>
                        <a:t>$0 for home health care services</a:t>
                      </a:r>
                    </a:p>
                    <a:p>
                      <a:pPr marL="285750" indent="-285750">
                        <a:buFont typeface="Arial" panose="020B0604020202020204" pitchFamily="34" charset="0"/>
                        <a:buChar char="•"/>
                      </a:pPr>
                      <a:r>
                        <a:rPr lang="en-US" sz="1500" dirty="0">
                          <a:solidFill>
                            <a:schemeClr val="tx1"/>
                          </a:solidFill>
                        </a:rPr>
                        <a:t>20 percent of the Medicare-approved</a:t>
                      </a:r>
                      <a:r>
                        <a:rPr lang="en-US" sz="1500" baseline="0" dirty="0">
                          <a:solidFill>
                            <a:schemeClr val="tx1"/>
                          </a:solidFill>
                        </a:rPr>
                        <a:t> amount for durable medical equipment</a:t>
                      </a:r>
                      <a:endParaRPr lang="en-US" sz="1500" dirty="0">
                        <a:solidFill>
                          <a:schemeClr val="tx1"/>
                        </a:solidFill>
                      </a:endParaRPr>
                    </a:p>
                  </a:txBody>
                  <a:tcPr anchor="ctr"/>
                </a:tc>
                <a:extLst>
                  <a:ext uri="{0D108BD9-81ED-4DB2-BD59-A6C34878D82A}">
                    <a16:rowId xmlns:a16="http://schemas.microsoft.com/office/drawing/2014/main" val="3010463705"/>
                  </a:ext>
                </a:extLst>
              </a:tr>
            </a:tbl>
          </a:graphicData>
        </a:graphic>
      </p:graphicFrame>
      <p:sp>
        <p:nvSpPr>
          <p:cNvPr id="8" name="TextBox 7">
            <a:extLst>
              <a:ext uri="{FF2B5EF4-FFF2-40B4-BE49-F238E27FC236}">
                <a16:creationId xmlns:a16="http://schemas.microsoft.com/office/drawing/2014/main" id="{408C0450-9624-452A-9D6F-22B5E07F2CFA}"/>
              </a:ext>
            </a:extLst>
          </p:cNvPr>
          <p:cNvSpPr txBox="1"/>
          <p:nvPr/>
        </p:nvSpPr>
        <p:spPr>
          <a:xfrm>
            <a:off x="1727200" y="5533104"/>
            <a:ext cx="8646885" cy="861774"/>
          </a:xfrm>
          <a:prstGeom prst="rect">
            <a:avLst/>
          </a:prstGeom>
          <a:noFill/>
        </p:spPr>
        <p:txBody>
          <a:bodyPr wrap="square" rtlCol="0">
            <a:spAutoFit/>
          </a:bodyPr>
          <a:lstStyle/>
          <a:p>
            <a:r>
              <a:rPr lang="en-US" sz="1800" dirty="0">
                <a:solidFill>
                  <a:srgbClr val="220A3A"/>
                </a:solidFill>
                <a:latin typeface="Plus Jakarta Sans ExtraBold" panose="020B0604020202020204" charset="0"/>
                <a:cs typeface="Plus Jakarta Sans ExtraBold" panose="020B0604020202020204" charset="0"/>
              </a:rPr>
              <a:t>Deductibles and coinsurance for CMS may change these for subsequent years</a:t>
            </a:r>
          </a:p>
          <a:p>
            <a:endParaRPr lang="en-US" dirty="0">
              <a:solidFill>
                <a:schemeClr val="accent1"/>
              </a:solidFill>
              <a:latin typeface="Avenir Next LT Pro"/>
            </a:endParaRPr>
          </a:p>
        </p:txBody>
      </p:sp>
      <p:sp>
        <p:nvSpPr>
          <p:cNvPr id="3" name="Rectangle 2">
            <a:extLst>
              <a:ext uri="{FF2B5EF4-FFF2-40B4-BE49-F238E27FC236}">
                <a16:creationId xmlns:a16="http://schemas.microsoft.com/office/drawing/2014/main" id="{3A20566A-5BA4-3BEE-3A51-10DF1037F95D}"/>
              </a:ext>
            </a:extLst>
          </p:cNvPr>
          <p:cNvSpPr/>
          <p:nvPr/>
        </p:nvSpPr>
        <p:spPr>
          <a:xfrm>
            <a:off x="77118" y="6545683"/>
            <a:ext cx="1729648" cy="2154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944281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F59CD-9E49-414F-AE31-0653BAF2CACC}"/>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Part B premium, deductibles and cost sharing amounts</a:t>
            </a:r>
          </a:p>
        </p:txBody>
      </p:sp>
      <p:graphicFrame>
        <p:nvGraphicFramePr>
          <p:cNvPr id="6" name="Table 5">
            <a:extLst>
              <a:ext uri="{FF2B5EF4-FFF2-40B4-BE49-F238E27FC236}">
                <a16:creationId xmlns:a16="http://schemas.microsoft.com/office/drawing/2014/main" id="{5511B85A-9782-41B9-B001-287CA5A53B98}"/>
              </a:ext>
            </a:extLst>
          </p:cNvPr>
          <p:cNvGraphicFramePr>
            <a:graphicFrameLocks noGrp="1"/>
          </p:cNvGraphicFramePr>
          <p:nvPr>
            <p:extLst>
              <p:ext uri="{D42A27DB-BD31-4B8C-83A1-F6EECF244321}">
                <p14:modId xmlns:p14="http://schemas.microsoft.com/office/powerpoint/2010/main" val="361794800"/>
              </p:ext>
            </p:extLst>
          </p:nvPr>
        </p:nvGraphicFramePr>
        <p:xfrm>
          <a:off x="1282779" y="1872615"/>
          <a:ext cx="9639208" cy="3119461"/>
        </p:xfrm>
        <a:graphic>
          <a:graphicData uri="http://schemas.openxmlformats.org/drawingml/2006/table">
            <a:tbl>
              <a:tblPr bandRow="1">
                <a:tableStyleId>{073A0DAA-6AF3-43AB-8588-CEC1D06C72B9}</a:tableStyleId>
              </a:tblPr>
              <a:tblGrid>
                <a:gridCol w="5334000">
                  <a:extLst>
                    <a:ext uri="{9D8B030D-6E8A-4147-A177-3AD203B41FA5}">
                      <a16:colId xmlns:a16="http://schemas.microsoft.com/office/drawing/2014/main" val="3445748967"/>
                    </a:ext>
                  </a:extLst>
                </a:gridCol>
                <a:gridCol w="4305208">
                  <a:extLst>
                    <a:ext uri="{9D8B030D-6E8A-4147-A177-3AD203B41FA5}">
                      <a16:colId xmlns:a16="http://schemas.microsoft.com/office/drawing/2014/main" val="1825901793"/>
                    </a:ext>
                  </a:extLst>
                </a:gridCol>
              </a:tblGrid>
              <a:tr h="979712">
                <a:tc>
                  <a:txBody>
                    <a:bodyPr/>
                    <a:lstStyle/>
                    <a:p>
                      <a:r>
                        <a:rPr lang="en-US" sz="1500" dirty="0">
                          <a:solidFill>
                            <a:schemeClr val="tx1"/>
                          </a:solidFill>
                        </a:rPr>
                        <a:t>Annual deductible</a:t>
                      </a:r>
                    </a:p>
                  </a:txBody>
                  <a:tcPr anchor="ctr"/>
                </a:tc>
                <a:tc>
                  <a:txBody>
                    <a:bodyPr/>
                    <a:lstStyle/>
                    <a:p>
                      <a:pPr marL="0" indent="0">
                        <a:buFont typeface="Arial" panose="020B0604020202020204" pitchFamily="34" charset="0"/>
                        <a:buNone/>
                      </a:pPr>
                      <a:r>
                        <a:rPr lang="en-US" sz="1500" dirty="0">
                          <a:solidFill>
                            <a:schemeClr val="tx1"/>
                          </a:solidFill>
                        </a:rPr>
                        <a:t>$283</a:t>
                      </a:r>
                    </a:p>
                  </a:txBody>
                  <a:tcPr anchor="ctr"/>
                </a:tc>
                <a:extLst>
                  <a:ext uri="{0D108BD9-81ED-4DB2-BD59-A6C34878D82A}">
                    <a16:rowId xmlns:a16="http://schemas.microsoft.com/office/drawing/2014/main" val="3235045579"/>
                  </a:ext>
                </a:extLst>
              </a:tr>
              <a:tr h="1156853">
                <a:tc>
                  <a:txBody>
                    <a:bodyPr/>
                    <a:lstStyle/>
                    <a:p>
                      <a:r>
                        <a:rPr lang="en-US" sz="1500" dirty="0">
                          <a:solidFill>
                            <a:schemeClr val="tx1"/>
                          </a:solidFill>
                        </a:rPr>
                        <a:t>Part B premium for those with incomes below $109,000 if single, $218,000 if married </a:t>
                      </a:r>
                    </a:p>
                  </a:txBody>
                  <a:tcPr anchor="ctr"/>
                </a:tc>
                <a:tc>
                  <a:txBody>
                    <a:bodyPr/>
                    <a:lstStyle/>
                    <a:p>
                      <a:pPr marL="0" indent="0">
                        <a:buFont typeface="Arial" panose="020B0604020202020204" pitchFamily="34" charset="0"/>
                        <a:buNone/>
                      </a:pPr>
                      <a:r>
                        <a:rPr lang="en-US" sz="1500" dirty="0">
                          <a:solidFill>
                            <a:schemeClr val="tx1"/>
                          </a:solidFill>
                        </a:rPr>
                        <a:t>$202.90 / month (more if subject to IRMAA)</a:t>
                      </a:r>
                    </a:p>
                  </a:txBody>
                  <a:tcPr anchor="ctr"/>
                </a:tc>
                <a:extLst>
                  <a:ext uri="{0D108BD9-81ED-4DB2-BD59-A6C34878D82A}">
                    <a16:rowId xmlns:a16="http://schemas.microsoft.com/office/drawing/2014/main" val="2007570434"/>
                  </a:ext>
                </a:extLst>
              </a:tr>
              <a:tr h="982896">
                <a:tc>
                  <a:txBody>
                    <a:bodyPr/>
                    <a:lstStyle/>
                    <a:p>
                      <a:r>
                        <a:rPr lang="en-US" sz="1500" dirty="0">
                          <a:solidFill>
                            <a:schemeClr val="tx1"/>
                          </a:solidFill>
                        </a:rPr>
                        <a:t>Most Part B covered services, including doctors' visits, outpatient therapy, durable medical equipment and outpatient mental health services</a:t>
                      </a:r>
                    </a:p>
                  </a:txBody>
                  <a:tcPr anchor="ctr"/>
                </a:tc>
                <a:tc>
                  <a:txBody>
                    <a:bodyPr/>
                    <a:lstStyle/>
                    <a:p>
                      <a:pPr marL="0" indent="0">
                        <a:buFont typeface="Arial" panose="020B0604020202020204" pitchFamily="34" charset="0"/>
                        <a:buNone/>
                      </a:pPr>
                      <a:r>
                        <a:rPr lang="en-US" sz="1500" dirty="0">
                          <a:solidFill>
                            <a:schemeClr val="tx1"/>
                          </a:solidFill>
                        </a:rPr>
                        <a:t>20 percent of Medicare approved amount </a:t>
                      </a:r>
                    </a:p>
                  </a:txBody>
                  <a:tcPr anchor="ctr"/>
                </a:tc>
                <a:extLst>
                  <a:ext uri="{0D108BD9-81ED-4DB2-BD59-A6C34878D82A}">
                    <a16:rowId xmlns:a16="http://schemas.microsoft.com/office/drawing/2014/main" val="3010463705"/>
                  </a:ext>
                </a:extLst>
              </a:tr>
            </a:tbl>
          </a:graphicData>
        </a:graphic>
      </p:graphicFrame>
      <p:sp>
        <p:nvSpPr>
          <p:cNvPr id="9" name="TextBox 8">
            <a:extLst>
              <a:ext uri="{FF2B5EF4-FFF2-40B4-BE49-F238E27FC236}">
                <a16:creationId xmlns:a16="http://schemas.microsoft.com/office/drawing/2014/main" id="{A2446585-9052-49E4-B572-DE46E351886C}"/>
              </a:ext>
            </a:extLst>
          </p:cNvPr>
          <p:cNvSpPr txBox="1"/>
          <p:nvPr/>
        </p:nvSpPr>
        <p:spPr>
          <a:xfrm>
            <a:off x="2205299" y="5383347"/>
            <a:ext cx="7781403" cy="861774"/>
          </a:xfrm>
          <a:prstGeom prst="rect">
            <a:avLst/>
          </a:prstGeom>
          <a:noFill/>
        </p:spPr>
        <p:txBody>
          <a:bodyPr wrap="square" rtlCol="0">
            <a:spAutoFit/>
          </a:bodyPr>
          <a:lstStyle/>
          <a:p>
            <a:r>
              <a:rPr lang="en-US" sz="1800" dirty="0">
                <a:solidFill>
                  <a:srgbClr val="220A3A"/>
                </a:solidFill>
                <a:latin typeface="Plus Jakarta Sans ExtraBold" panose="020B0604020202020204" charset="0"/>
                <a:cs typeface="Plus Jakarta Sans ExtraBold" panose="020B0604020202020204" charset="0"/>
              </a:rPr>
              <a:t>Deductibles and coinsurance for CMS may change for subsequent years</a:t>
            </a:r>
          </a:p>
          <a:p>
            <a:endParaRPr lang="en-US" dirty="0">
              <a:latin typeface="Avenir Next LT Pro"/>
            </a:endParaRPr>
          </a:p>
        </p:txBody>
      </p:sp>
      <p:sp>
        <p:nvSpPr>
          <p:cNvPr id="4" name="Rectangle 3">
            <a:extLst>
              <a:ext uri="{FF2B5EF4-FFF2-40B4-BE49-F238E27FC236}">
                <a16:creationId xmlns:a16="http://schemas.microsoft.com/office/drawing/2014/main" id="{0D10439D-99A0-3443-16AE-2302A3AF7790}"/>
              </a:ext>
            </a:extLst>
          </p:cNvPr>
          <p:cNvSpPr/>
          <p:nvPr/>
        </p:nvSpPr>
        <p:spPr>
          <a:xfrm>
            <a:off x="0" y="6545683"/>
            <a:ext cx="1872867" cy="2154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8622933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699CB4-E497-4BFB-2268-6F6FB994A2A5}"/>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Part B and IRMAA premiums </a:t>
            </a:r>
          </a:p>
        </p:txBody>
      </p:sp>
      <p:graphicFrame>
        <p:nvGraphicFramePr>
          <p:cNvPr id="3" name="Table 5">
            <a:extLst>
              <a:ext uri="{FF2B5EF4-FFF2-40B4-BE49-F238E27FC236}">
                <a16:creationId xmlns:a16="http://schemas.microsoft.com/office/drawing/2014/main" id="{487795AA-7FE9-A68C-6071-9C861FC657E1}"/>
              </a:ext>
            </a:extLst>
          </p:cNvPr>
          <p:cNvGraphicFramePr>
            <a:graphicFrameLocks noGrp="1"/>
          </p:cNvGraphicFramePr>
          <p:nvPr>
            <p:extLst>
              <p:ext uri="{D42A27DB-BD31-4B8C-83A1-F6EECF244321}">
                <p14:modId xmlns:p14="http://schemas.microsoft.com/office/powerpoint/2010/main" val="932308182"/>
              </p:ext>
            </p:extLst>
          </p:nvPr>
        </p:nvGraphicFramePr>
        <p:xfrm>
          <a:off x="209062" y="2080261"/>
          <a:ext cx="11676183" cy="3376247"/>
        </p:xfrm>
        <a:graphic>
          <a:graphicData uri="http://schemas.openxmlformats.org/drawingml/2006/table">
            <a:tbl>
              <a:tblPr firstRow="1" bandRow="1">
                <a:tableStyleId>{9D7B26C5-4107-4FEC-AEDC-1716B250A1EF}</a:tableStyleId>
              </a:tblPr>
              <a:tblGrid>
                <a:gridCol w="2840599">
                  <a:extLst>
                    <a:ext uri="{9D8B030D-6E8A-4147-A177-3AD203B41FA5}">
                      <a16:colId xmlns:a16="http://schemas.microsoft.com/office/drawing/2014/main" val="3686572678"/>
                    </a:ext>
                  </a:extLst>
                </a:gridCol>
                <a:gridCol w="3022264">
                  <a:extLst>
                    <a:ext uri="{9D8B030D-6E8A-4147-A177-3AD203B41FA5}">
                      <a16:colId xmlns:a16="http://schemas.microsoft.com/office/drawing/2014/main" val="2678911099"/>
                    </a:ext>
                  </a:extLst>
                </a:gridCol>
                <a:gridCol w="2493781">
                  <a:extLst>
                    <a:ext uri="{9D8B030D-6E8A-4147-A177-3AD203B41FA5}">
                      <a16:colId xmlns:a16="http://schemas.microsoft.com/office/drawing/2014/main" val="3314355785"/>
                    </a:ext>
                  </a:extLst>
                </a:gridCol>
                <a:gridCol w="3319539">
                  <a:extLst>
                    <a:ext uri="{9D8B030D-6E8A-4147-A177-3AD203B41FA5}">
                      <a16:colId xmlns:a16="http://schemas.microsoft.com/office/drawing/2014/main" val="1812974589"/>
                    </a:ext>
                  </a:extLst>
                </a:gridCol>
              </a:tblGrid>
              <a:tr h="482321">
                <a:tc>
                  <a:txBody>
                    <a:bodyPr/>
                    <a:lstStyle/>
                    <a:p>
                      <a:r>
                        <a:rPr lang="en-US" sz="2100" dirty="0">
                          <a:solidFill>
                            <a:srgbClr val="22093A"/>
                          </a:solidFill>
                        </a:rPr>
                        <a:t>Single</a:t>
                      </a:r>
                    </a:p>
                  </a:txBody>
                  <a:tcPr marL="121920" marR="121920" marT="60960" marB="60960"/>
                </a:tc>
                <a:tc>
                  <a:txBody>
                    <a:bodyPr/>
                    <a:lstStyle/>
                    <a:p>
                      <a:r>
                        <a:rPr lang="en-US" sz="2100" dirty="0">
                          <a:solidFill>
                            <a:srgbClr val="22093A"/>
                          </a:solidFill>
                        </a:rPr>
                        <a:t>Joint</a:t>
                      </a:r>
                    </a:p>
                  </a:txBody>
                  <a:tcPr marL="121920" marR="121920" marT="60960" marB="60960"/>
                </a:tc>
                <a:tc>
                  <a:txBody>
                    <a:bodyPr/>
                    <a:lstStyle/>
                    <a:p>
                      <a:r>
                        <a:rPr lang="en-US" sz="2100" dirty="0">
                          <a:solidFill>
                            <a:srgbClr val="22093A"/>
                          </a:solidFill>
                        </a:rPr>
                        <a:t>IRMAA amount</a:t>
                      </a:r>
                    </a:p>
                  </a:txBody>
                  <a:tcPr marL="121920" marR="121920" marT="60960" marB="60960"/>
                </a:tc>
                <a:tc>
                  <a:txBody>
                    <a:bodyPr/>
                    <a:lstStyle/>
                    <a:p>
                      <a:r>
                        <a:rPr lang="en-US" sz="2100" dirty="0">
                          <a:solidFill>
                            <a:srgbClr val="22093A"/>
                          </a:solidFill>
                        </a:rPr>
                        <a:t>Total Part B premium</a:t>
                      </a:r>
                    </a:p>
                  </a:txBody>
                  <a:tcPr marL="121920" marR="121920" marT="60960" marB="60960"/>
                </a:tc>
                <a:extLst>
                  <a:ext uri="{0D108BD9-81ED-4DB2-BD59-A6C34878D82A}">
                    <a16:rowId xmlns:a16="http://schemas.microsoft.com/office/drawing/2014/main" val="610354705"/>
                  </a:ext>
                </a:extLst>
              </a:tr>
              <a:tr h="482321">
                <a:tc>
                  <a:txBody>
                    <a:bodyPr/>
                    <a:lstStyle/>
                    <a:p>
                      <a:r>
                        <a:rPr lang="en-US" sz="2100" dirty="0">
                          <a:solidFill>
                            <a:srgbClr val="22093A"/>
                          </a:solidFill>
                        </a:rPr>
                        <a:t>$109,000</a:t>
                      </a:r>
                    </a:p>
                  </a:txBody>
                  <a:tcPr marL="121920" marR="121920" marT="60960" marB="60960"/>
                </a:tc>
                <a:tc>
                  <a:txBody>
                    <a:bodyPr/>
                    <a:lstStyle/>
                    <a:p>
                      <a:r>
                        <a:rPr lang="en-US" sz="2100" dirty="0">
                          <a:solidFill>
                            <a:srgbClr val="22093A"/>
                          </a:solidFill>
                        </a:rPr>
                        <a:t>$218,000</a:t>
                      </a:r>
                    </a:p>
                  </a:txBody>
                  <a:tcPr marL="121920" marR="121920" marT="60960" marB="60960"/>
                </a:tc>
                <a:tc>
                  <a:txBody>
                    <a:bodyPr/>
                    <a:lstStyle/>
                    <a:p>
                      <a:r>
                        <a:rPr lang="en-US" sz="2100" dirty="0">
                          <a:solidFill>
                            <a:srgbClr val="22093A"/>
                          </a:solidFill>
                        </a:rPr>
                        <a:t>$0.00</a:t>
                      </a:r>
                    </a:p>
                  </a:txBody>
                  <a:tcPr marL="121920" marR="121920" marT="60960" marB="60960"/>
                </a:tc>
                <a:tc>
                  <a:txBody>
                    <a:bodyPr/>
                    <a:lstStyle/>
                    <a:p>
                      <a:r>
                        <a:rPr lang="en-US" sz="2100" dirty="0">
                          <a:solidFill>
                            <a:srgbClr val="22093A"/>
                          </a:solidFill>
                        </a:rPr>
                        <a:t>$202.90</a:t>
                      </a:r>
                    </a:p>
                  </a:txBody>
                  <a:tcPr marL="121920" marR="121920" marT="60960" marB="60960"/>
                </a:tc>
                <a:extLst>
                  <a:ext uri="{0D108BD9-81ED-4DB2-BD59-A6C34878D82A}">
                    <a16:rowId xmlns:a16="http://schemas.microsoft.com/office/drawing/2014/main" val="3879738209"/>
                  </a:ext>
                </a:extLst>
              </a:tr>
              <a:tr h="482321">
                <a:tc>
                  <a:txBody>
                    <a:bodyPr/>
                    <a:lstStyle/>
                    <a:p>
                      <a:r>
                        <a:rPr lang="en-US" sz="2100" dirty="0">
                          <a:solidFill>
                            <a:srgbClr val="22093A"/>
                          </a:solidFill>
                        </a:rPr>
                        <a:t>$109,001-$137,000</a:t>
                      </a:r>
                    </a:p>
                  </a:txBody>
                  <a:tcPr marL="121920" marR="121920" marT="60960" marB="60960"/>
                </a:tc>
                <a:tc>
                  <a:txBody>
                    <a:bodyPr/>
                    <a:lstStyle/>
                    <a:p>
                      <a:r>
                        <a:rPr lang="en-US" sz="2100" dirty="0">
                          <a:solidFill>
                            <a:srgbClr val="22093A"/>
                          </a:solidFill>
                        </a:rPr>
                        <a:t>$218,001-$274,000</a:t>
                      </a:r>
                    </a:p>
                  </a:txBody>
                  <a:tcPr marL="121920" marR="121920" marT="60960" marB="60960"/>
                </a:tc>
                <a:tc>
                  <a:txBody>
                    <a:bodyPr/>
                    <a:lstStyle/>
                    <a:p>
                      <a:r>
                        <a:rPr lang="en-US" sz="2100" dirty="0">
                          <a:solidFill>
                            <a:srgbClr val="22093A"/>
                          </a:solidFill>
                        </a:rPr>
                        <a:t>$81.20</a:t>
                      </a:r>
                    </a:p>
                  </a:txBody>
                  <a:tcPr marL="121920" marR="121920" marT="60960" marB="60960"/>
                </a:tc>
                <a:tc>
                  <a:txBody>
                    <a:bodyPr/>
                    <a:lstStyle/>
                    <a:p>
                      <a:r>
                        <a:rPr lang="en-US" sz="2100" dirty="0">
                          <a:solidFill>
                            <a:srgbClr val="22093A"/>
                          </a:solidFill>
                        </a:rPr>
                        <a:t>$284.10</a:t>
                      </a:r>
                    </a:p>
                  </a:txBody>
                  <a:tcPr marL="121920" marR="121920" marT="60960" marB="60960"/>
                </a:tc>
                <a:extLst>
                  <a:ext uri="{0D108BD9-81ED-4DB2-BD59-A6C34878D82A}">
                    <a16:rowId xmlns:a16="http://schemas.microsoft.com/office/drawing/2014/main" val="816902425"/>
                  </a:ext>
                </a:extLst>
              </a:tr>
              <a:tr h="482321">
                <a:tc>
                  <a:txBody>
                    <a:bodyPr/>
                    <a:lstStyle/>
                    <a:p>
                      <a:r>
                        <a:rPr lang="en-US" sz="2100" dirty="0">
                          <a:solidFill>
                            <a:srgbClr val="22093A"/>
                          </a:solidFill>
                        </a:rPr>
                        <a:t>$137,001-$171,000</a:t>
                      </a:r>
                    </a:p>
                  </a:txBody>
                  <a:tcPr marL="121920" marR="121920" marT="60960" marB="60960"/>
                </a:tc>
                <a:tc>
                  <a:txBody>
                    <a:bodyPr/>
                    <a:lstStyle/>
                    <a:p>
                      <a:r>
                        <a:rPr lang="en-US" sz="2100" dirty="0">
                          <a:solidFill>
                            <a:srgbClr val="22093A"/>
                          </a:solidFill>
                        </a:rPr>
                        <a:t>$274,001-$342,000</a:t>
                      </a:r>
                    </a:p>
                  </a:txBody>
                  <a:tcPr marL="121920" marR="121920" marT="60960" marB="60960"/>
                </a:tc>
                <a:tc>
                  <a:txBody>
                    <a:bodyPr/>
                    <a:lstStyle/>
                    <a:p>
                      <a:r>
                        <a:rPr lang="en-US" sz="2100" dirty="0">
                          <a:solidFill>
                            <a:srgbClr val="22093A"/>
                          </a:solidFill>
                        </a:rPr>
                        <a:t>$202.90</a:t>
                      </a:r>
                    </a:p>
                  </a:txBody>
                  <a:tcPr marL="121920" marR="121920" marT="60960" marB="60960"/>
                </a:tc>
                <a:tc>
                  <a:txBody>
                    <a:bodyPr/>
                    <a:lstStyle/>
                    <a:p>
                      <a:r>
                        <a:rPr lang="en-US" sz="2100" dirty="0">
                          <a:solidFill>
                            <a:srgbClr val="22093A"/>
                          </a:solidFill>
                        </a:rPr>
                        <a:t>$405.80</a:t>
                      </a:r>
                    </a:p>
                  </a:txBody>
                  <a:tcPr marL="121920" marR="121920" marT="60960" marB="60960"/>
                </a:tc>
                <a:extLst>
                  <a:ext uri="{0D108BD9-81ED-4DB2-BD59-A6C34878D82A}">
                    <a16:rowId xmlns:a16="http://schemas.microsoft.com/office/drawing/2014/main" val="3091501104"/>
                  </a:ext>
                </a:extLst>
              </a:tr>
              <a:tr h="482321">
                <a:tc>
                  <a:txBody>
                    <a:bodyPr/>
                    <a:lstStyle/>
                    <a:p>
                      <a:r>
                        <a:rPr lang="en-US" sz="2100" dirty="0">
                          <a:solidFill>
                            <a:srgbClr val="22093A"/>
                          </a:solidFill>
                        </a:rPr>
                        <a:t>$171,001-$205,000</a:t>
                      </a:r>
                    </a:p>
                  </a:txBody>
                  <a:tcPr marL="121920" marR="121920" marT="60960" marB="60960"/>
                </a:tc>
                <a:tc>
                  <a:txBody>
                    <a:bodyPr/>
                    <a:lstStyle/>
                    <a:p>
                      <a:r>
                        <a:rPr lang="en-US" sz="2100" dirty="0">
                          <a:solidFill>
                            <a:srgbClr val="22093A"/>
                          </a:solidFill>
                        </a:rPr>
                        <a:t>$342,001-$410,000</a:t>
                      </a:r>
                    </a:p>
                  </a:txBody>
                  <a:tcPr marL="121920" marR="121920" marT="60960" marB="60960"/>
                </a:tc>
                <a:tc>
                  <a:txBody>
                    <a:bodyPr/>
                    <a:lstStyle/>
                    <a:p>
                      <a:r>
                        <a:rPr lang="en-US" sz="2100" dirty="0">
                          <a:solidFill>
                            <a:srgbClr val="22093A"/>
                          </a:solidFill>
                        </a:rPr>
                        <a:t>$324.60</a:t>
                      </a:r>
                      <a:endParaRPr lang="en-US" sz="1400">
                        <a:solidFill>
                          <a:srgbClr val="22093A"/>
                        </a:solidFill>
                      </a:endParaRPr>
                    </a:p>
                  </a:txBody>
                  <a:tcPr marL="121920" marR="121920" marT="60960" marB="60960"/>
                </a:tc>
                <a:tc>
                  <a:txBody>
                    <a:bodyPr/>
                    <a:lstStyle/>
                    <a:p>
                      <a:r>
                        <a:rPr lang="en-US" sz="2100" dirty="0">
                          <a:solidFill>
                            <a:srgbClr val="22093A"/>
                          </a:solidFill>
                        </a:rPr>
                        <a:t>$527.50</a:t>
                      </a:r>
                    </a:p>
                  </a:txBody>
                  <a:tcPr marL="121920" marR="121920" marT="60960" marB="60960"/>
                </a:tc>
                <a:extLst>
                  <a:ext uri="{0D108BD9-81ED-4DB2-BD59-A6C34878D82A}">
                    <a16:rowId xmlns:a16="http://schemas.microsoft.com/office/drawing/2014/main" val="4110190941"/>
                  </a:ext>
                </a:extLst>
              </a:tr>
              <a:tr h="482321">
                <a:tc>
                  <a:txBody>
                    <a:bodyPr/>
                    <a:lstStyle/>
                    <a:p>
                      <a:r>
                        <a:rPr lang="en-US" sz="2100" dirty="0">
                          <a:solidFill>
                            <a:srgbClr val="22093A"/>
                          </a:solidFill>
                        </a:rPr>
                        <a:t>$205,001-$499,999</a:t>
                      </a:r>
                    </a:p>
                  </a:txBody>
                  <a:tcPr marL="121920" marR="121920" marT="60960" marB="60960"/>
                </a:tc>
                <a:tc>
                  <a:txBody>
                    <a:bodyPr/>
                    <a:lstStyle/>
                    <a:p>
                      <a:r>
                        <a:rPr lang="en-US" sz="2100" dirty="0">
                          <a:solidFill>
                            <a:srgbClr val="22093A"/>
                          </a:solidFill>
                        </a:rPr>
                        <a:t>$410,001-$749,999</a:t>
                      </a:r>
                    </a:p>
                  </a:txBody>
                  <a:tcPr marL="121920" marR="121920" marT="60960" marB="60960"/>
                </a:tc>
                <a:tc>
                  <a:txBody>
                    <a:bodyPr/>
                    <a:lstStyle/>
                    <a:p>
                      <a:r>
                        <a:rPr lang="en-US" sz="2100" dirty="0">
                          <a:solidFill>
                            <a:srgbClr val="22093A"/>
                          </a:solidFill>
                        </a:rPr>
                        <a:t>$446.30</a:t>
                      </a:r>
                    </a:p>
                  </a:txBody>
                  <a:tcPr marL="121920" marR="121920" marT="60960" marB="60960"/>
                </a:tc>
                <a:tc>
                  <a:txBody>
                    <a:bodyPr/>
                    <a:lstStyle/>
                    <a:p>
                      <a:r>
                        <a:rPr lang="en-US" sz="2100" dirty="0">
                          <a:solidFill>
                            <a:srgbClr val="22093A"/>
                          </a:solidFill>
                        </a:rPr>
                        <a:t>$649.20</a:t>
                      </a:r>
                    </a:p>
                  </a:txBody>
                  <a:tcPr marL="121920" marR="121920" marT="60960" marB="60960"/>
                </a:tc>
                <a:extLst>
                  <a:ext uri="{0D108BD9-81ED-4DB2-BD59-A6C34878D82A}">
                    <a16:rowId xmlns:a16="http://schemas.microsoft.com/office/drawing/2014/main" val="3458068216"/>
                  </a:ext>
                </a:extLst>
              </a:tr>
              <a:tr h="482321">
                <a:tc>
                  <a:txBody>
                    <a:bodyPr/>
                    <a:lstStyle/>
                    <a:p>
                      <a:r>
                        <a:rPr lang="en-US" sz="2100" dirty="0">
                          <a:solidFill>
                            <a:srgbClr val="22093A"/>
                          </a:solidFill>
                        </a:rPr>
                        <a:t>$500,000+</a:t>
                      </a:r>
                    </a:p>
                  </a:txBody>
                  <a:tcPr marL="121920" marR="121920" marT="60960" marB="60960"/>
                </a:tc>
                <a:tc>
                  <a:txBody>
                    <a:bodyPr/>
                    <a:lstStyle/>
                    <a:p>
                      <a:r>
                        <a:rPr lang="en-US" sz="2100" dirty="0">
                          <a:solidFill>
                            <a:srgbClr val="22093A"/>
                          </a:solidFill>
                        </a:rPr>
                        <a:t>$750,000+</a:t>
                      </a:r>
                    </a:p>
                  </a:txBody>
                  <a:tcPr marL="121920" marR="121920" marT="60960" marB="60960"/>
                </a:tc>
                <a:tc>
                  <a:txBody>
                    <a:bodyPr/>
                    <a:lstStyle/>
                    <a:p>
                      <a:r>
                        <a:rPr lang="en-US" sz="2100" dirty="0">
                          <a:solidFill>
                            <a:srgbClr val="22093A"/>
                          </a:solidFill>
                        </a:rPr>
                        <a:t>$487.00</a:t>
                      </a:r>
                    </a:p>
                  </a:txBody>
                  <a:tcPr marL="121920" marR="121920" marT="60960" marB="60960"/>
                </a:tc>
                <a:tc>
                  <a:txBody>
                    <a:bodyPr/>
                    <a:lstStyle/>
                    <a:p>
                      <a:r>
                        <a:rPr lang="en-US" sz="2100" dirty="0">
                          <a:solidFill>
                            <a:srgbClr val="22093A"/>
                          </a:solidFill>
                        </a:rPr>
                        <a:t>$689.90</a:t>
                      </a:r>
                    </a:p>
                  </a:txBody>
                  <a:tcPr marL="121920" marR="121920" marT="60960" marB="60960"/>
                </a:tc>
                <a:extLst>
                  <a:ext uri="{0D108BD9-81ED-4DB2-BD59-A6C34878D82A}">
                    <a16:rowId xmlns:a16="http://schemas.microsoft.com/office/drawing/2014/main" val="4262753476"/>
                  </a:ext>
                </a:extLst>
              </a:tr>
            </a:tbl>
          </a:graphicData>
        </a:graphic>
      </p:graphicFrame>
      <p:sp>
        <p:nvSpPr>
          <p:cNvPr id="4" name="Rectangle 3">
            <a:extLst>
              <a:ext uri="{FF2B5EF4-FFF2-40B4-BE49-F238E27FC236}">
                <a16:creationId xmlns:a16="http://schemas.microsoft.com/office/drawing/2014/main" id="{E3D237A0-DB75-F30B-E914-02DF3C9ECEF5}"/>
              </a:ext>
            </a:extLst>
          </p:cNvPr>
          <p:cNvSpPr/>
          <p:nvPr/>
        </p:nvSpPr>
        <p:spPr>
          <a:xfrm>
            <a:off x="0" y="6544019"/>
            <a:ext cx="1894901" cy="22033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3BC05D90-6DFD-06BE-1884-E760B6CA79B9}"/>
              </a:ext>
            </a:extLst>
          </p:cNvPr>
          <p:cNvSpPr/>
          <p:nvPr/>
        </p:nvSpPr>
        <p:spPr>
          <a:xfrm>
            <a:off x="11732964" y="6411817"/>
            <a:ext cx="374573" cy="35254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080745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83C2120-866A-180C-24A3-EBCB634D027C}"/>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Appealing IRMAA </a:t>
            </a:r>
          </a:p>
        </p:txBody>
      </p:sp>
      <p:sp>
        <p:nvSpPr>
          <p:cNvPr id="5" name="Text Placeholder 4">
            <a:extLst>
              <a:ext uri="{FF2B5EF4-FFF2-40B4-BE49-F238E27FC236}">
                <a16:creationId xmlns:a16="http://schemas.microsoft.com/office/drawing/2014/main" id="{DFDA2ADD-19AF-61AD-979F-ECE929E6704D}"/>
              </a:ext>
            </a:extLst>
          </p:cNvPr>
          <p:cNvSpPr>
            <a:spLocks noGrp="1"/>
          </p:cNvSpPr>
          <p:nvPr>
            <p:ph type="body" sz="quarter" idx="13"/>
          </p:nvPr>
        </p:nvSpPr>
        <p:spPr/>
        <p:txBody>
          <a:bodyPr/>
          <a:lstStyle/>
          <a:p>
            <a:pPr marL="0" indent="0">
              <a:buNone/>
            </a:pPr>
            <a:r>
              <a:rPr lang="en-US" dirty="0">
                <a:solidFill>
                  <a:srgbClr val="220A3A"/>
                </a:solidFill>
                <a:latin typeface="Plus Jakarta Sans ExtraBold" panose="020B0604020202020204" charset="0"/>
                <a:cs typeface="Plus Jakarta Sans ExtraBold" panose="020B0604020202020204" charset="0"/>
              </a:rPr>
              <a:t>IRMAA determinations can be appealed for:</a:t>
            </a:r>
          </a:p>
          <a:p>
            <a:r>
              <a:rPr lang="en-US" dirty="0">
                <a:solidFill>
                  <a:srgbClr val="220A3A"/>
                </a:solidFill>
                <a:latin typeface="Plus Jakarta Sans ExtraBold" panose="020B0604020202020204" charset="0"/>
                <a:cs typeface="Plus Jakarta Sans ExtraBold" panose="020B0604020202020204" charset="0"/>
              </a:rPr>
              <a:t>Death of spouse</a:t>
            </a:r>
          </a:p>
          <a:p>
            <a:r>
              <a:rPr lang="en-US" dirty="0">
                <a:solidFill>
                  <a:srgbClr val="220A3A"/>
                </a:solidFill>
                <a:latin typeface="Plus Jakarta Sans ExtraBold" panose="020B0604020202020204" charset="0"/>
                <a:cs typeface="Plus Jakarta Sans ExtraBold" panose="020B0604020202020204" charset="0"/>
              </a:rPr>
              <a:t>Marriage</a:t>
            </a:r>
          </a:p>
          <a:p>
            <a:r>
              <a:rPr lang="en-US" dirty="0">
                <a:solidFill>
                  <a:srgbClr val="220A3A"/>
                </a:solidFill>
                <a:latin typeface="Plus Jakarta Sans ExtraBold" panose="020B0604020202020204" charset="0"/>
                <a:cs typeface="Plus Jakarta Sans ExtraBold" panose="020B0604020202020204" charset="0"/>
              </a:rPr>
              <a:t>Divorce or annulment</a:t>
            </a:r>
          </a:p>
          <a:p>
            <a:r>
              <a:rPr lang="en-US" dirty="0">
                <a:solidFill>
                  <a:srgbClr val="220A3A"/>
                </a:solidFill>
                <a:latin typeface="Plus Jakarta Sans ExtraBold" panose="020B0604020202020204" charset="0"/>
                <a:cs typeface="Plus Jakarta Sans ExtraBold" panose="020B0604020202020204" charset="0"/>
              </a:rPr>
              <a:t>Reduced working hours</a:t>
            </a:r>
          </a:p>
          <a:p>
            <a:r>
              <a:rPr lang="en-US" dirty="0">
                <a:solidFill>
                  <a:srgbClr val="220A3A"/>
                </a:solidFill>
                <a:latin typeface="Plus Jakarta Sans ExtraBold" panose="020B0604020202020204" charset="0"/>
                <a:cs typeface="Plus Jakarta Sans ExtraBold" panose="020B0604020202020204" charset="0"/>
              </a:rPr>
              <a:t>Loss of income</a:t>
            </a:r>
          </a:p>
          <a:p>
            <a:r>
              <a:rPr lang="en-US" dirty="0">
                <a:solidFill>
                  <a:srgbClr val="220A3A"/>
                </a:solidFill>
                <a:latin typeface="Plus Jakarta Sans ExtraBold" panose="020B0604020202020204" charset="0"/>
                <a:cs typeface="Plus Jakarta Sans ExtraBold" panose="020B0604020202020204" charset="0"/>
              </a:rPr>
              <a:t>Loss of pension</a:t>
            </a:r>
          </a:p>
          <a:p>
            <a:r>
              <a:rPr lang="en-US" dirty="0">
                <a:solidFill>
                  <a:srgbClr val="220A3A"/>
                </a:solidFill>
                <a:latin typeface="Plus Jakarta Sans ExtraBold" panose="020B0604020202020204" charset="0"/>
                <a:cs typeface="Plus Jakarta Sans ExtraBold" panose="020B0604020202020204" charset="0"/>
              </a:rPr>
              <a:t>Settlement payment from employer</a:t>
            </a:r>
          </a:p>
          <a:p>
            <a:r>
              <a:rPr lang="en-US" dirty="0">
                <a:solidFill>
                  <a:srgbClr val="220A3A"/>
                </a:solidFill>
                <a:latin typeface="Plus Jakarta Sans ExtraBold" panose="020B0604020202020204" charset="0"/>
                <a:cs typeface="Plus Jakarta Sans ExtraBold" panose="020B0604020202020204" charset="0"/>
              </a:rPr>
              <a:t>Amended tax return</a:t>
            </a:r>
          </a:p>
          <a:p>
            <a:r>
              <a:rPr lang="en-US" dirty="0">
                <a:solidFill>
                  <a:srgbClr val="220A3A"/>
                </a:solidFill>
                <a:latin typeface="Plus Jakarta Sans ExtraBold" panose="020B0604020202020204" charset="0"/>
                <a:cs typeface="Plus Jakarta Sans ExtraBold" panose="020B0604020202020204" charset="0"/>
              </a:rPr>
              <a:t>Lower income on return</a:t>
            </a:r>
          </a:p>
          <a:p>
            <a:endParaRPr lang="en-US" dirty="0">
              <a:latin typeface="Avenir Next LT Pro"/>
            </a:endParaRPr>
          </a:p>
        </p:txBody>
      </p:sp>
      <p:sp>
        <p:nvSpPr>
          <p:cNvPr id="2" name="Rectangle 1">
            <a:extLst>
              <a:ext uri="{FF2B5EF4-FFF2-40B4-BE49-F238E27FC236}">
                <a16:creationId xmlns:a16="http://schemas.microsoft.com/office/drawing/2014/main" id="{4A187D90-C805-476F-18F3-FCE43EA566F0}"/>
              </a:ext>
            </a:extLst>
          </p:cNvPr>
          <p:cNvSpPr/>
          <p:nvPr/>
        </p:nvSpPr>
        <p:spPr>
          <a:xfrm>
            <a:off x="0" y="6533002"/>
            <a:ext cx="1894901" cy="3249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B20954E8-EABA-123E-5E33-920D1CAC507A}"/>
              </a:ext>
            </a:extLst>
          </p:cNvPr>
          <p:cNvSpPr/>
          <p:nvPr/>
        </p:nvSpPr>
        <p:spPr>
          <a:xfrm>
            <a:off x="11777031" y="6433851"/>
            <a:ext cx="297456" cy="3249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481636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C76CE-5CFC-3213-B1DB-83E13651E88D}"/>
              </a:ext>
            </a:extLst>
          </p:cNvPr>
          <p:cNvSpPr>
            <a:spLocks noGrp="1"/>
          </p:cNvSpPr>
          <p:nvPr>
            <p:ph type="title"/>
          </p:nvPr>
        </p:nvSpPr>
        <p:spPr/>
        <p:txBody>
          <a:bodyPr/>
          <a:lstStyle/>
          <a:p>
            <a:r>
              <a:rPr lang="en-US" dirty="0">
                <a:solidFill>
                  <a:srgbClr val="220A3A"/>
                </a:solidFill>
                <a:latin typeface="Plus Jakarta Sans ExtraBold" panose="020B0604020202020204" charset="0"/>
                <a:cs typeface="Plus Jakarta Sans ExtraBold" panose="020B0604020202020204" charset="0"/>
              </a:rPr>
              <a:t>Medicare coverage options</a:t>
            </a:r>
          </a:p>
        </p:txBody>
      </p:sp>
      <p:sp>
        <p:nvSpPr>
          <p:cNvPr id="3" name="Text Placeholder 2">
            <a:extLst>
              <a:ext uri="{FF2B5EF4-FFF2-40B4-BE49-F238E27FC236}">
                <a16:creationId xmlns:a16="http://schemas.microsoft.com/office/drawing/2014/main" id="{0E979F05-553F-71C8-B43E-2BC6D57F0C3D}"/>
              </a:ext>
            </a:extLst>
          </p:cNvPr>
          <p:cNvSpPr>
            <a:spLocks noGrp="1"/>
          </p:cNvSpPr>
          <p:nvPr>
            <p:ph type="body" idx="1"/>
          </p:nvPr>
        </p:nvSpPr>
        <p:spPr/>
        <p:txBody>
          <a:bodyPr/>
          <a:lstStyle/>
          <a:p>
            <a:r>
              <a:rPr lang="en-US" dirty="0">
                <a:solidFill>
                  <a:srgbClr val="220A3A"/>
                </a:solidFill>
                <a:latin typeface="Plus Jakarta Sans ExtraBold" panose="020B0604020202020204" charset="0"/>
                <a:cs typeface="Plus Jakarta Sans ExtraBold" panose="020B0604020202020204" charset="0"/>
              </a:rPr>
              <a:t>Types of plans available to you</a:t>
            </a:r>
          </a:p>
        </p:txBody>
      </p:sp>
    </p:spTree>
    <p:extLst>
      <p:ext uri="{BB962C8B-B14F-4D97-AF65-F5344CB8AC3E}">
        <p14:creationId xmlns:p14="http://schemas.microsoft.com/office/powerpoint/2010/main" val="182144591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 name="Text Placeholder 6">
            <a:extLst>
              <a:ext uri="{FF2B5EF4-FFF2-40B4-BE49-F238E27FC236}">
                <a16:creationId xmlns:a16="http://schemas.microsoft.com/office/drawing/2014/main" id="{141B97E1-F3C1-49EC-90DF-9B70A3F2E490}"/>
              </a:ext>
            </a:extLst>
          </p:cNvPr>
          <p:cNvSpPr>
            <a:spLocks noGrp="1"/>
          </p:cNvSpPr>
          <p:nvPr>
            <p:ph type="body" idx="1"/>
          </p:nvPr>
        </p:nvSpPr>
        <p:spPr>
          <a:xfrm>
            <a:off x="726360" y="1813093"/>
            <a:ext cx="4837112" cy="363032"/>
          </a:xfrm>
        </p:spPr>
        <p:txBody>
          <a:bodyPr/>
          <a:lstStyle/>
          <a:p>
            <a:r>
              <a:rPr lang="en-US" sz="2400" dirty="0">
                <a:solidFill>
                  <a:srgbClr val="220A3A"/>
                </a:solidFill>
                <a:latin typeface="Plus Jakarta Sans ExtraBold" panose="020B0604020202020204" charset="0"/>
                <a:cs typeface="Plus Jakarta Sans ExtraBold" panose="020B0604020202020204" charset="0"/>
              </a:rPr>
              <a:t>Option  One </a:t>
            </a:r>
            <a:r>
              <a:rPr lang="en-US" sz="2400" dirty="0">
                <a:solidFill>
                  <a:srgbClr val="220A3A"/>
                </a:solidFill>
                <a:latin typeface="Avenir Next LT Pro"/>
              </a:rPr>
              <a:t>	</a:t>
            </a:r>
          </a:p>
        </p:txBody>
      </p:sp>
      <p:sp>
        <p:nvSpPr>
          <p:cNvPr id="8" name="Content Placeholder 7">
            <a:extLst>
              <a:ext uri="{FF2B5EF4-FFF2-40B4-BE49-F238E27FC236}">
                <a16:creationId xmlns:a16="http://schemas.microsoft.com/office/drawing/2014/main" id="{E9D4499E-2742-4A51-9B31-E1BDDE7284D5}"/>
              </a:ext>
            </a:extLst>
          </p:cNvPr>
          <p:cNvSpPr>
            <a:spLocks noGrp="1"/>
          </p:cNvSpPr>
          <p:nvPr>
            <p:ph sz="half" idx="2"/>
          </p:nvPr>
        </p:nvSpPr>
        <p:spPr>
          <a:xfrm>
            <a:off x="525278" y="2368513"/>
            <a:ext cx="5239279" cy="3399496"/>
          </a:xfrm>
        </p:spPr>
        <p:txBody>
          <a:bodyPr/>
          <a:lstStyle/>
          <a:p>
            <a:pPr>
              <a:buFont typeface="Arial" panose="020B0604020202020204" pitchFamily="34" charset="0"/>
              <a:buChar char="•"/>
            </a:pPr>
            <a:r>
              <a:rPr lang="en-US" b="1" dirty="0">
                <a:solidFill>
                  <a:srgbClr val="220A3A"/>
                </a:solidFill>
                <a:latin typeface="Plus Jakarta Sans ExtraBold" panose="020B0604020202020204" charset="0"/>
                <a:cs typeface="Plus Jakarta Sans ExtraBold" panose="020B0604020202020204" charset="0"/>
              </a:rPr>
              <a:t>Medicare Supplement or Medigap Policy</a:t>
            </a:r>
            <a:endParaRPr lang="en-US" dirty="0">
              <a:solidFill>
                <a:schemeClr val="accent1"/>
              </a:solidFill>
              <a:latin typeface="Plus Jakarta Sans ExtraBold" panose="020B0604020202020204" charset="0"/>
              <a:cs typeface="Plus Jakarta Sans ExtraBold" panose="020B0604020202020204" charset="0"/>
            </a:endParaRPr>
          </a:p>
          <a:p>
            <a:pPr lvl="1">
              <a:buFont typeface="Arial" panose="020B0604020202020204" pitchFamily="34" charset="0"/>
              <a:buChar char="•"/>
            </a:pPr>
            <a:r>
              <a:rPr lang="en-US" sz="2000" dirty="0">
                <a:solidFill>
                  <a:srgbClr val="220A3A"/>
                </a:solidFill>
                <a:latin typeface="Plus Jakarta Sans ExtraBold" panose="020B0604020202020204" charset="0"/>
                <a:cs typeface="Plus Jakarta Sans ExtraBold" panose="020B0604020202020204" charset="0"/>
              </a:rPr>
              <a:t>Plans offered by private insurance companies</a:t>
            </a:r>
          </a:p>
          <a:p>
            <a:pPr lvl="1">
              <a:buFont typeface="Arial" panose="020B0604020202020204" pitchFamily="34" charset="0"/>
              <a:buChar char="•"/>
            </a:pPr>
            <a:r>
              <a:rPr lang="en-US" sz="2000" dirty="0">
                <a:solidFill>
                  <a:srgbClr val="220A3A"/>
                </a:solidFill>
                <a:latin typeface="Plus Jakarta Sans ExtraBold" panose="020B0604020202020204" charset="0"/>
                <a:cs typeface="Plus Jakarta Sans ExtraBold" panose="020B0604020202020204" charset="0"/>
              </a:rPr>
              <a:t>Helps pay some of the out-of-pocket costs of Original Medicare</a:t>
            </a:r>
          </a:p>
          <a:p>
            <a:pPr>
              <a:buFont typeface="Arial" panose="020B0604020202020204" pitchFamily="34" charset="0"/>
              <a:buChar char="•"/>
            </a:pPr>
            <a:r>
              <a:rPr lang="en-US" b="1" dirty="0">
                <a:solidFill>
                  <a:srgbClr val="220A3A"/>
                </a:solidFill>
                <a:latin typeface="Plus Jakarta Sans ExtraBold" panose="020B0604020202020204" charset="0"/>
                <a:cs typeface="Plus Jakarta Sans ExtraBold" panose="020B0604020202020204" charset="0"/>
              </a:rPr>
              <a:t>Medicare Part D Plan</a:t>
            </a:r>
          </a:p>
          <a:p>
            <a:pPr lvl="1">
              <a:buFont typeface="Arial" panose="020B0604020202020204" pitchFamily="34" charset="0"/>
              <a:buChar char="•"/>
            </a:pPr>
            <a:r>
              <a:rPr lang="en-US" sz="2000" dirty="0">
                <a:solidFill>
                  <a:srgbClr val="220A3A"/>
                </a:solidFill>
                <a:latin typeface="Plus Jakarta Sans ExtraBold" panose="020B0604020202020204" charset="0"/>
                <a:cs typeface="Plus Jakarta Sans ExtraBold" panose="020B0604020202020204" charset="0"/>
              </a:rPr>
              <a:t>Helps pay for prescription drug costs</a:t>
            </a:r>
          </a:p>
          <a:p>
            <a:pPr marL="0" indent="0"/>
            <a:endParaRPr lang="en-US" dirty="0">
              <a:latin typeface="Avenir Next LT Pro"/>
            </a:endParaRPr>
          </a:p>
        </p:txBody>
      </p:sp>
      <p:sp>
        <p:nvSpPr>
          <p:cNvPr id="9" name="Text Placeholder 8">
            <a:extLst>
              <a:ext uri="{FF2B5EF4-FFF2-40B4-BE49-F238E27FC236}">
                <a16:creationId xmlns:a16="http://schemas.microsoft.com/office/drawing/2014/main" id="{83BA088D-7501-400F-A697-B432E4E8D488}"/>
              </a:ext>
            </a:extLst>
          </p:cNvPr>
          <p:cNvSpPr>
            <a:spLocks noGrp="1"/>
          </p:cNvSpPr>
          <p:nvPr>
            <p:ph type="body" sz="quarter" idx="3"/>
          </p:nvPr>
        </p:nvSpPr>
        <p:spPr>
          <a:xfrm>
            <a:off x="6429188" y="1813093"/>
            <a:ext cx="5346829" cy="363032"/>
          </a:xfrm>
          <a:solidFill>
            <a:schemeClr val="accent1"/>
          </a:solidFill>
        </p:spPr>
        <p:txBody>
          <a:bodyPr/>
          <a:lstStyle/>
          <a:p>
            <a:r>
              <a:rPr lang="en-US" sz="2400" dirty="0">
                <a:solidFill>
                  <a:srgbClr val="220A3A"/>
                </a:solidFill>
                <a:latin typeface="Plus Jakarta Sans ExtraBold" panose="020B0604020202020204" charset="0"/>
                <a:cs typeface="Plus Jakarta Sans ExtraBold" panose="020B0604020202020204" charset="0"/>
              </a:rPr>
              <a:t>Option Two </a:t>
            </a:r>
          </a:p>
        </p:txBody>
      </p:sp>
      <p:sp>
        <p:nvSpPr>
          <p:cNvPr id="10" name="Content Placeholder 9">
            <a:extLst>
              <a:ext uri="{FF2B5EF4-FFF2-40B4-BE49-F238E27FC236}">
                <a16:creationId xmlns:a16="http://schemas.microsoft.com/office/drawing/2014/main" id="{FAAB73F6-DD6A-414C-B5D8-CC848D7DEFF2}"/>
              </a:ext>
            </a:extLst>
          </p:cNvPr>
          <p:cNvSpPr>
            <a:spLocks noGrp="1"/>
          </p:cNvSpPr>
          <p:nvPr>
            <p:ph sz="quarter" idx="4"/>
          </p:nvPr>
        </p:nvSpPr>
        <p:spPr>
          <a:xfrm>
            <a:off x="6429189" y="2368513"/>
            <a:ext cx="5442079" cy="3399496"/>
          </a:xfrm>
        </p:spPr>
        <p:txBody>
          <a:bodyPr/>
          <a:lstStyle/>
          <a:p>
            <a:pPr>
              <a:buFont typeface="Arial" panose="020B0604020202020204" pitchFamily="34" charset="0"/>
              <a:buChar char="•"/>
            </a:pPr>
            <a:r>
              <a:rPr lang="en-US" sz="1867" b="1" dirty="0">
                <a:solidFill>
                  <a:srgbClr val="220A3A"/>
                </a:solidFill>
                <a:latin typeface="Plus Jakarta Sans ExtraBold" panose="020B0604020202020204" charset="0"/>
                <a:cs typeface="Plus Jakarta Sans ExtraBold" panose="020B0604020202020204" charset="0"/>
              </a:rPr>
              <a:t>Medicare Advantage Plan</a:t>
            </a:r>
          </a:p>
          <a:p>
            <a:pPr lvl="1">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Offered by private insurance companies</a:t>
            </a:r>
          </a:p>
          <a:p>
            <a:pPr lvl="1">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Combines Part A (hospital insurance) and Part B (medical insurance in a single plan</a:t>
            </a:r>
          </a:p>
          <a:p>
            <a:pPr lvl="1">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Usually includes prescription drug coverage</a:t>
            </a:r>
          </a:p>
          <a:p>
            <a:pPr lvl="1">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May offer additional benefits not provided under Original Medicare</a:t>
            </a:r>
          </a:p>
        </p:txBody>
      </p:sp>
      <p:sp>
        <p:nvSpPr>
          <p:cNvPr id="6" name="Title 5">
            <a:extLst>
              <a:ext uri="{FF2B5EF4-FFF2-40B4-BE49-F238E27FC236}">
                <a16:creationId xmlns:a16="http://schemas.microsoft.com/office/drawing/2014/main" id="{989459B2-0114-4A8E-9B05-B12628CE4CD8}"/>
              </a:ext>
            </a:extLst>
          </p:cNvPr>
          <p:cNvSpPr>
            <a:spLocks noGrp="1"/>
          </p:cNvSpPr>
          <p:nvPr>
            <p:ph type="title"/>
          </p:nvPr>
        </p:nvSpPr>
        <p:spPr/>
        <p:txBody>
          <a:bodyPr>
            <a:normAutofit/>
          </a:bodyPr>
          <a:lstStyle/>
          <a:p>
            <a:pPr algn="l"/>
            <a:r>
              <a:rPr lang="en-US" sz="4400" dirty="0">
                <a:solidFill>
                  <a:srgbClr val="220A3A"/>
                </a:solidFill>
                <a:latin typeface="Plus Jakarta Sans ExtraBold" panose="020B0604020202020204" charset="0"/>
                <a:cs typeface="Plus Jakarta Sans ExtraBold" panose="020B0604020202020204" charset="0"/>
              </a:rPr>
              <a:t>Medicare coverage options</a:t>
            </a:r>
          </a:p>
        </p:txBody>
      </p:sp>
      <p:sp>
        <p:nvSpPr>
          <p:cNvPr id="3" name="Rectangle 2">
            <a:extLst>
              <a:ext uri="{FF2B5EF4-FFF2-40B4-BE49-F238E27FC236}">
                <a16:creationId xmlns:a16="http://schemas.microsoft.com/office/drawing/2014/main" id="{D9174277-3A45-16EB-8149-93C9DA30E22A}"/>
              </a:ext>
            </a:extLst>
          </p:cNvPr>
          <p:cNvSpPr/>
          <p:nvPr/>
        </p:nvSpPr>
        <p:spPr>
          <a:xfrm>
            <a:off x="0" y="6545683"/>
            <a:ext cx="1916935" cy="3123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26704521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33258A6A-B7EA-FF45-8722-442DB8208A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0F31C4-3416-BCD8-5D11-229CC8ABB420}"/>
              </a:ext>
            </a:extLst>
          </p:cNvPr>
          <p:cNvSpPr>
            <a:spLocks noGrp="1"/>
          </p:cNvSpPr>
          <p:nvPr>
            <p:ph type="title"/>
          </p:nvPr>
        </p:nvSpPr>
        <p:spPr>
          <a:xfrm>
            <a:off x="2394072" y="1593322"/>
            <a:ext cx="6768859" cy="1914525"/>
          </a:xfrm>
        </p:spPr>
        <p:txBody>
          <a:bodyPr/>
          <a:lstStyle/>
          <a:p>
            <a:r>
              <a:rPr lang="en-US" dirty="0">
                <a:solidFill>
                  <a:srgbClr val="220A3A"/>
                </a:solidFill>
                <a:latin typeface="Plus Jakarta Sans ExtraBold" panose="020B0604020202020204" charset="0"/>
                <a:cs typeface="Plus Jakarta Sans ExtraBold" panose="020B0604020202020204" charset="0"/>
              </a:rPr>
              <a:t>Medicare Supplement</a:t>
            </a:r>
          </a:p>
        </p:txBody>
      </p:sp>
      <p:sp>
        <p:nvSpPr>
          <p:cNvPr id="3" name="Text Placeholder 2">
            <a:extLst>
              <a:ext uri="{FF2B5EF4-FFF2-40B4-BE49-F238E27FC236}">
                <a16:creationId xmlns:a16="http://schemas.microsoft.com/office/drawing/2014/main" id="{095600EC-41FA-D1F1-162C-61AC3B195B51}"/>
              </a:ext>
            </a:extLst>
          </p:cNvPr>
          <p:cNvSpPr>
            <a:spLocks noGrp="1"/>
          </p:cNvSpPr>
          <p:nvPr>
            <p:ph type="body" idx="1"/>
          </p:nvPr>
        </p:nvSpPr>
        <p:spPr>
          <a:xfrm>
            <a:off x="2394071" y="3678827"/>
            <a:ext cx="6768859" cy="686271"/>
          </a:xfrm>
        </p:spPr>
        <p:txBody>
          <a:bodyPr/>
          <a:lstStyle/>
          <a:p>
            <a:r>
              <a:rPr lang="en-US" dirty="0">
                <a:solidFill>
                  <a:srgbClr val="220A3A"/>
                </a:solidFill>
                <a:latin typeface="Plus Jakarta Sans ExtraBold" panose="020B0604020202020204" charset="0"/>
                <a:cs typeface="Plus Jakarta Sans ExtraBold" panose="020B0604020202020204" charset="0"/>
              </a:rPr>
              <a:t>Medigap plans </a:t>
            </a:r>
          </a:p>
        </p:txBody>
      </p:sp>
    </p:spTree>
    <p:extLst>
      <p:ext uri="{BB962C8B-B14F-4D97-AF65-F5344CB8AC3E}">
        <p14:creationId xmlns:p14="http://schemas.microsoft.com/office/powerpoint/2010/main" val="42412785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0D511323-198A-E43B-D135-CCE2EABBD784}"/>
              </a:ext>
            </a:extLst>
          </p:cNvPr>
          <p:cNvSpPr>
            <a:spLocks noGrp="1"/>
          </p:cNvSpPr>
          <p:nvPr>
            <p:ph type="body" idx="1"/>
          </p:nvPr>
        </p:nvSpPr>
        <p:spPr/>
        <p:txBody>
          <a:bodyPr/>
          <a:lstStyle/>
          <a:p>
            <a:r>
              <a:rPr lang="en-US" sz="2000" dirty="0">
                <a:solidFill>
                  <a:srgbClr val="220A3A"/>
                </a:solidFill>
                <a:latin typeface="Plus Jakarta Sans ExtraBold" panose="020B0604020202020204" charset="0"/>
                <a:cs typeface="Plus Jakarta Sans ExtraBold" panose="020B0604020202020204" charset="0"/>
              </a:rPr>
              <a:t>AKA, Medigap, Med Sup</a:t>
            </a:r>
          </a:p>
        </p:txBody>
      </p:sp>
      <p:sp>
        <p:nvSpPr>
          <p:cNvPr id="10" name="Content Placeholder 9">
            <a:extLst>
              <a:ext uri="{FF2B5EF4-FFF2-40B4-BE49-F238E27FC236}">
                <a16:creationId xmlns:a16="http://schemas.microsoft.com/office/drawing/2014/main" id="{1E5996AE-47B2-B256-BFB9-3D3BF0086C5A}"/>
              </a:ext>
            </a:extLst>
          </p:cNvPr>
          <p:cNvSpPr>
            <a:spLocks noGrp="1"/>
          </p:cNvSpPr>
          <p:nvPr>
            <p:ph sz="half" idx="2"/>
          </p:nvPr>
        </p:nvSpPr>
        <p:spPr/>
        <p:txBody>
          <a:bodyPr/>
          <a:lstStyle/>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Sold by private insurance companies</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Fills gaps in Original Medicare</a:t>
            </a:r>
          </a:p>
          <a:p>
            <a:pPr lvl="1">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Deductibles</a:t>
            </a:r>
          </a:p>
          <a:p>
            <a:pPr lvl="1">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Coinsurance</a:t>
            </a:r>
          </a:p>
          <a:p>
            <a:pPr lvl="1">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Copayments</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Standardized in 47 States</a:t>
            </a:r>
          </a:p>
          <a:p>
            <a:pPr lvl="1">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Benefits are the same from plan to plan and carrier to carrier</a:t>
            </a:r>
          </a:p>
          <a:p>
            <a:pPr lvl="1">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Premium varies by plan, company and location</a:t>
            </a:r>
          </a:p>
          <a:p>
            <a:pPr>
              <a:buFont typeface="Arial" panose="020B0604020202020204" pitchFamily="34" charset="0"/>
              <a:buChar char="•"/>
            </a:pPr>
            <a:endParaRPr lang="en-US" dirty="0">
              <a:latin typeface="Avenir Next LT Pro"/>
            </a:endParaRPr>
          </a:p>
        </p:txBody>
      </p:sp>
      <p:sp>
        <p:nvSpPr>
          <p:cNvPr id="11" name="Text Placeholder 10">
            <a:extLst>
              <a:ext uri="{FF2B5EF4-FFF2-40B4-BE49-F238E27FC236}">
                <a16:creationId xmlns:a16="http://schemas.microsoft.com/office/drawing/2014/main" id="{3312C7E7-8CB9-6CE9-8D50-129F60543A5A}"/>
              </a:ext>
            </a:extLst>
          </p:cNvPr>
          <p:cNvSpPr>
            <a:spLocks noGrp="1"/>
          </p:cNvSpPr>
          <p:nvPr>
            <p:ph type="body" sz="quarter" idx="3"/>
          </p:nvPr>
        </p:nvSpPr>
        <p:spPr>
          <a:solidFill>
            <a:schemeClr val="accent1"/>
          </a:solidFill>
        </p:spPr>
        <p:txBody>
          <a:bodyPr/>
          <a:lstStyle/>
          <a:p>
            <a:r>
              <a:rPr lang="en-US" sz="2000" dirty="0">
                <a:solidFill>
                  <a:srgbClr val="220A3A"/>
                </a:solidFill>
                <a:latin typeface="Avenir Next LT Pro"/>
              </a:rPr>
              <a:t>AKA, Medigap, Med Sup</a:t>
            </a:r>
          </a:p>
        </p:txBody>
      </p:sp>
      <p:sp>
        <p:nvSpPr>
          <p:cNvPr id="12" name="Content Placeholder 11">
            <a:extLst>
              <a:ext uri="{FF2B5EF4-FFF2-40B4-BE49-F238E27FC236}">
                <a16:creationId xmlns:a16="http://schemas.microsoft.com/office/drawing/2014/main" id="{B8122F63-C115-DB47-66EC-C30FD8C69833}"/>
              </a:ext>
            </a:extLst>
          </p:cNvPr>
          <p:cNvSpPr>
            <a:spLocks noGrp="1"/>
          </p:cNvSpPr>
          <p:nvPr>
            <p:ph sz="quarter" idx="4"/>
          </p:nvPr>
        </p:nvSpPr>
        <p:spPr/>
        <p:txBody>
          <a:bodyPr/>
          <a:lstStyle/>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Can see any provider that participates in Medicare – nationwide</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Only covers services under Parts A and B, no extras</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Age and area rated</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Limited enrollment window without Medical Underwriting</a:t>
            </a:r>
          </a:p>
          <a:p>
            <a:pPr lvl="1">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Medigap OEP</a:t>
            </a:r>
          </a:p>
          <a:p>
            <a:pPr lvl="1">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Medigap GI</a:t>
            </a:r>
          </a:p>
          <a:p>
            <a:pPr>
              <a:buFont typeface="Arial" panose="020B0604020202020204" pitchFamily="34" charset="0"/>
              <a:buChar char="•"/>
            </a:pPr>
            <a:endParaRPr lang="en-US" dirty="0">
              <a:latin typeface="Avenir Next LT Pro"/>
            </a:endParaRPr>
          </a:p>
        </p:txBody>
      </p:sp>
      <p:sp>
        <p:nvSpPr>
          <p:cNvPr id="7" name="Title 6">
            <a:extLst>
              <a:ext uri="{FF2B5EF4-FFF2-40B4-BE49-F238E27FC236}">
                <a16:creationId xmlns:a16="http://schemas.microsoft.com/office/drawing/2014/main" id="{628387E2-E08E-3657-6004-E37750A70945}"/>
              </a:ext>
            </a:extLst>
          </p:cNvPr>
          <p:cNvSpPr>
            <a:spLocks noGrp="1"/>
          </p:cNvSpPr>
          <p:nvPr>
            <p:ph type="title"/>
          </p:nvPr>
        </p:nvSpPr>
        <p:spPr/>
        <p:txBody>
          <a:bodyPr>
            <a:normAutofit/>
          </a:bodyPr>
          <a:lstStyle/>
          <a:p>
            <a:pPr algn="l"/>
            <a:r>
              <a:rPr lang="en-US" dirty="0">
                <a:solidFill>
                  <a:srgbClr val="220A3A"/>
                </a:solidFill>
                <a:latin typeface="Plus Jakarta Sans ExtraBold" panose="020B0604020202020204" charset="0"/>
                <a:cs typeface="Plus Jakarta Sans ExtraBold" panose="020B0604020202020204" charset="0"/>
              </a:rPr>
              <a:t>Medicare Supplement</a:t>
            </a:r>
          </a:p>
        </p:txBody>
      </p:sp>
      <p:sp>
        <p:nvSpPr>
          <p:cNvPr id="3" name="Rectangle 2">
            <a:extLst>
              <a:ext uri="{FF2B5EF4-FFF2-40B4-BE49-F238E27FC236}">
                <a16:creationId xmlns:a16="http://schemas.microsoft.com/office/drawing/2014/main" id="{FDBA8C2B-E18A-E81F-2D15-E0522D9CEDF5}"/>
              </a:ext>
            </a:extLst>
          </p:cNvPr>
          <p:cNvSpPr/>
          <p:nvPr/>
        </p:nvSpPr>
        <p:spPr>
          <a:xfrm>
            <a:off x="0" y="6545683"/>
            <a:ext cx="1961002" cy="2154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1118761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93D09-6CF0-47A7-8B73-E0FA59DC825D}"/>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Ten standardized Medicare supplement plans </a:t>
            </a:r>
          </a:p>
        </p:txBody>
      </p:sp>
      <p:sp>
        <p:nvSpPr>
          <p:cNvPr id="11" name="TextBox 10">
            <a:extLst>
              <a:ext uri="{FF2B5EF4-FFF2-40B4-BE49-F238E27FC236}">
                <a16:creationId xmlns:a16="http://schemas.microsoft.com/office/drawing/2014/main" id="{928513C0-10CF-44A2-8229-C23E9620CEB4}"/>
              </a:ext>
            </a:extLst>
          </p:cNvPr>
          <p:cNvSpPr txBox="1"/>
          <p:nvPr/>
        </p:nvSpPr>
        <p:spPr>
          <a:xfrm>
            <a:off x="1581624" y="5855855"/>
            <a:ext cx="9028752" cy="338554"/>
          </a:xfrm>
          <a:prstGeom prst="rect">
            <a:avLst/>
          </a:prstGeom>
          <a:noFill/>
        </p:spPr>
        <p:txBody>
          <a:bodyPr wrap="square" rtlCol="0">
            <a:spAutoFit/>
          </a:bodyPr>
          <a:lstStyle/>
          <a:p>
            <a:r>
              <a:rPr lang="en-US" sz="1600" dirty="0">
                <a:solidFill>
                  <a:srgbClr val="220A3A"/>
                </a:solidFill>
                <a:latin typeface="Plus Jakarta Sans ExtraBold" panose="020B0604020202020204" charset="0"/>
                <a:cs typeface="Plus Jakarta Sans ExtraBold" panose="020B0604020202020204" charset="0"/>
              </a:rPr>
              <a:t>*Not available if you are new to Medicare on or after January 1, 2020</a:t>
            </a:r>
          </a:p>
        </p:txBody>
      </p:sp>
      <p:graphicFrame>
        <p:nvGraphicFramePr>
          <p:cNvPr id="14" name="Table 14">
            <a:extLst>
              <a:ext uri="{FF2B5EF4-FFF2-40B4-BE49-F238E27FC236}">
                <a16:creationId xmlns:a16="http://schemas.microsoft.com/office/drawing/2014/main" id="{32E8FDBE-609B-422F-B497-CF23A520491B}"/>
              </a:ext>
            </a:extLst>
          </p:cNvPr>
          <p:cNvGraphicFramePr>
            <a:graphicFrameLocks noGrp="1"/>
          </p:cNvGraphicFramePr>
          <p:nvPr>
            <p:ph idx="1"/>
            <p:extLst>
              <p:ext uri="{D42A27DB-BD31-4B8C-83A1-F6EECF244321}">
                <p14:modId xmlns:p14="http://schemas.microsoft.com/office/powerpoint/2010/main" val="186866485"/>
              </p:ext>
            </p:extLst>
          </p:nvPr>
        </p:nvGraphicFramePr>
        <p:xfrm>
          <a:off x="695657" y="1438711"/>
          <a:ext cx="10747040" cy="4328160"/>
        </p:xfrm>
        <a:graphic>
          <a:graphicData uri="http://schemas.openxmlformats.org/drawingml/2006/table">
            <a:tbl>
              <a:tblPr firstRow="1" bandRow="1">
                <a:tableStyleId>{073A0DAA-6AF3-43AB-8588-CEC1D06C72B9}</a:tableStyleId>
              </a:tblPr>
              <a:tblGrid>
                <a:gridCol w="3898963">
                  <a:extLst>
                    <a:ext uri="{9D8B030D-6E8A-4147-A177-3AD203B41FA5}">
                      <a16:colId xmlns:a16="http://schemas.microsoft.com/office/drawing/2014/main" val="893246960"/>
                    </a:ext>
                  </a:extLst>
                </a:gridCol>
                <a:gridCol w="716152">
                  <a:extLst>
                    <a:ext uri="{9D8B030D-6E8A-4147-A177-3AD203B41FA5}">
                      <a16:colId xmlns:a16="http://schemas.microsoft.com/office/drawing/2014/main" val="1631145934"/>
                    </a:ext>
                  </a:extLst>
                </a:gridCol>
                <a:gridCol w="649011">
                  <a:extLst>
                    <a:ext uri="{9D8B030D-6E8A-4147-A177-3AD203B41FA5}">
                      <a16:colId xmlns:a16="http://schemas.microsoft.com/office/drawing/2014/main" val="921408834"/>
                    </a:ext>
                  </a:extLst>
                </a:gridCol>
                <a:gridCol w="716152">
                  <a:extLst>
                    <a:ext uri="{9D8B030D-6E8A-4147-A177-3AD203B41FA5}">
                      <a16:colId xmlns:a16="http://schemas.microsoft.com/office/drawing/2014/main" val="1598824554"/>
                    </a:ext>
                  </a:extLst>
                </a:gridCol>
                <a:gridCol w="758932">
                  <a:extLst>
                    <a:ext uri="{9D8B030D-6E8A-4147-A177-3AD203B41FA5}">
                      <a16:colId xmlns:a16="http://schemas.microsoft.com/office/drawing/2014/main" val="4195502503"/>
                    </a:ext>
                  </a:extLst>
                </a:gridCol>
                <a:gridCol w="691905">
                  <a:extLst>
                    <a:ext uri="{9D8B030D-6E8A-4147-A177-3AD203B41FA5}">
                      <a16:colId xmlns:a16="http://schemas.microsoft.com/office/drawing/2014/main" val="3060165452"/>
                    </a:ext>
                  </a:extLst>
                </a:gridCol>
                <a:gridCol w="783289">
                  <a:extLst>
                    <a:ext uri="{9D8B030D-6E8A-4147-A177-3AD203B41FA5}">
                      <a16:colId xmlns:a16="http://schemas.microsoft.com/office/drawing/2014/main" val="1209107539"/>
                    </a:ext>
                  </a:extLst>
                </a:gridCol>
                <a:gridCol w="600521">
                  <a:extLst>
                    <a:ext uri="{9D8B030D-6E8A-4147-A177-3AD203B41FA5}">
                      <a16:colId xmlns:a16="http://schemas.microsoft.com/office/drawing/2014/main" val="3768534190"/>
                    </a:ext>
                  </a:extLst>
                </a:gridCol>
                <a:gridCol w="587467">
                  <a:extLst>
                    <a:ext uri="{9D8B030D-6E8A-4147-A177-3AD203B41FA5}">
                      <a16:colId xmlns:a16="http://schemas.microsoft.com/office/drawing/2014/main" val="1838257599"/>
                    </a:ext>
                  </a:extLst>
                </a:gridCol>
                <a:gridCol w="678852">
                  <a:extLst>
                    <a:ext uri="{9D8B030D-6E8A-4147-A177-3AD203B41FA5}">
                      <a16:colId xmlns:a16="http://schemas.microsoft.com/office/drawing/2014/main" val="3950775797"/>
                    </a:ext>
                  </a:extLst>
                </a:gridCol>
                <a:gridCol w="665796">
                  <a:extLst>
                    <a:ext uri="{9D8B030D-6E8A-4147-A177-3AD203B41FA5}">
                      <a16:colId xmlns:a16="http://schemas.microsoft.com/office/drawing/2014/main" val="2931461638"/>
                    </a:ext>
                  </a:extLst>
                </a:gridCol>
              </a:tblGrid>
              <a:tr h="370840">
                <a:tc>
                  <a:txBody>
                    <a:bodyPr/>
                    <a:lstStyle/>
                    <a:p>
                      <a:r>
                        <a:rPr lang="en-US" sz="1200" dirty="0"/>
                        <a:t>Benefits</a:t>
                      </a:r>
                    </a:p>
                  </a:txBody>
                  <a:tcPr/>
                </a:tc>
                <a:tc>
                  <a:txBody>
                    <a:bodyPr/>
                    <a:lstStyle/>
                    <a:p>
                      <a:r>
                        <a:rPr lang="en-US" sz="1200" dirty="0"/>
                        <a:t>A</a:t>
                      </a:r>
                    </a:p>
                  </a:txBody>
                  <a:tcPr/>
                </a:tc>
                <a:tc>
                  <a:txBody>
                    <a:bodyPr/>
                    <a:lstStyle/>
                    <a:p>
                      <a:r>
                        <a:rPr lang="en-US" sz="1200" dirty="0"/>
                        <a:t>B</a:t>
                      </a:r>
                    </a:p>
                  </a:txBody>
                  <a:tcPr/>
                </a:tc>
                <a:tc>
                  <a:txBody>
                    <a:bodyPr/>
                    <a:lstStyle/>
                    <a:p>
                      <a:r>
                        <a:rPr lang="en-US" sz="1200" dirty="0"/>
                        <a:t>C*</a:t>
                      </a:r>
                    </a:p>
                  </a:txBody>
                  <a:tcPr/>
                </a:tc>
                <a:tc>
                  <a:txBody>
                    <a:bodyPr/>
                    <a:lstStyle/>
                    <a:p>
                      <a:r>
                        <a:rPr lang="en-US" sz="1200" dirty="0"/>
                        <a:t>D</a:t>
                      </a:r>
                    </a:p>
                  </a:txBody>
                  <a:tcPr/>
                </a:tc>
                <a:tc>
                  <a:txBody>
                    <a:bodyPr/>
                    <a:lstStyle/>
                    <a:p>
                      <a:r>
                        <a:rPr lang="en-US" sz="1200" dirty="0"/>
                        <a:t>F*</a:t>
                      </a:r>
                    </a:p>
                  </a:txBody>
                  <a:tcPr/>
                </a:tc>
                <a:tc>
                  <a:txBody>
                    <a:bodyPr/>
                    <a:lstStyle/>
                    <a:p>
                      <a:r>
                        <a:rPr lang="en-US" sz="1200" dirty="0"/>
                        <a:t>G</a:t>
                      </a:r>
                    </a:p>
                  </a:txBody>
                  <a:tcPr/>
                </a:tc>
                <a:tc>
                  <a:txBody>
                    <a:bodyPr/>
                    <a:lstStyle/>
                    <a:p>
                      <a:r>
                        <a:rPr lang="en-US" sz="1200" dirty="0"/>
                        <a:t>K</a:t>
                      </a:r>
                    </a:p>
                  </a:txBody>
                  <a:tcPr/>
                </a:tc>
                <a:tc>
                  <a:txBody>
                    <a:bodyPr/>
                    <a:lstStyle/>
                    <a:p>
                      <a:r>
                        <a:rPr lang="en-US" sz="1200" dirty="0"/>
                        <a:t>L</a:t>
                      </a:r>
                    </a:p>
                  </a:txBody>
                  <a:tcPr/>
                </a:tc>
                <a:tc>
                  <a:txBody>
                    <a:bodyPr/>
                    <a:lstStyle/>
                    <a:p>
                      <a:r>
                        <a:rPr lang="en-US" sz="1200" dirty="0"/>
                        <a:t>M</a:t>
                      </a:r>
                    </a:p>
                  </a:txBody>
                  <a:tcPr/>
                </a:tc>
                <a:tc>
                  <a:txBody>
                    <a:bodyPr/>
                    <a:lstStyle/>
                    <a:p>
                      <a:r>
                        <a:rPr lang="en-US" sz="1200" dirty="0"/>
                        <a:t>N</a:t>
                      </a:r>
                    </a:p>
                  </a:txBody>
                  <a:tcPr/>
                </a:tc>
                <a:extLst>
                  <a:ext uri="{0D108BD9-81ED-4DB2-BD59-A6C34878D82A}">
                    <a16:rowId xmlns:a16="http://schemas.microsoft.com/office/drawing/2014/main" val="3207478820"/>
                  </a:ext>
                </a:extLst>
              </a:tr>
              <a:tr h="370840">
                <a:tc>
                  <a:txBody>
                    <a:bodyPr/>
                    <a:lstStyle/>
                    <a:p>
                      <a:r>
                        <a:rPr lang="en-US" sz="1200" dirty="0"/>
                        <a:t>Part A coinsurance</a:t>
                      </a:r>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2891553580"/>
                  </a:ext>
                </a:extLst>
              </a:tr>
              <a:tr h="370840">
                <a:tc>
                  <a:txBody>
                    <a:bodyPr/>
                    <a:lstStyle/>
                    <a:p>
                      <a:r>
                        <a:rPr lang="en-US" sz="1200" dirty="0"/>
                        <a:t>Additional 365 days</a:t>
                      </a:r>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224940971"/>
                  </a:ext>
                </a:extLst>
              </a:tr>
              <a:tr h="370840">
                <a:tc>
                  <a:txBody>
                    <a:bodyPr/>
                    <a:lstStyle/>
                    <a:p>
                      <a:r>
                        <a:rPr lang="en-US" sz="1200" dirty="0"/>
                        <a:t>Part B coinsurance</a:t>
                      </a:r>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r>
                        <a:rPr lang="en-US" sz="1200" dirty="0"/>
                        <a:t>50%</a:t>
                      </a:r>
                    </a:p>
                  </a:txBody>
                  <a:tcPr/>
                </a:tc>
                <a:tc>
                  <a:txBody>
                    <a:bodyPr/>
                    <a:lstStyle/>
                    <a:p>
                      <a:r>
                        <a:rPr lang="en-US" sz="1200" dirty="0"/>
                        <a:t>75%</a:t>
                      </a:r>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3868623517"/>
                  </a:ext>
                </a:extLst>
              </a:tr>
              <a:tr h="370840">
                <a:tc>
                  <a:txBody>
                    <a:bodyPr/>
                    <a:lstStyle/>
                    <a:p>
                      <a:r>
                        <a:rPr lang="en-US" sz="1200" dirty="0"/>
                        <a:t>First three pints of blood</a:t>
                      </a:r>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75%</a:t>
                      </a:r>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3327477870"/>
                  </a:ext>
                </a:extLst>
              </a:tr>
              <a:tr h="370840">
                <a:tc>
                  <a:txBody>
                    <a:bodyPr/>
                    <a:lstStyle/>
                    <a:p>
                      <a:r>
                        <a:rPr lang="en-US" sz="1200" dirty="0"/>
                        <a:t>Hospice care coinsurance</a:t>
                      </a:r>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75%</a:t>
                      </a:r>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2988226441"/>
                  </a:ext>
                </a:extLst>
              </a:tr>
              <a:tr h="370840">
                <a:tc>
                  <a:txBody>
                    <a:bodyPr/>
                    <a:lstStyle/>
                    <a:p>
                      <a:r>
                        <a:rPr lang="en-US" sz="1200" dirty="0"/>
                        <a:t>Skilled nursing coinsurance</a:t>
                      </a:r>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75%</a:t>
                      </a:r>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1927283318"/>
                  </a:ext>
                </a:extLst>
              </a:tr>
              <a:tr h="370840">
                <a:tc>
                  <a:txBody>
                    <a:bodyPr/>
                    <a:lstStyle/>
                    <a:p>
                      <a:r>
                        <a:rPr lang="en-US" sz="1200" dirty="0"/>
                        <a:t>Part A deductible</a:t>
                      </a:r>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50%</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75%</a:t>
                      </a:r>
                    </a:p>
                  </a:txBody>
                  <a:tcPr/>
                </a:tc>
                <a:tc>
                  <a:txBody>
                    <a:bodyPr/>
                    <a:lstStyle/>
                    <a:p>
                      <a:r>
                        <a:rPr lang="en-US" sz="1200" dirty="0"/>
                        <a:t>50%</a:t>
                      </a:r>
                    </a:p>
                  </a:txBody>
                  <a:tcPr/>
                </a:tc>
                <a:tc>
                  <a:txBody>
                    <a:bodyPr/>
                    <a:lstStyle/>
                    <a:p>
                      <a:endParaRPr lang="en-US" sz="1200" dirty="0"/>
                    </a:p>
                  </a:txBody>
                  <a:tcPr/>
                </a:tc>
                <a:extLst>
                  <a:ext uri="{0D108BD9-81ED-4DB2-BD59-A6C34878D82A}">
                    <a16:rowId xmlns:a16="http://schemas.microsoft.com/office/drawing/2014/main" val="2161228512"/>
                  </a:ext>
                </a:extLst>
              </a:tr>
              <a:tr h="370840">
                <a:tc>
                  <a:txBody>
                    <a:bodyPr/>
                    <a:lstStyle/>
                    <a:p>
                      <a:r>
                        <a:rPr lang="en-US" sz="1200" dirty="0"/>
                        <a:t>Part B deductible</a:t>
                      </a:r>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2692688929"/>
                  </a:ext>
                </a:extLst>
              </a:tr>
              <a:tr h="370840">
                <a:tc>
                  <a:txBody>
                    <a:bodyPr/>
                    <a:lstStyle/>
                    <a:p>
                      <a:r>
                        <a:rPr lang="en-US" sz="1200" dirty="0"/>
                        <a:t>Part B excess charge </a:t>
                      </a:r>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tc>
                  <a:txBody>
                    <a:bodyPr/>
                    <a:lstStyle/>
                    <a:p>
                      <a:endParaRPr lang="en-US" sz="1200" dirty="0"/>
                    </a:p>
                  </a:txBody>
                  <a:tcPr/>
                </a:tc>
                <a:extLst>
                  <a:ext uri="{0D108BD9-81ED-4DB2-BD59-A6C34878D82A}">
                    <a16:rowId xmlns:a16="http://schemas.microsoft.com/office/drawing/2014/main" val="1289283032"/>
                  </a:ext>
                </a:extLst>
              </a:tr>
              <a:tr h="619760">
                <a:tc>
                  <a:txBody>
                    <a:bodyPr/>
                    <a:lstStyle/>
                    <a:p>
                      <a:r>
                        <a:rPr lang="en-US" sz="1200" dirty="0"/>
                        <a:t>Foreign travel emergency </a:t>
                      </a:r>
                    </a:p>
                    <a:p>
                      <a:r>
                        <a:rPr lang="en-US" sz="1200" dirty="0"/>
                        <a:t>(subject to a deductibles and limits)</a:t>
                      </a:r>
                    </a:p>
                  </a:txBody>
                  <a:tcPr/>
                </a:tc>
                <a:tc>
                  <a:txBody>
                    <a:bodyPr/>
                    <a:lstStyle/>
                    <a:p>
                      <a:endParaRPr lang="en-US" sz="1200" dirty="0"/>
                    </a:p>
                  </a:txBody>
                  <a:tcPr/>
                </a:tc>
                <a:tc>
                  <a:txBody>
                    <a:bodyPr/>
                    <a:lstStyle/>
                    <a:p>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80%</a:t>
                      </a:r>
                    </a:p>
                    <a:p>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80%</a:t>
                      </a:r>
                    </a:p>
                    <a:p>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80%</a:t>
                      </a:r>
                    </a:p>
                    <a:p>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80%</a:t>
                      </a:r>
                    </a:p>
                    <a:p>
                      <a:endParaRPr lang="en-US" sz="1200" dirty="0"/>
                    </a:p>
                  </a:txBody>
                  <a:tcPr/>
                </a:tc>
                <a:tc>
                  <a:txBody>
                    <a:bodyPr/>
                    <a:lstStyle/>
                    <a:p>
                      <a:endParaRPr lang="en-US" sz="1200" dirty="0"/>
                    </a:p>
                  </a:txBody>
                  <a:tcPr/>
                </a:tc>
                <a:tc>
                  <a:txBody>
                    <a:bodyPr/>
                    <a:lstStyle/>
                    <a:p>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80%</a:t>
                      </a:r>
                    </a:p>
                    <a:p>
                      <a:endParaRPr lang="en-US" sz="1200"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dirty="0"/>
                        <a:t>80%</a:t>
                      </a:r>
                    </a:p>
                    <a:p>
                      <a:endParaRPr lang="en-US" sz="1200" dirty="0"/>
                    </a:p>
                  </a:txBody>
                  <a:tcPr/>
                </a:tc>
                <a:extLst>
                  <a:ext uri="{0D108BD9-81ED-4DB2-BD59-A6C34878D82A}">
                    <a16:rowId xmlns:a16="http://schemas.microsoft.com/office/drawing/2014/main" val="379574286"/>
                  </a:ext>
                </a:extLst>
              </a:tr>
            </a:tbl>
          </a:graphicData>
        </a:graphic>
      </p:graphicFrame>
      <p:sp>
        <p:nvSpPr>
          <p:cNvPr id="3" name="TextBox 2">
            <a:extLst>
              <a:ext uri="{FF2B5EF4-FFF2-40B4-BE49-F238E27FC236}">
                <a16:creationId xmlns:a16="http://schemas.microsoft.com/office/drawing/2014/main" id="{340C6508-0846-6BFD-46D9-0689F98369EE}"/>
              </a:ext>
            </a:extLst>
          </p:cNvPr>
          <p:cNvSpPr txBox="1"/>
          <p:nvPr/>
        </p:nvSpPr>
        <p:spPr>
          <a:xfrm>
            <a:off x="-3352800" y="2527133"/>
            <a:ext cx="594360" cy="307777"/>
          </a:xfrm>
          <a:prstGeom prst="rect">
            <a:avLst/>
          </a:prstGeom>
          <a:noFill/>
        </p:spPr>
        <p:txBody>
          <a:bodyPr wrap="square" rtlCol="0">
            <a:spAutoFit/>
          </a:bodyPr>
          <a:lstStyle/>
          <a:p>
            <a:r>
              <a:rPr lang="en-US" dirty="0">
                <a:solidFill>
                  <a:srgbClr val="220A3A"/>
                </a:solidFill>
              </a:rPr>
              <a:t>80%</a:t>
            </a:r>
          </a:p>
        </p:txBody>
      </p:sp>
      <p:sp>
        <p:nvSpPr>
          <p:cNvPr id="4" name="Rectangle 3">
            <a:extLst>
              <a:ext uri="{FF2B5EF4-FFF2-40B4-BE49-F238E27FC236}">
                <a16:creationId xmlns:a16="http://schemas.microsoft.com/office/drawing/2014/main" id="{E3A1B72F-B3CB-35BB-E949-1DE178D20979}"/>
              </a:ext>
            </a:extLst>
          </p:cNvPr>
          <p:cNvSpPr/>
          <p:nvPr/>
        </p:nvSpPr>
        <p:spPr>
          <a:xfrm>
            <a:off x="0" y="6545683"/>
            <a:ext cx="1840230" cy="2154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7595142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a:extLst>
            <a:ext uri="{FF2B5EF4-FFF2-40B4-BE49-F238E27FC236}">
              <a16:creationId xmlns:a16="http://schemas.microsoft.com/office/drawing/2014/main" id="{CA9FFF08-9B9A-BB6A-E60D-93F7043EF5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BC990A9-26AA-43CE-C0C4-7841FA99BBDC}"/>
              </a:ext>
            </a:extLst>
          </p:cNvPr>
          <p:cNvSpPr>
            <a:spLocks noGrp="1"/>
          </p:cNvSpPr>
          <p:nvPr>
            <p:ph type="title"/>
          </p:nvPr>
        </p:nvSpPr>
        <p:spPr/>
        <p:txBody>
          <a:bodyPr/>
          <a:lstStyle/>
          <a:p>
            <a:r>
              <a:rPr lang="en-US" dirty="0">
                <a:solidFill>
                  <a:srgbClr val="220A3A"/>
                </a:solidFill>
                <a:latin typeface="Plus Jakarta Sans ExtraBold" panose="020B0604020202020204" charset="0"/>
                <a:cs typeface="Plus Jakarta Sans ExtraBold" panose="020B0604020202020204" charset="0"/>
              </a:rPr>
              <a:t>Part D</a:t>
            </a:r>
          </a:p>
        </p:txBody>
      </p:sp>
      <p:sp>
        <p:nvSpPr>
          <p:cNvPr id="3" name="Text Placeholder 2">
            <a:extLst>
              <a:ext uri="{FF2B5EF4-FFF2-40B4-BE49-F238E27FC236}">
                <a16:creationId xmlns:a16="http://schemas.microsoft.com/office/drawing/2014/main" id="{5BC8A3A3-5D4B-A9A3-737D-7FF9B7A051E9}"/>
              </a:ext>
            </a:extLst>
          </p:cNvPr>
          <p:cNvSpPr>
            <a:spLocks noGrp="1"/>
          </p:cNvSpPr>
          <p:nvPr>
            <p:ph type="body" idx="1"/>
          </p:nvPr>
        </p:nvSpPr>
        <p:spPr/>
        <p:txBody>
          <a:bodyPr/>
          <a:lstStyle/>
          <a:p>
            <a:r>
              <a:rPr lang="en-US" dirty="0">
                <a:solidFill>
                  <a:srgbClr val="220A3A"/>
                </a:solidFill>
                <a:latin typeface="Plus Jakarta Sans ExtraBold" panose="020B0604020202020204" charset="0"/>
                <a:cs typeface="Plus Jakarta Sans ExtraBold" panose="020B0604020202020204" charset="0"/>
              </a:rPr>
              <a:t>Prescription drug plans</a:t>
            </a:r>
          </a:p>
        </p:txBody>
      </p:sp>
      <p:sp>
        <p:nvSpPr>
          <p:cNvPr id="4" name="Rectangle 3">
            <a:extLst>
              <a:ext uri="{FF2B5EF4-FFF2-40B4-BE49-F238E27FC236}">
                <a16:creationId xmlns:a16="http://schemas.microsoft.com/office/drawing/2014/main" id="{C25A8DDC-B6EB-893F-A66F-D2D2189B53F6}"/>
              </a:ext>
            </a:extLst>
          </p:cNvPr>
          <p:cNvSpPr/>
          <p:nvPr/>
        </p:nvSpPr>
        <p:spPr>
          <a:xfrm>
            <a:off x="0" y="6537960"/>
            <a:ext cx="1920240" cy="205740"/>
          </a:xfrm>
          <a:prstGeom prst="rect">
            <a:avLst/>
          </a:prstGeom>
          <a:solidFill>
            <a:srgbClr val="F3FE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2525DCE3-B826-6765-E68A-5EE6CA73B3E0}"/>
              </a:ext>
            </a:extLst>
          </p:cNvPr>
          <p:cNvSpPr/>
          <p:nvPr/>
        </p:nvSpPr>
        <p:spPr>
          <a:xfrm>
            <a:off x="11761470" y="6412230"/>
            <a:ext cx="430530" cy="445770"/>
          </a:xfrm>
          <a:prstGeom prst="rect">
            <a:avLst/>
          </a:prstGeom>
          <a:solidFill>
            <a:srgbClr val="F3FEC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6358600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E3E05-928A-0BBE-5994-47BD8D5615B4}"/>
              </a:ext>
            </a:extLst>
          </p:cNvPr>
          <p:cNvSpPr>
            <a:spLocks noGrp="1"/>
          </p:cNvSpPr>
          <p:nvPr>
            <p:ph type="title"/>
          </p:nvPr>
        </p:nvSpPr>
        <p:spPr>
          <a:xfrm>
            <a:off x="575082" y="2250072"/>
            <a:ext cx="10859477" cy="763600"/>
          </a:xfrm>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Part D </a:t>
            </a:r>
          </a:p>
        </p:txBody>
      </p:sp>
      <p:sp>
        <p:nvSpPr>
          <p:cNvPr id="3" name="Text Placeholder 2">
            <a:extLst>
              <a:ext uri="{FF2B5EF4-FFF2-40B4-BE49-F238E27FC236}">
                <a16:creationId xmlns:a16="http://schemas.microsoft.com/office/drawing/2014/main" id="{E33F2103-E8C2-E93C-3987-1EC2FEED3B3A}"/>
              </a:ext>
            </a:extLst>
          </p:cNvPr>
          <p:cNvSpPr>
            <a:spLocks noGrp="1"/>
          </p:cNvSpPr>
          <p:nvPr>
            <p:ph type="body" sz="quarter" idx="12"/>
          </p:nvPr>
        </p:nvSpPr>
        <p:spPr>
          <a:xfrm>
            <a:off x="575081" y="3013675"/>
            <a:ext cx="8999336" cy="1634312"/>
          </a:xfrm>
        </p:spPr>
        <p:txBody>
          <a:bodyPr/>
          <a:lstStyle/>
          <a:p>
            <a:r>
              <a:rPr lang="en-US" dirty="0">
                <a:solidFill>
                  <a:srgbClr val="220A3A"/>
                </a:solidFill>
                <a:latin typeface="Plus Jakarta Sans ExtraBold" panose="020B0604020202020204" charset="0"/>
                <a:cs typeface="Plus Jakarta Sans ExtraBold" panose="020B0604020202020204" charset="0"/>
              </a:rPr>
              <a:t>Prescription drug plans </a:t>
            </a:r>
          </a:p>
        </p:txBody>
      </p:sp>
      <p:sp>
        <p:nvSpPr>
          <p:cNvPr id="4" name="Text Placeholder 3">
            <a:extLst>
              <a:ext uri="{FF2B5EF4-FFF2-40B4-BE49-F238E27FC236}">
                <a16:creationId xmlns:a16="http://schemas.microsoft.com/office/drawing/2014/main" id="{CCD03642-13A7-8C42-1C98-AA3998484311}"/>
              </a:ext>
            </a:extLst>
          </p:cNvPr>
          <p:cNvSpPr>
            <a:spLocks noGrp="1"/>
          </p:cNvSpPr>
          <p:nvPr>
            <p:ph type="body" sz="quarter" idx="13"/>
          </p:nvPr>
        </p:nvSpPr>
        <p:spPr>
          <a:xfrm>
            <a:off x="714824" y="4076375"/>
            <a:ext cx="2547200" cy="2438939"/>
          </a:xfrm>
        </p:spPr>
        <p:txBody>
          <a:bodyPr>
            <a:normAutofit fontScale="70000" lnSpcReduction="20000"/>
          </a:bodyPr>
          <a:lstStyle/>
          <a:p>
            <a:pPr marL="380990" indent="-380990">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Sold by private insurance companies</a:t>
            </a:r>
          </a:p>
          <a:p>
            <a:pPr marL="380990" indent="-380990">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Purchased in addition to Part A and/or Part B</a:t>
            </a:r>
          </a:p>
          <a:p>
            <a:pPr marL="380990" indent="-380990">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Covers outpatient prescription drug costs</a:t>
            </a:r>
          </a:p>
          <a:p>
            <a:pPr marL="380990" indent="-380990">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Can be standalone coverage or part of a Medicare Advantage plan</a:t>
            </a:r>
          </a:p>
          <a:p>
            <a:pPr marL="380990" indent="-380990">
              <a:buFont typeface="Arial" panose="020B0604020202020204" pitchFamily="34" charset="0"/>
              <a:buChar char="•"/>
            </a:pPr>
            <a:endParaRPr lang="en-US" dirty="0">
              <a:latin typeface="Avenir Next LT Pro"/>
            </a:endParaRPr>
          </a:p>
        </p:txBody>
      </p:sp>
      <p:sp>
        <p:nvSpPr>
          <p:cNvPr id="5" name="Text Placeholder 4">
            <a:extLst>
              <a:ext uri="{FF2B5EF4-FFF2-40B4-BE49-F238E27FC236}">
                <a16:creationId xmlns:a16="http://schemas.microsoft.com/office/drawing/2014/main" id="{91FC2BEE-B050-DBF7-74B7-3289C5F64B44}"/>
              </a:ext>
            </a:extLst>
          </p:cNvPr>
          <p:cNvSpPr>
            <a:spLocks noGrp="1"/>
          </p:cNvSpPr>
          <p:nvPr>
            <p:ph type="body" sz="quarter" idx="14"/>
          </p:nvPr>
        </p:nvSpPr>
        <p:spPr>
          <a:xfrm>
            <a:off x="3750383" y="4076375"/>
            <a:ext cx="2547200" cy="2438939"/>
          </a:xfrm>
        </p:spPr>
        <p:txBody>
          <a:bodyPr>
            <a:normAutofit fontScale="70000" lnSpcReduction="20000"/>
          </a:bodyPr>
          <a:lstStyle/>
          <a:p>
            <a:r>
              <a:rPr lang="en-US" dirty="0">
                <a:solidFill>
                  <a:srgbClr val="220A3A"/>
                </a:solidFill>
                <a:latin typeface="Plus Jakarta Sans ExtraBold" panose="020B0604020202020204" charset="0"/>
                <a:cs typeface="Plus Jakarta Sans ExtraBold" panose="020B0604020202020204" charset="0"/>
              </a:rPr>
              <a:t>Formulary</a:t>
            </a:r>
          </a:p>
          <a:p>
            <a:pPr marL="380990" indent="-380990">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Medicare does not require all drugs to be covered</a:t>
            </a:r>
          </a:p>
          <a:p>
            <a:pPr marL="380990" indent="-380990">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Covered drugs can vary by plan</a:t>
            </a:r>
          </a:p>
          <a:p>
            <a:pPr marL="380990" indent="-380990">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Prior Authorization</a:t>
            </a:r>
          </a:p>
          <a:p>
            <a:pPr marL="380990" indent="-380990">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Step Therapy</a:t>
            </a:r>
          </a:p>
          <a:p>
            <a:pPr marL="380990" indent="-380990">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Quantity Limits</a:t>
            </a:r>
          </a:p>
          <a:p>
            <a:pPr marL="380990" indent="-380990">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Formularies can change each plan year</a:t>
            </a:r>
          </a:p>
          <a:p>
            <a:pPr marL="380990" indent="-380990">
              <a:buFont typeface="Arial" panose="020B0604020202020204" pitchFamily="34" charset="0"/>
              <a:buChar char="•"/>
            </a:pPr>
            <a:endParaRPr lang="en-US" dirty="0">
              <a:latin typeface="Avenir Next LT Pro"/>
            </a:endParaRPr>
          </a:p>
        </p:txBody>
      </p:sp>
      <p:sp>
        <p:nvSpPr>
          <p:cNvPr id="6" name="Text Placeholder 5">
            <a:extLst>
              <a:ext uri="{FF2B5EF4-FFF2-40B4-BE49-F238E27FC236}">
                <a16:creationId xmlns:a16="http://schemas.microsoft.com/office/drawing/2014/main" id="{EE2BC8B6-C3D6-C7BE-0065-55B7FAED63BD}"/>
              </a:ext>
            </a:extLst>
          </p:cNvPr>
          <p:cNvSpPr>
            <a:spLocks noGrp="1"/>
          </p:cNvSpPr>
          <p:nvPr>
            <p:ph type="body" sz="quarter" idx="15"/>
          </p:nvPr>
        </p:nvSpPr>
        <p:spPr>
          <a:xfrm>
            <a:off x="6785943" y="4076375"/>
            <a:ext cx="2830808" cy="2438939"/>
          </a:xfrm>
        </p:spPr>
        <p:txBody>
          <a:bodyPr>
            <a:normAutofit/>
          </a:bodyPr>
          <a:lstStyle/>
          <a:p>
            <a:r>
              <a:rPr lang="en-US" sz="1600" dirty="0">
                <a:solidFill>
                  <a:srgbClr val="220A3A"/>
                </a:solidFill>
                <a:latin typeface="Plus Jakarta Sans ExtraBold" panose="020B0604020202020204" charset="0"/>
                <a:cs typeface="Plus Jakarta Sans ExtraBold" panose="020B0604020202020204" charset="0"/>
              </a:rPr>
              <a:t>Extra help is available for those with limited income and resources</a:t>
            </a:r>
          </a:p>
          <a:p>
            <a:endParaRPr lang="en-US" sz="1600" dirty="0">
              <a:latin typeface="Avenir Next LT Pro"/>
            </a:endParaRPr>
          </a:p>
        </p:txBody>
      </p:sp>
      <p:sp>
        <p:nvSpPr>
          <p:cNvPr id="7" name="Rectangle 6">
            <a:extLst>
              <a:ext uri="{FF2B5EF4-FFF2-40B4-BE49-F238E27FC236}">
                <a16:creationId xmlns:a16="http://schemas.microsoft.com/office/drawing/2014/main" id="{5E1C7CC2-0963-BDA5-CBFD-C8167CD3A278}"/>
              </a:ext>
            </a:extLst>
          </p:cNvPr>
          <p:cNvSpPr/>
          <p:nvPr/>
        </p:nvSpPr>
        <p:spPr>
          <a:xfrm>
            <a:off x="0" y="6515314"/>
            <a:ext cx="1805940" cy="3426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E60EC214-D00C-3CCE-7DE3-B006B573A944}"/>
              </a:ext>
            </a:extLst>
          </p:cNvPr>
          <p:cNvSpPr/>
          <p:nvPr/>
        </p:nvSpPr>
        <p:spPr>
          <a:xfrm>
            <a:off x="11750040" y="6423660"/>
            <a:ext cx="320040" cy="34268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3193598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F30A56BB-AAD9-4959-9591-6D448DFFBDA5}"/>
              </a:ext>
            </a:extLst>
          </p:cNvPr>
          <p:cNvSpPr/>
          <p:nvPr/>
        </p:nvSpPr>
        <p:spPr>
          <a:xfrm>
            <a:off x="5569275" y="1566152"/>
            <a:ext cx="638629" cy="140346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16" name="Rectangle 15">
            <a:extLst>
              <a:ext uri="{FF2B5EF4-FFF2-40B4-BE49-F238E27FC236}">
                <a16:creationId xmlns:a16="http://schemas.microsoft.com/office/drawing/2014/main" id="{8E81587B-5111-4A4A-BBA0-00BDDBD80668}"/>
              </a:ext>
            </a:extLst>
          </p:cNvPr>
          <p:cNvSpPr/>
          <p:nvPr/>
        </p:nvSpPr>
        <p:spPr>
          <a:xfrm>
            <a:off x="1650867" y="2794927"/>
            <a:ext cx="511629" cy="66048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 name="Title 1">
            <a:extLst>
              <a:ext uri="{FF2B5EF4-FFF2-40B4-BE49-F238E27FC236}">
                <a16:creationId xmlns:a16="http://schemas.microsoft.com/office/drawing/2014/main" id="{43D668C8-D514-4C4B-BFAF-2AA38DD3EBB6}"/>
              </a:ext>
            </a:extLst>
          </p:cNvPr>
          <p:cNvSpPr>
            <a:spLocks noGrp="1"/>
          </p:cNvSpPr>
          <p:nvPr>
            <p:ph type="title"/>
          </p:nvPr>
        </p:nvSpPr>
        <p:spPr>
          <a:xfrm>
            <a:off x="415600" y="508700"/>
            <a:ext cx="11360800" cy="763600"/>
          </a:xfrm>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Three stages of Part D coverage</a:t>
            </a:r>
          </a:p>
        </p:txBody>
      </p:sp>
      <p:sp>
        <p:nvSpPr>
          <p:cNvPr id="6" name="TextBox 5">
            <a:extLst>
              <a:ext uri="{FF2B5EF4-FFF2-40B4-BE49-F238E27FC236}">
                <a16:creationId xmlns:a16="http://schemas.microsoft.com/office/drawing/2014/main" id="{643C40ED-429A-4031-B69A-B68AAEC7C549}"/>
              </a:ext>
            </a:extLst>
          </p:cNvPr>
          <p:cNvSpPr txBox="1"/>
          <p:nvPr/>
        </p:nvSpPr>
        <p:spPr>
          <a:xfrm>
            <a:off x="874103" y="3523960"/>
            <a:ext cx="1944643" cy="369332"/>
          </a:xfrm>
          <a:prstGeom prst="rect">
            <a:avLst/>
          </a:prstGeom>
          <a:noFill/>
        </p:spPr>
        <p:txBody>
          <a:bodyPr wrap="square" lIns="121920" tIns="60960" rIns="121920" bIns="60960" rtlCol="0" anchor="t">
            <a:spAutoFit/>
          </a:bodyPr>
          <a:lstStyle/>
          <a:p>
            <a:pPr algn="ctr"/>
            <a:r>
              <a:rPr lang="en-US" sz="1600" b="1" dirty="0">
                <a:solidFill>
                  <a:srgbClr val="220A3A"/>
                </a:solidFill>
                <a:latin typeface="Plus Jakarta Sans ExtraBold" panose="020B0604020202020204" charset="0"/>
                <a:cs typeface="Plus Jakarta Sans ExtraBold" panose="020B0604020202020204" charset="0"/>
              </a:rPr>
              <a:t>Deductible</a:t>
            </a:r>
            <a:r>
              <a:rPr lang="en-US" b="1" dirty="0">
                <a:solidFill>
                  <a:srgbClr val="220A3A"/>
                </a:solidFill>
                <a:latin typeface="Plus Jakarta Sans ExtraBold" panose="020B0604020202020204" charset="0"/>
                <a:cs typeface="Plus Jakarta Sans ExtraBold" panose="020B0604020202020204" charset="0"/>
              </a:rPr>
              <a:t> Stage</a:t>
            </a:r>
            <a:endParaRPr lang="en-US" sz="1867" dirty="0">
              <a:solidFill>
                <a:schemeClr val="accent1"/>
              </a:solidFill>
              <a:latin typeface="Plus Jakarta Sans ExtraBold" panose="020B0604020202020204" charset="0"/>
              <a:cs typeface="Plus Jakarta Sans ExtraBold" panose="020B0604020202020204" charset="0"/>
            </a:endParaRPr>
          </a:p>
        </p:txBody>
      </p:sp>
      <p:sp>
        <p:nvSpPr>
          <p:cNvPr id="7" name="TextBox 6">
            <a:extLst>
              <a:ext uri="{FF2B5EF4-FFF2-40B4-BE49-F238E27FC236}">
                <a16:creationId xmlns:a16="http://schemas.microsoft.com/office/drawing/2014/main" id="{9EDFBA24-81D9-4111-83A4-BE2797CFF6DA}"/>
              </a:ext>
            </a:extLst>
          </p:cNvPr>
          <p:cNvSpPr txBox="1"/>
          <p:nvPr/>
        </p:nvSpPr>
        <p:spPr>
          <a:xfrm>
            <a:off x="4274680" y="3527674"/>
            <a:ext cx="3149648" cy="338554"/>
          </a:xfrm>
          <a:prstGeom prst="rect">
            <a:avLst/>
          </a:prstGeom>
          <a:noFill/>
        </p:spPr>
        <p:txBody>
          <a:bodyPr wrap="square" rtlCol="0">
            <a:spAutoFit/>
          </a:bodyPr>
          <a:lstStyle/>
          <a:p>
            <a:pPr algn="ctr"/>
            <a:r>
              <a:rPr lang="en-US" sz="1600" b="1" dirty="0">
                <a:solidFill>
                  <a:srgbClr val="220A3A"/>
                </a:solidFill>
                <a:latin typeface="Plus Jakarta Sans ExtraBold" panose="020B0604020202020204" charset="0"/>
                <a:cs typeface="Plus Jakarta Sans ExtraBold" panose="020B0604020202020204" charset="0"/>
              </a:rPr>
              <a:t>Initial Coverage Stage</a:t>
            </a:r>
          </a:p>
        </p:txBody>
      </p:sp>
      <p:sp>
        <p:nvSpPr>
          <p:cNvPr id="9" name="TextBox 8">
            <a:extLst>
              <a:ext uri="{FF2B5EF4-FFF2-40B4-BE49-F238E27FC236}">
                <a16:creationId xmlns:a16="http://schemas.microsoft.com/office/drawing/2014/main" id="{320EE833-0979-448A-8B35-BCD312887A63}"/>
              </a:ext>
            </a:extLst>
          </p:cNvPr>
          <p:cNvSpPr txBox="1"/>
          <p:nvPr/>
        </p:nvSpPr>
        <p:spPr>
          <a:xfrm>
            <a:off x="8730207" y="3524066"/>
            <a:ext cx="2902427" cy="369332"/>
          </a:xfrm>
          <a:prstGeom prst="rect">
            <a:avLst/>
          </a:prstGeom>
          <a:noFill/>
        </p:spPr>
        <p:txBody>
          <a:bodyPr wrap="square" lIns="121920" tIns="60960" rIns="121920" bIns="60960" rtlCol="0" anchor="t">
            <a:spAutoFit/>
          </a:bodyPr>
          <a:lstStyle/>
          <a:p>
            <a:r>
              <a:rPr lang="en-US" sz="1600" b="1" dirty="0">
                <a:solidFill>
                  <a:srgbClr val="220A3A"/>
                </a:solidFill>
                <a:latin typeface="Plus Jakarta Sans ExtraBold" panose="020B0604020202020204" charset="0"/>
                <a:cs typeface="Plus Jakarta Sans ExtraBold" panose="020B0604020202020204" charset="0"/>
              </a:rPr>
              <a:t>Catastrophic Stage</a:t>
            </a:r>
          </a:p>
        </p:txBody>
      </p:sp>
      <p:sp>
        <p:nvSpPr>
          <p:cNvPr id="17" name="Rectangle 16">
            <a:extLst>
              <a:ext uri="{FF2B5EF4-FFF2-40B4-BE49-F238E27FC236}">
                <a16:creationId xmlns:a16="http://schemas.microsoft.com/office/drawing/2014/main" id="{59FD29A2-A5A6-42EF-BB12-B039D2C24FC3}"/>
              </a:ext>
            </a:extLst>
          </p:cNvPr>
          <p:cNvSpPr/>
          <p:nvPr/>
        </p:nvSpPr>
        <p:spPr>
          <a:xfrm>
            <a:off x="5569275" y="2970688"/>
            <a:ext cx="642863" cy="5354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accent1"/>
              </a:solidFill>
            </a:endParaRPr>
          </a:p>
        </p:txBody>
      </p:sp>
      <p:sp>
        <p:nvSpPr>
          <p:cNvPr id="29" name="TextBox 28">
            <a:extLst>
              <a:ext uri="{FF2B5EF4-FFF2-40B4-BE49-F238E27FC236}">
                <a16:creationId xmlns:a16="http://schemas.microsoft.com/office/drawing/2014/main" id="{471F563B-BDDA-4E0D-B55D-351A4AC61376}"/>
              </a:ext>
            </a:extLst>
          </p:cNvPr>
          <p:cNvSpPr txBox="1"/>
          <p:nvPr/>
        </p:nvSpPr>
        <p:spPr>
          <a:xfrm>
            <a:off x="980367" y="3896407"/>
            <a:ext cx="3054399" cy="1815882"/>
          </a:xfrm>
          <a:prstGeom prst="rect">
            <a:avLst/>
          </a:prstGeom>
          <a:noFill/>
        </p:spPr>
        <p:txBody>
          <a:bodyPr wrap="square" rtlCol="0">
            <a:spAutoFit/>
          </a:bodyPr>
          <a:lstStyle/>
          <a:p>
            <a:r>
              <a:rPr lang="en-US" sz="1600" dirty="0">
                <a:solidFill>
                  <a:srgbClr val="220A3A"/>
                </a:solidFill>
                <a:latin typeface="Plus Jakarta Sans ExtraBold" panose="020B0604020202020204" charset="0"/>
                <a:cs typeface="Plus Jakarta Sans ExtraBold" panose="020B0604020202020204" charset="0"/>
              </a:rPr>
              <a:t>If you select a plan with a deductible, you will pay all your drug costs from  $1 - $700.  Some plans have a $0 deductible, meaning they begin with the Initial Coverage Stage.</a:t>
            </a:r>
          </a:p>
        </p:txBody>
      </p:sp>
      <p:sp>
        <p:nvSpPr>
          <p:cNvPr id="30" name="TextBox 29">
            <a:extLst>
              <a:ext uri="{FF2B5EF4-FFF2-40B4-BE49-F238E27FC236}">
                <a16:creationId xmlns:a16="http://schemas.microsoft.com/office/drawing/2014/main" id="{D0FDC07B-1CC6-4A3F-A2F5-164BA1230284}"/>
              </a:ext>
            </a:extLst>
          </p:cNvPr>
          <p:cNvSpPr txBox="1"/>
          <p:nvPr/>
        </p:nvSpPr>
        <p:spPr>
          <a:xfrm>
            <a:off x="4638129" y="3897978"/>
            <a:ext cx="3041953" cy="1815882"/>
          </a:xfrm>
          <a:prstGeom prst="rect">
            <a:avLst/>
          </a:prstGeom>
          <a:noFill/>
        </p:spPr>
        <p:txBody>
          <a:bodyPr wrap="square" rtlCol="0">
            <a:spAutoFit/>
          </a:bodyPr>
          <a:lstStyle/>
          <a:p>
            <a:r>
              <a:rPr lang="en-US" sz="1600" dirty="0">
                <a:solidFill>
                  <a:srgbClr val="220A3A"/>
                </a:solidFill>
                <a:latin typeface="Plus Jakarta Sans ExtraBold" panose="020B0604020202020204" charset="0"/>
                <a:cs typeface="Plus Jakarta Sans ExtraBold" panose="020B0604020202020204" charset="0"/>
              </a:rPr>
              <a:t>You pay 25% of drug costs in copays or coinsurance, and the plan pays the difference until the total cost of drugs paid by both you and your Part D plan reaches $2,400.</a:t>
            </a:r>
          </a:p>
        </p:txBody>
      </p:sp>
      <p:sp>
        <p:nvSpPr>
          <p:cNvPr id="32" name="TextBox 31">
            <a:extLst>
              <a:ext uri="{FF2B5EF4-FFF2-40B4-BE49-F238E27FC236}">
                <a16:creationId xmlns:a16="http://schemas.microsoft.com/office/drawing/2014/main" id="{E88945C8-939F-448D-90D8-9D0102576363}"/>
              </a:ext>
            </a:extLst>
          </p:cNvPr>
          <p:cNvSpPr txBox="1"/>
          <p:nvPr/>
        </p:nvSpPr>
        <p:spPr>
          <a:xfrm>
            <a:off x="8727389" y="3895113"/>
            <a:ext cx="3158369" cy="1323439"/>
          </a:xfrm>
          <a:prstGeom prst="rect">
            <a:avLst/>
          </a:prstGeom>
          <a:noFill/>
        </p:spPr>
        <p:txBody>
          <a:bodyPr wrap="square" rtlCol="0">
            <a:spAutoFit/>
          </a:bodyPr>
          <a:lstStyle/>
          <a:p>
            <a:r>
              <a:rPr lang="en-US" sz="1600" dirty="0">
                <a:solidFill>
                  <a:srgbClr val="220A3A"/>
                </a:solidFill>
                <a:latin typeface="Plus Jakarta Sans ExtraBold" panose="020B0604020202020204" charset="0"/>
                <a:cs typeface="Plus Jakarta Sans ExtraBold" panose="020B0604020202020204" charset="0"/>
              </a:rPr>
              <a:t>Once you and others on your behalf have spent $2,400 in drug costs, you pay $0 for the rest of the calendar year for covered medications.</a:t>
            </a:r>
          </a:p>
        </p:txBody>
      </p:sp>
      <p:sp>
        <p:nvSpPr>
          <p:cNvPr id="33" name="TextBox 32">
            <a:extLst>
              <a:ext uri="{FF2B5EF4-FFF2-40B4-BE49-F238E27FC236}">
                <a16:creationId xmlns:a16="http://schemas.microsoft.com/office/drawing/2014/main" id="{2C82671B-FECC-44CD-A005-7BE690A01846}"/>
              </a:ext>
            </a:extLst>
          </p:cNvPr>
          <p:cNvSpPr txBox="1"/>
          <p:nvPr/>
        </p:nvSpPr>
        <p:spPr>
          <a:xfrm>
            <a:off x="1316848" y="2363655"/>
            <a:ext cx="1176587" cy="369332"/>
          </a:xfrm>
          <a:prstGeom prst="rect">
            <a:avLst/>
          </a:prstGeom>
          <a:noFill/>
          <a:ln>
            <a:solidFill>
              <a:srgbClr val="4472C4"/>
            </a:solidFill>
          </a:ln>
        </p:spPr>
        <p:txBody>
          <a:bodyPr wrap="square" lIns="121920" tIns="60960" rIns="121920" bIns="60960" rtlCol="0" anchor="t">
            <a:spAutoFit/>
          </a:bodyPr>
          <a:lstStyle/>
          <a:p>
            <a:pPr algn="ctr"/>
            <a:r>
              <a:rPr lang="en-US" sz="1600" dirty="0">
                <a:solidFill>
                  <a:srgbClr val="220A3A"/>
                </a:solidFill>
                <a:latin typeface="+mn-lt"/>
              </a:rPr>
              <a:t>$0 - $700</a:t>
            </a:r>
            <a:endParaRPr lang="en-US" sz="1867" dirty="0"/>
          </a:p>
        </p:txBody>
      </p:sp>
      <p:sp>
        <p:nvSpPr>
          <p:cNvPr id="34" name="TextBox 33">
            <a:extLst>
              <a:ext uri="{FF2B5EF4-FFF2-40B4-BE49-F238E27FC236}">
                <a16:creationId xmlns:a16="http://schemas.microsoft.com/office/drawing/2014/main" id="{E0360979-D783-4B58-B6B1-D97C1EDCFE4B}"/>
              </a:ext>
            </a:extLst>
          </p:cNvPr>
          <p:cNvSpPr txBox="1"/>
          <p:nvPr/>
        </p:nvSpPr>
        <p:spPr>
          <a:xfrm>
            <a:off x="5343443" y="1271433"/>
            <a:ext cx="1005623" cy="338554"/>
          </a:xfrm>
          <a:prstGeom prst="rect">
            <a:avLst/>
          </a:prstGeom>
          <a:noFill/>
        </p:spPr>
        <p:txBody>
          <a:bodyPr wrap="square" rtlCol="0">
            <a:spAutoFit/>
          </a:bodyPr>
          <a:lstStyle/>
          <a:p>
            <a:pPr algn="ctr"/>
            <a:r>
              <a:rPr lang="en-US" sz="1600" dirty="0">
                <a:solidFill>
                  <a:srgbClr val="220A3A"/>
                </a:solidFill>
                <a:latin typeface="+mn-lt"/>
              </a:rPr>
              <a:t>$2,400</a:t>
            </a:r>
          </a:p>
        </p:txBody>
      </p:sp>
      <p:sp>
        <p:nvSpPr>
          <p:cNvPr id="39" name="TextBox 38">
            <a:extLst>
              <a:ext uri="{FF2B5EF4-FFF2-40B4-BE49-F238E27FC236}">
                <a16:creationId xmlns:a16="http://schemas.microsoft.com/office/drawing/2014/main" id="{D8551478-FA76-3C6D-294A-0B0AD2214A6F}"/>
              </a:ext>
            </a:extLst>
          </p:cNvPr>
          <p:cNvSpPr txBox="1"/>
          <p:nvPr/>
        </p:nvSpPr>
        <p:spPr>
          <a:xfrm>
            <a:off x="9506073" y="2551257"/>
            <a:ext cx="469879" cy="338554"/>
          </a:xfrm>
          <a:prstGeom prst="rect">
            <a:avLst/>
          </a:prstGeom>
          <a:noFill/>
        </p:spPr>
        <p:txBody>
          <a:bodyPr wrap="square" rtlCol="0">
            <a:spAutoFit/>
          </a:bodyPr>
          <a:lstStyle/>
          <a:p>
            <a:r>
              <a:rPr lang="en-US" sz="1600" dirty="0">
                <a:solidFill>
                  <a:srgbClr val="220A3A"/>
                </a:solidFill>
                <a:latin typeface="+mn-lt"/>
              </a:rPr>
              <a:t>$0</a:t>
            </a:r>
          </a:p>
        </p:txBody>
      </p:sp>
      <p:sp>
        <p:nvSpPr>
          <p:cNvPr id="4" name="Rectangle 3">
            <a:extLst>
              <a:ext uri="{FF2B5EF4-FFF2-40B4-BE49-F238E27FC236}">
                <a16:creationId xmlns:a16="http://schemas.microsoft.com/office/drawing/2014/main" id="{689B9573-19CE-8DD4-B539-DB5866382F92}"/>
              </a:ext>
            </a:extLst>
          </p:cNvPr>
          <p:cNvSpPr/>
          <p:nvPr/>
        </p:nvSpPr>
        <p:spPr>
          <a:xfrm>
            <a:off x="0" y="6545683"/>
            <a:ext cx="1851660" cy="2154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92397627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F82A93-F93E-4759-AAA2-3730D6249748}"/>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Part D and IRMAA premiums for 2026</a:t>
            </a:r>
          </a:p>
        </p:txBody>
      </p:sp>
      <p:graphicFrame>
        <p:nvGraphicFramePr>
          <p:cNvPr id="5" name="Table 5">
            <a:extLst>
              <a:ext uri="{FF2B5EF4-FFF2-40B4-BE49-F238E27FC236}">
                <a16:creationId xmlns:a16="http://schemas.microsoft.com/office/drawing/2014/main" id="{2B810ED0-2EB1-42BD-954E-92B97813F4E9}"/>
              </a:ext>
            </a:extLst>
          </p:cNvPr>
          <p:cNvGraphicFramePr>
            <a:graphicFrameLocks noGrp="1"/>
          </p:cNvGraphicFramePr>
          <p:nvPr>
            <p:extLst>
              <p:ext uri="{D42A27DB-BD31-4B8C-83A1-F6EECF244321}">
                <p14:modId xmlns:p14="http://schemas.microsoft.com/office/powerpoint/2010/main" val="1292475743"/>
              </p:ext>
            </p:extLst>
          </p:nvPr>
        </p:nvGraphicFramePr>
        <p:xfrm>
          <a:off x="482359" y="1356967"/>
          <a:ext cx="11294040" cy="4980194"/>
        </p:xfrm>
        <a:graphic>
          <a:graphicData uri="http://schemas.openxmlformats.org/drawingml/2006/table">
            <a:tbl>
              <a:tblPr firstRow="1" bandRow="1">
                <a:tableStyleId>{7E9639D4-E3E2-4D34-9284-5A2195B3D0D7}</a:tableStyleId>
              </a:tblPr>
              <a:tblGrid>
                <a:gridCol w="2878667">
                  <a:extLst>
                    <a:ext uri="{9D8B030D-6E8A-4147-A177-3AD203B41FA5}">
                      <a16:colId xmlns:a16="http://schemas.microsoft.com/office/drawing/2014/main" val="3686572678"/>
                    </a:ext>
                  </a:extLst>
                </a:gridCol>
                <a:gridCol w="2792315">
                  <a:extLst>
                    <a:ext uri="{9D8B030D-6E8A-4147-A177-3AD203B41FA5}">
                      <a16:colId xmlns:a16="http://schemas.microsoft.com/office/drawing/2014/main" val="2678911099"/>
                    </a:ext>
                  </a:extLst>
                </a:gridCol>
                <a:gridCol w="2412163">
                  <a:extLst>
                    <a:ext uri="{9D8B030D-6E8A-4147-A177-3AD203B41FA5}">
                      <a16:colId xmlns:a16="http://schemas.microsoft.com/office/drawing/2014/main" val="3314355785"/>
                    </a:ext>
                  </a:extLst>
                </a:gridCol>
                <a:gridCol w="3210895">
                  <a:extLst>
                    <a:ext uri="{9D8B030D-6E8A-4147-A177-3AD203B41FA5}">
                      <a16:colId xmlns:a16="http://schemas.microsoft.com/office/drawing/2014/main" val="1812974589"/>
                    </a:ext>
                  </a:extLst>
                </a:gridCol>
              </a:tblGrid>
              <a:tr h="791256">
                <a:tc>
                  <a:txBody>
                    <a:bodyPr/>
                    <a:lstStyle/>
                    <a:p>
                      <a:r>
                        <a:rPr lang="en-US" sz="1400" dirty="0">
                          <a:solidFill>
                            <a:schemeClr val="bg1"/>
                          </a:solidFill>
                        </a:rPr>
                        <a:t>Single Income</a:t>
                      </a:r>
                    </a:p>
                  </a:txBody>
                  <a:tcPr/>
                </a:tc>
                <a:tc>
                  <a:txBody>
                    <a:bodyPr/>
                    <a:lstStyle/>
                    <a:p>
                      <a:r>
                        <a:rPr lang="en-US" sz="1400" dirty="0">
                          <a:solidFill>
                            <a:schemeClr val="bg1"/>
                          </a:solidFill>
                        </a:rPr>
                        <a:t>Joint Income</a:t>
                      </a:r>
                    </a:p>
                  </a:txBody>
                  <a:tcPr/>
                </a:tc>
                <a:tc>
                  <a:txBody>
                    <a:bodyPr/>
                    <a:lstStyle/>
                    <a:p>
                      <a:r>
                        <a:rPr lang="en-US" sz="1400" dirty="0">
                          <a:solidFill>
                            <a:schemeClr val="bg1"/>
                          </a:solidFill>
                        </a:rPr>
                        <a:t>IRMAA amount</a:t>
                      </a:r>
                    </a:p>
                  </a:txBody>
                  <a:tcPr/>
                </a:tc>
                <a:tc>
                  <a:txBody>
                    <a:bodyPr/>
                    <a:lstStyle/>
                    <a:p>
                      <a:r>
                        <a:rPr lang="en-US" sz="1400" dirty="0">
                          <a:solidFill>
                            <a:schemeClr val="bg1"/>
                          </a:solidFill>
                        </a:rPr>
                        <a:t>Total Part D premium</a:t>
                      </a:r>
                    </a:p>
                  </a:txBody>
                  <a:tcPr/>
                </a:tc>
                <a:extLst>
                  <a:ext uri="{0D108BD9-81ED-4DB2-BD59-A6C34878D82A}">
                    <a16:rowId xmlns:a16="http://schemas.microsoft.com/office/drawing/2014/main" val="610354705"/>
                  </a:ext>
                </a:extLst>
              </a:tr>
              <a:tr h="511957">
                <a:tc>
                  <a:txBody>
                    <a:bodyPr/>
                    <a:lstStyle/>
                    <a:p>
                      <a:r>
                        <a:rPr lang="en-US" sz="1400" dirty="0">
                          <a:solidFill>
                            <a:schemeClr val="tx1"/>
                          </a:solidFill>
                        </a:rPr>
                        <a:t>$109,000</a:t>
                      </a:r>
                    </a:p>
                  </a:txBody>
                  <a:tcPr/>
                </a:tc>
                <a:tc>
                  <a:txBody>
                    <a:bodyPr/>
                    <a:lstStyle/>
                    <a:p>
                      <a:r>
                        <a:rPr lang="en-US" sz="1400" dirty="0">
                          <a:solidFill>
                            <a:schemeClr val="tx1"/>
                          </a:solidFill>
                        </a:rPr>
                        <a:t>$218,000</a:t>
                      </a:r>
                    </a:p>
                  </a:txBody>
                  <a:tcPr/>
                </a:tc>
                <a:tc>
                  <a:txBody>
                    <a:bodyPr/>
                    <a:lstStyle/>
                    <a:p>
                      <a:r>
                        <a:rPr lang="en-US" sz="1400" dirty="0">
                          <a:solidFill>
                            <a:schemeClr val="tx1"/>
                          </a:solidFill>
                        </a:rPr>
                        <a:t>$0.00</a:t>
                      </a:r>
                    </a:p>
                  </a:txBody>
                  <a:tcPr/>
                </a:tc>
                <a:tc>
                  <a:txBody>
                    <a:bodyPr/>
                    <a:lstStyle/>
                    <a:p>
                      <a:r>
                        <a:rPr lang="en-US" sz="1400" dirty="0">
                          <a:solidFill>
                            <a:schemeClr val="tx1"/>
                          </a:solidFill>
                        </a:rPr>
                        <a:t>Premium </a:t>
                      </a:r>
                    </a:p>
                  </a:txBody>
                  <a:tcPr/>
                </a:tc>
                <a:extLst>
                  <a:ext uri="{0D108BD9-81ED-4DB2-BD59-A6C34878D82A}">
                    <a16:rowId xmlns:a16="http://schemas.microsoft.com/office/drawing/2014/main" val="3879738209"/>
                  </a:ext>
                </a:extLst>
              </a:tr>
              <a:tr h="791256">
                <a:tc>
                  <a:txBody>
                    <a:bodyPr/>
                    <a:lstStyle/>
                    <a:p>
                      <a:r>
                        <a:rPr lang="en-US" sz="1400" dirty="0">
                          <a:solidFill>
                            <a:schemeClr val="tx1"/>
                          </a:solidFill>
                        </a:rPr>
                        <a:t>$109,001-$137,000</a:t>
                      </a:r>
                    </a:p>
                  </a:txBody>
                  <a:tcPr/>
                </a:tc>
                <a:tc>
                  <a:txBody>
                    <a:bodyPr/>
                    <a:lstStyle/>
                    <a:p>
                      <a:r>
                        <a:rPr lang="en-US" sz="1400" dirty="0">
                          <a:solidFill>
                            <a:schemeClr val="tx1"/>
                          </a:solidFill>
                        </a:rPr>
                        <a:t>$218,001-$274,000</a:t>
                      </a:r>
                    </a:p>
                  </a:txBody>
                  <a:tcPr/>
                </a:tc>
                <a:tc>
                  <a:txBody>
                    <a:bodyPr/>
                    <a:lstStyle/>
                    <a:p>
                      <a:r>
                        <a:rPr lang="en-US" sz="1400" dirty="0">
                          <a:solidFill>
                            <a:schemeClr val="tx1"/>
                          </a:solidFill>
                        </a:rPr>
                        <a:t>$14.50</a:t>
                      </a:r>
                    </a:p>
                  </a:txBody>
                  <a:tcPr/>
                </a:tc>
                <a:tc>
                  <a:txBody>
                    <a:bodyPr/>
                    <a:lstStyle/>
                    <a:p>
                      <a:r>
                        <a:rPr lang="en-US" sz="1400" dirty="0">
                          <a:solidFill>
                            <a:schemeClr val="tx1"/>
                          </a:solidFill>
                        </a:rPr>
                        <a:t>$14.50 + premium</a:t>
                      </a:r>
                    </a:p>
                  </a:txBody>
                  <a:tcPr/>
                </a:tc>
                <a:extLst>
                  <a:ext uri="{0D108BD9-81ED-4DB2-BD59-A6C34878D82A}">
                    <a16:rowId xmlns:a16="http://schemas.microsoft.com/office/drawing/2014/main" val="816902425"/>
                  </a:ext>
                </a:extLst>
              </a:tr>
              <a:tr h="791256">
                <a:tc>
                  <a:txBody>
                    <a:bodyPr/>
                    <a:lstStyle/>
                    <a:p>
                      <a:r>
                        <a:rPr lang="en-US" sz="1400" dirty="0">
                          <a:solidFill>
                            <a:schemeClr val="tx1"/>
                          </a:solidFill>
                        </a:rPr>
                        <a:t>$137,001-$171,000</a:t>
                      </a:r>
                    </a:p>
                  </a:txBody>
                  <a:tcPr/>
                </a:tc>
                <a:tc>
                  <a:txBody>
                    <a:bodyPr/>
                    <a:lstStyle/>
                    <a:p>
                      <a:r>
                        <a:rPr lang="en-US" sz="1400" dirty="0">
                          <a:solidFill>
                            <a:schemeClr val="tx1"/>
                          </a:solidFill>
                        </a:rPr>
                        <a:t>$274,001-$342,000</a:t>
                      </a:r>
                    </a:p>
                  </a:txBody>
                  <a:tcPr/>
                </a:tc>
                <a:tc>
                  <a:txBody>
                    <a:bodyPr/>
                    <a:lstStyle/>
                    <a:p>
                      <a:r>
                        <a:rPr lang="en-US" sz="1400" dirty="0">
                          <a:solidFill>
                            <a:schemeClr val="tx1"/>
                          </a:solidFill>
                        </a:rPr>
                        <a:t>$37.50</a:t>
                      </a:r>
                    </a:p>
                  </a:txBody>
                  <a:tcPr/>
                </a:tc>
                <a:tc>
                  <a:txBody>
                    <a:bodyPr/>
                    <a:lstStyle/>
                    <a:p>
                      <a:r>
                        <a:rPr lang="en-US" sz="1400" dirty="0">
                          <a:solidFill>
                            <a:schemeClr val="tx1"/>
                          </a:solidFill>
                        </a:rPr>
                        <a:t>$37.50 + premium</a:t>
                      </a:r>
                    </a:p>
                  </a:txBody>
                  <a:tcPr/>
                </a:tc>
                <a:extLst>
                  <a:ext uri="{0D108BD9-81ED-4DB2-BD59-A6C34878D82A}">
                    <a16:rowId xmlns:a16="http://schemas.microsoft.com/office/drawing/2014/main" val="3091501104"/>
                  </a:ext>
                </a:extLst>
              </a:tr>
              <a:tr h="791256">
                <a:tc>
                  <a:txBody>
                    <a:bodyPr/>
                    <a:lstStyle/>
                    <a:p>
                      <a:r>
                        <a:rPr lang="en-US" sz="1400" dirty="0">
                          <a:solidFill>
                            <a:schemeClr val="tx1"/>
                          </a:solidFill>
                        </a:rPr>
                        <a:t>$171,001-$205,000</a:t>
                      </a:r>
                    </a:p>
                  </a:txBody>
                  <a:tcPr/>
                </a:tc>
                <a:tc>
                  <a:txBody>
                    <a:bodyPr/>
                    <a:lstStyle/>
                    <a:p>
                      <a:r>
                        <a:rPr lang="en-US" sz="1400" dirty="0">
                          <a:solidFill>
                            <a:schemeClr val="tx1"/>
                          </a:solidFill>
                        </a:rPr>
                        <a:t>$342,001-$410,000</a:t>
                      </a:r>
                    </a:p>
                  </a:txBody>
                  <a:tcPr/>
                </a:tc>
                <a:tc>
                  <a:txBody>
                    <a:bodyPr/>
                    <a:lstStyle/>
                    <a:p>
                      <a:r>
                        <a:rPr lang="en-US" sz="1400" dirty="0">
                          <a:solidFill>
                            <a:schemeClr val="tx1"/>
                          </a:solidFill>
                        </a:rPr>
                        <a:t>$60.40</a:t>
                      </a:r>
                    </a:p>
                  </a:txBody>
                  <a:tcPr/>
                </a:tc>
                <a:tc>
                  <a:txBody>
                    <a:bodyPr/>
                    <a:lstStyle/>
                    <a:p>
                      <a:r>
                        <a:rPr lang="en-US" sz="1400" dirty="0">
                          <a:solidFill>
                            <a:schemeClr val="tx1"/>
                          </a:solidFill>
                        </a:rPr>
                        <a:t>$60.40 + premium</a:t>
                      </a:r>
                    </a:p>
                  </a:txBody>
                  <a:tcPr/>
                </a:tc>
                <a:extLst>
                  <a:ext uri="{0D108BD9-81ED-4DB2-BD59-A6C34878D82A}">
                    <a16:rowId xmlns:a16="http://schemas.microsoft.com/office/drawing/2014/main" val="4110190941"/>
                  </a:ext>
                </a:extLst>
              </a:tr>
              <a:tr h="791256">
                <a:tc>
                  <a:txBody>
                    <a:bodyPr/>
                    <a:lstStyle/>
                    <a:p>
                      <a:r>
                        <a:rPr lang="en-US" sz="1400" dirty="0">
                          <a:solidFill>
                            <a:schemeClr val="tx1"/>
                          </a:solidFill>
                        </a:rPr>
                        <a:t>$205,001-$499,999</a:t>
                      </a:r>
                    </a:p>
                  </a:txBody>
                  <a:tcPr/>
                </a:tc>
                <a:tc>
                  <a:txBody>
                    <a:bodyPr/>
                    <a:lstStyle/>
                    <a:p>
                      <a:r>
                        <a:rPr lang="en-US" sz="1400" dirty="0">
                          <a:solidFill>
                            <a:schemeClr val="tx1"/>
                          </a:solidFill>
                        </a:rPr>
                        <a:t>$410,000-$749,999</a:t>
                      </a:r>
                    </a:p>
                  </a:txBody>
                  <a:tcPr/>
                </a:tc>
                <a:tc>
                  <a:txBody>
                    <a:bodyPr/>
                    <a:lstStyle/>
                    <a:p>
                      <a:r>
                        <a:rPr lang="en-US" sz="1400" dirty="0">
                          <a:solidFill>
                            <a:schemeClr val="tx1"/>
                          </a:solidFill>
                        </a:rPr>
                        <a:t>$83.80</a:t>
                      </a:r>
                    </a:p>
                  </a:txBody>
                  <a:tcPr/>
                </a:tc>
                <a:tc>
                  <a:txBody>
                    <a:bodyPr/>
                    <a:lstStyle/>
                    <a:p>
                      <a:r>
                        <a:rPr lang="en-US" sz="1400" dirty="0">
                          <a:solidFill>
                            <a:schemeClr val="tx1"/>
                          </a:solidFill>
                        </a:rPr>
                        <a:t>$83.80 + premium</a:t>
                      </a:r>
                    </a:p>
                  </a:txBody>
                  <a:tcPr/>
                </a:tc>
                <a:extLst>
                  <a:ext uri="{0D108BD9-81ED-4DB2-BD59-A6C34878D82A}">
                    <a16:rowId xmlns:a16="http://schemas.microsoft.com/office/drawing/2014/main" val="3458068216"/>
                  </a:ext>
                </a:extLst>
              </a:tr>
              <a:tr h="511957">
                <a:tc>
                  <a:txBody>
                    <a:bodyPr/>
                    <a:lstStyle/>
                    <a:p>
                      <a:r>
                        <a:rPr lang="en-US" sz="1400" dirty="0">
                          <a:solidFill>
                            <a:schemeClr val="tx1"/>
                          </a:solidFill>
                        </a:rPr>
                        <a:t>$500,000+</a:t>
                      </a:r>
                    </a:p>
                  </a:txBody>
                  <a:tcPr/>
                </a:tc>
                <a:tc>
                  <a:txBody>
                    <a:bodyPr/>
                    <a:lstStyle/>
                    <a:p>
                      <a:r>
                        <a:rPr lang="en-US" sz="1400" dirty="0">
                          <a:solidFill>
                            <a:schemeClr val="tx1"/>
                          </a:solidFill>
                        </a:rPr>
                        <a:t>$750,000+</a:t>
                      </a:r>
                    </a:p>
                  </a:txBody>
                  <a:tcPr/>
                </a:tc>
                <a:tc>
                  <a:txBody>
                    <a:bodyPr/>
                    <a:lstStyle/>
                    <a:p>
                      <a:r>
                        <a:rPr lang="en-US" sz="1400" dirty="0">
                          <a:solidFill>
                            <a:schemeClr val="tx1"/>
                          </a:solidFill>
                        </a:rPr>
                        <a:t>$91.00</a:t>
                      </a:r>
                    </a:p>
                  </a:txBody>
                  <a:tcPr/>
                </a:tc>
                <a:tc>
                  <a:txBody>
                    <a:bodyPr/>
                    <a:lstStyle/>
                    <a:p>
                      <a:r>
                        <a:rPr lang="en-US" sz="1400" dirty="0">
                          <a:solidFill>
                            <a:schemeClr val="tx1"/>
                          </a:solidFill>
                        </a:rPr>
                        <a:t>$91.00 + premium</a:t>
                      </a:r>
                    </a:p>
                  </a:txBody>
                  <a:tcPr/>
                </a:tc>
                <a:extLst>
                  <a:ext uri="{0D108BD9-81ED-4DB2-BD59-A6C34878D82A}">
                    <a16:rowId xmlns:a16="http://schemas.microsoft.com/office/drawing/2014/main" val="4262753476"/>
                  </a:ext>
                </a:extLst>
              </a:tr>
            </a:tbl>
          </a:graphicData>
        </a:graphic>
      </p:graphicFrame>
      <p:sp>
        <p:nvSpPr>
          <p:cNvPr id="3" name="Rectangle 2">
            <a:extLst>
              <a:ext uri="{FF2B5EF4-FFF2-40B4-BE49-F238E27FC236}">
                <a16:creationId xmlns:a16="http://schemas.microsoft.com/office/drawing/2014/main" id="{C52FA928-40A6-F054-0D6A-486FD3DAF0A9}"/>
              </a:ext>
            </a:extLst>
          </p:cNvPr>
          <p:cNvSpPr/>
          <p:nvPr/>
        </p:nvSpPr>
        <p:spPr>
          <a:xfrm>
            <a:off x="0" y="6545683"/>
            <a:ext cx="2160270" cy="2154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315262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377F699-7BD9-A8EC-8C04-D54D50D34315}"/>
              </a:ext>
            </a:extLst>
          </p:cNvPr>
          <p:cNvSpPr>
            <a:spLocks noGrp="1"/>
          </p:cNvSpPr>
          <p:nvPr>
            <p:ph type="body" idx="1"/>
          </p:nvPr>
        </p:nvSpPr>
        <p:spPr>
          <a:solidFill>
            <a:schemeClr val="accent1"/>
          </a:solidFill>
        </p:spPr>
        <p:txBody>
          <a:bodyPr/>
          <a:lstStyle/>
          <a:p>
            <a:r>
              <a:rPr lang="en-US" sz="2400" dirty="0">
                <a:solidFill>
                  <a:srgbClr val="220A3A"/>
                </a:solidFill>
                <a:latin typeface="Plus Jakarta Sans ExtraBold" panose="020B0604020202020204" charset="0"/>
                <a:cs typeface="Plus Jakarta Sans ExtraBold" panose="020B0604020202020204" charset="0"/>
              </a:rPr>
              <a:t>Coverage</a:t>
            </a:r>
          </a:p>
        </p:txBody>
      </p:sp>
      <p:sp>
        <p:nvSpPr>
          <p:cNvPr id="3" name="Content Placeholder 2">
            <a:extLst>
              <a:ext uri="{FF2B5EF4-FFF2-40B4-BE49-F238E27FC236}">
                <a16:creationId xmlns:a16="http://schemas.microsoft.com/office/drawing/2014/main" id="{4E182F44-641F-110D-E6E5-D84D04CCA76B}"/>
              </a:ext>
            </a:extLst>
          </p:cNvPr>
          <p:cNvSpPr>
            <a:spLocks noGrp="1"/>
          </p:cNvSpPr>
          <p:nvPr>
            <p:ph sz="half" idx="2"/>
          </p:nvPr>
        </p:nvSpPr>
        <p:spPr>
          <a:xfrm>
            <a:off x="670988" y="2158245"/>
            <a:ext cx="3391381" cy="3906087"/>
          </a:xfrm>
        </p:spPr>
        <p:txBody>
          <a:bodyPr/>
          <a:lstStyle/>
          <a:p>
            <a:pPr>
              <a:buFont typeface="Arial" panose="020B0604020202020204" pitchFamily="34" charset="0"/>
              <a:buChar char="•"/>
            </a:pPr>
            <a:r>
              <a:rPr lang="en-US" sz="1200" dirty="0">
                <a:solidFill>
                  <a:srgbClr val="220A3A"/>
                </a:solidFill>
                <a:latin typeface="Plus Jakarta Sans ExtraBold" panose="020B0604020202020204" charset="0"/>
                <a:cs typeface="Plus Jakarta Sans ExtraBold" panose="020B0604020202020204" charset="0"/>
              </a:rPr>
              <a:t>Offered by private insurance companies under contract with Medicare</a:t>
            </a:r>
          </a:p>
          <a:p>
            <a:pPr>
              <a:buFont typeface="Arial" panose="020B0604020202020204" pitchFamily="34" charset="0"/>
              <a:buChar char="•"/>
            </a:pPr>
            <a:r>
              <a:rPr lang="en-US" sz="1200" dirty="0">
                <a:solidFill>
                  <a:srgbClr val="220A3A"/>
                </a:solidFill>
                <a:latin typeface="Plus Jakarta Sans ExtraBold" panose="020B0604020202020204" charset="0"/>
                <a:cs typeface="Plus Jakarta Sans ExtraBold" panose="020B0604020202020204" charset="0"/>
              </a:rPr>
              <a:t>Covers all Part A and Part B services at least as well as Original Medicare but adds:</a:t>
            </a:r>
          </a:p>
          <a:p>
            <a:pPr lvl="1">
              <a:buFont typeface="Arial" panose="020B0604020202020204" pitchFamily="34" charset="0"/>
              <a:buChar char="•"/>
            </a:pPr>
            <a:r>
              <a:rPr lang="en-US" sz="1200" dirty="0">
                <a:solidFill>
                  <a:srgbClr val="220A3A"/>
                </a:solidFill>
                <a:latin typeface="Plus Jakarta Sans ExtraBold" panose="020B0604020202020204" charset="0"/>
                <a:cs typeface="Plus Jakarta Sans ExtraBold" panose="020B0604020202020204" charset="0"/>
              </a:rPr>
              <a:t>Annual limit on out-of-pocket costs</a:t>
            </a:r>
          </a:p>
          <a:p>
            <a:pPr lvl="1">
              <a:buFont typeface="Arial" panose="020B0604020202020204" pitchFamily="34" charset="0"/>
              <a:buChar char="•"/>
            </a:pPr>
            <a:r>
              <a:rPr lang="en-US" sz="1200" dirty="0">
                <a:solidFill>
                  <a:srgbClr val="220A3A"/>
                </a:solidFill>
                <a:latin typeface="Plus Jakarta Sans ExtraBold" panose="020B0604020202020204" charset="0"/>
                <a:cs typeface="Plus Jakarta Sans ExtraBold" panose="020B0604020202020204" charset="0"/>
              </a:rPr>
              <a:t>Prescription drug coverage</a:t>
            </a:r>
          </a:p>
          <a:p>
            <a:pPr lvl="1">
              <a:buFont typeface="Arial" panose="020B0604020202020204" pitchFamily="34" charset="0"/>
              <a:buChar char="•"/>
            </a:pPr>
            <a:r>
              <a:rPr lang="en-US" sz="1200" dirty="0">
                <a:solidFill>
                  <a:srgbClr val="220A3A"/>
                </a:solidFill>
                <a:latin typeface="Plus Jakarta Sans ExtraBold" panose="020B0604020202020204" charset="0"/>
                <a:cs typeface="Plus Jakarta Sans ExtraBold" panose="020B0604020202020204" charset="0"/>
              </a:rPr>
              <a:t>Supplemental benefits may include dental, vision, hearing, fitness, OTC allowances, transportation, food or nutrition support, and other benefits depending on the plan </a:t>
            </a:r>
          </a:p>
          <a:p>
            <a:pPr lvl="1">
              <a:buFont typeface="Arial" panose="020B0604020202020204" pitchFamily="34" charset="0"/>
              <a:buChar char="•"/>
            </a:pPr>
            <a:r>
              <a:rPr lang="en-US" sz="1200" dirty="0">
                <a:solidFill>
                  <a:srgbClr val="220A3A"/>
                </a:solidFill>
                <a:latin typeface="Plus Jakarta Sans ExtraBold" panose="020B0604020202020204" charset="0"/>
                <a:cs typeface="Plus Jakarta Sans ExtraBold" panose="020B0604020202020204" charset="0"/>
              </a:rPr>
              <a:t>Many plans provide enhanced care coordination for behavioral health services</a:t>
            </a:r>
          </a:p>
        </p:txBody>
      </p:sp>
      <p:sp>
        <p:nvSpPr>
          <p:cNvPr id="4" name="Text Placeholder 3">
            <a:extLst>
              <a:ext uri="{FF2B5EF4-FFF2-40B4-BE49-F238E27FC236}">
                <a16:creationId xmlns:a16="http://schemas.microsoft.com/office/drawing/2014/main" id="{9248E7CC-701C-29C8-B0FA-D24914FF2CEA}"/>
              </a:ext>
            </a:extLst>
          </p:cNvPr>
          <p:cNvSpPr>
            <a:spLocks noGrp="1"/>
          </p:cNvSpPr>
          <p:nvPr>
            <p:ph type="body" sz="quarter" idx="3"/>
          </p:nvPr>
        </p:nvSpPr>
        <p:spPr/>
        <p:txBody>
          <a:bodyPr/>
          <a:lstStyle/>
          <a:p>
            <a:r>
              <a:rPr lang="en-US" sz="2400" dirty="0">
                <a:solidFill>
                  <a:srgbClr val="220A3A"/>
                </a:solidFill>
                <a:latin typeface="Plus Jakarta Sans ExtraBold" panose="020B0604020202020204" charset="0"/>
                <a:cs typeface="Plus Jakarta Sans ExtraBold" panose="020B0604020202020204" charset="0"/>
              </a:rPr>
              <a:t>Networks</a:t>
            </a:r>
          </a:p>
        </p:txBody>
      </p:sp>
      <p:sp>
        <p:nvSpPr>
          <p:cNvPr id="5" name="Text Placeholder 4">
            <a:extLst>
              <a:ext uri="{FF2B5EF4-FFF2-40B4-BE49-F238E27FC236}">
                <a16:creationId xmlns:a16="http://schemas.microsoft.com/office/drawing/2014/main" id="{CD001484-37E4-57EA-B2C3-3C6D1497210D}"/>
              </a:ext>
            </a:extLst>
          </p:cNvPr>
          <p:cNvSpPr>
            <a:spLocks noGrp="1"/>
          </p:cNvSpPr>
          <p:nvPr>
            <p:ph type="body" sz="quarter" idx="13"/>
          </p:nvPr>
        </p:nvSpPr>
        <p:spPr>
          <a:solidFill>
            <a:schemeClr val="accent1"/>
          </a:solidFill>
        </p:spPr>
        <p:txBody>
          <a:bodyPr/>
          <a:lstStyle/>
          <a:p>
            <a:r>
              <a:rPr lang="en-US" sz="2400" dirty="0">
                <a:solidFill>
                  <a:srgbClr val="220A3A"/>
                </a:solidFill>
                <a:latin typeface="Plus Jakarta Sans ExtraBold" panose="020B0604020202020204" charset="0"/>
                <a:cs typeface="Plus Jakarta Sans ExtraBold" panose="020B0604020202020204" charset="0"/>
              </a:rPr>
              <a:t>Details</a:t>
            </a:r>
          </a:p>
        </p:txBody>
      </p:sp>
      <p:sp>
        <p:nvSpPr>
          <p:cNvPr id="6" name="Content Placeholder 5">
            <a:extLst>
              <a:ext uri="{FF2B5EF4-FFF2-40B4-BE49-F238E27FC236}">
                <a16:creationId xmlns:a16="http://schemas.microsoft.com/office/drawing/2014/main" id="{DE26A7D0-1395-3B21-999C-DA9ACDC0FEE5}"/>
              </a:ext>
            </a:extLst>
          </p:cNvPr>
          <p:cNvSpPr>
            <a:spLocks noGrp="1"/>
          </p:cNvSpPr>
          <p:nvPr>
            <p:ph sz="half" idx="14"/>
          </p:nvPr>
        </p:nvSpPr>
        <p:spPr>
          <a:xfrm>
            <a:off x="4404920" y="2158246"/>
            <a:ext cx="3391381" cy="3906085"/>
          </a:xfrm>
        </p:spPr>
        <p:txBody>
          <a:bodyPr/>
          <a:lstStyle/>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Medicare does not pay providers directly – the plan does</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Uses a contracted network of providers</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Nationwide coverage for ER, Urgent Care and Renal Dialysis</a:t>
            </a:r>
          </a:p>
          <a:p>
            <a:endParaRPr lang="en-US" dirty="0">
              <a:latin typeface="Avenir Next LT Pro"/>
            </a:endParaRPr>
          </a:p>
        </p:txBody>
      </p:sp>
      <p:sp>
        <p:nvSpPr>
          <p:cNvPr id="7" name="Content Placeholder 6">
            <a:extLst>
              <a:ext uri="{FF2B5EF4-FFF2-40B4-BE49-F238E27FC236}">
                <a16:creationId xmlns:a16="http://schemas.microsoft.com/office/drawing/2014/main" id="{877F7093-A5B7-C5CE-6EC4-B2660E2033BC}"/>
              </a:ext>
            </a:extLst>
          </p:cNvPr>
          <p:cNvSpPr>
            <a:spLocks noGrp="1"/>
          </p:cNvSpPr>
          <p:nvPr>
            <p:ph sz="half" idx="15"/>
          </p:nvPr>
        </p:nvSpPr>
        <p:spPr>
          <a:xfrm>
            <a:off x="8128780" y="2170166"/>
            <a:ext cx="3391381" cy="3906085"/>
          </a:xfrm>
        </p:spPr>
        <p:txBody>
          <a:bodyPr/>
          <a:lstStyle/>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An all in one alternative to Original Medicare</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You must continue to be enrolled in Parts A and B and pay your Part B premium</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Area Rated – premiums vary by county and state, not by age</a:t>
            </a:r>
          </a:p>
        </p:txBody>
      </p:sp>
      <p:sp>
        <p:nvSpPr>
          <p:cNvPr id="8" name="Title 7">
            <a:extLst>
              <a:ext uri="{FF2B5EF4-FFF2-40B4-BE49-F238E27FC236}">
                <a16:creationId xmlns:a16="http://schemas.microsoft.com/office/drawing/2014/main" id="{90FAFE07-1173-04C0-AAAE-2C6A4EF12A9E}"/>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Medicare Advantage Plans</a:t>
            </a:r>
          </a:p>
        </p:txBody>
      </p:sp>
      <p:sp>
        <p:nvSpPr>
          <p:cNvPr id="9" name="Rectangle 8">
            <a:extLst>
              <a:ext uri="{FF2B5EF4-FFF2-40B4-BE49-F238E27FC236}">
                <a16:creationId xmlns:a16="http://schemas.microsoft.com/office/drawing/2014/main" id="{774E60BC-B239-C5B3-FF51-F4044DBCAFDD}"/>
              </a:ext>
            </a:extLst>
          </p:cNvPr>
          <p:cNvSpPr/>
          <p:nvPr/>
        </p:nvSpPr>
        <p:spPr>
          <a:xfrm>
            <a:off x="0" y="6545683"/>
            <a:ext cx="1840230" cy="2154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6855579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21AD6D24-76CC-6A6A-B493-1546760AE399}"/>
              </a:ext>
            </a:extLst>
          </p:cNvPr>
          <p:cNvSpPr>
            <a:spLocks noGrp="1"/>
          </p:cNvSpPr>
          <p:nvPr>
            <p:ph type="title"/>
          </p:nvPr>
        </p:nvSpPr>
        <p:spPr/>
        <p:txBody>
          <a:bodyPr/>
          <a:lstStyle/>
          <a:p>
            <a:r>
              <a:rPr lang="en-US" dirty="0">
                <a:solidFill>
                  <a:srgbClr val="220A3A"/>
                </a:solidFill>
                <a:latin typeface="Plus Jakarta Sans ExtraBold" panose="020B0604020202020204" charset="0"/>
                <a:cs typeface="Plus Jakarta Sans ExtraBold" panose="020B0604020202020204" charset="0"/>
              </a:rPr>
              <a:t>How Medicare Advantage Plans are Rated</a:t>
            </a:r>
            <a:r>
              <a:rPr lang="en-US" dirty="0">
                <a:solidFill>
                  <a:srgbClr val="220A3A"/>
                </a:solidFill>
              </a:rPr>
              <a:t>	</a:t>
            </a:r>
          </a:p>
        </p:txBody>
      </p:sp>
      <p:sp>
        <p:nvSpPr>
          <p:cNvPr id="10" name="Text Placeholder 9">
            <a:extLst>
              <a:ext uri="{FF2B5EF4-FFF2-40B4-BE49-F238E27FC236}">
                <a16:creationId xmlns:a16="http://schemas.microsoft.com/office/drawing/2014/main" id="{713E4D2C-D9E9-633D-C848-14CA6869F6A0}"/>
              </a:ext>
            </a:extLst>
          </p:cNvPr>
          <p:cNvSpPr>
            <a:spLocks noGrp="1"/>
          </p:cNvSpPr>
          <p:nvPr>
            <p:ph type="body" idx="1"/>
          </p:nvPr>
        </p:nvSpPr>
        <p:spPr/>
        <p:txBody>
          <a:bodyPr/>
          <a:lstStyle/>
          <a:p>
            <a:r>
              <a:rPr lang="en-US" dirty="0">
                <a:solidFill>
                  <a:srgbClr val="220A3A"/>
                </a:solidFill>
                <a:latin typeface="Plus Jakarta Sans ExtraBold" panose="020B0604020202020204" charset="0"/>
                <a:cs typeface="Plus Jakarta Sans ExtraBold" panose="020B0604020202020204" charset="0"/>
              </a:rPr>
              <a:t>Medicare uses a 5-Star Quality Rating System.</a:t>
            </a:r>
          </a:p>
          <a:p>
            <a:endParaRPr lang="en-US" dirty="0">
              <a:latin typeface="Plus Jakarta Sans ExtraBold" panose="020B0604020202020204" charset="0"/>
              <a:cs typeface="Plus Jakarta Sans ExtraBold" panose="020B0604020202020204" charset="0"/>
            </a:endParaRPr>
          </a:p>
          <a:p>
            <a:r>
              <a:rPr lang="en-US" dirty="0">
                <a:solidFill>
                  <a:srgbClr val="220A3A"/>
                </a:solidFill>
                <a:latin typeface="Plus Jakarta Sans ExtraBold" panose="020B0604020202020204" charset="0"/>
                <a:cs typeface="Plus Jakarta Sans ExtraBold" panose="020B0604020202020204" charset="0"/>
              </a:rPr>
              <a:t>Star Ratings evaluate quality, member experience, access to care, and health outcomes.</a:t>
            </a:r>
          </a:p>
          <a:p>
            <a:endParaRPr lang="en-US" dirty="0">
              <a:latin typeface="Plus Jakarta Sans ExtraBold" panose="020B0604020202020204" charset="0"/>
              <a:cs typeface="Plus Jakarta Sans ExtraBold" panose="020B0604020202020204" charset="0"/>
            </a:endParaRPr>
          </a:p>
          <a:p>
            <a:r>
              <a:rPr lang="en-US" dirty="0">
                <a:solidFill>
                  <a:srgbClr val="220A3A"/>
                </a:solidFill>
                <a:latin typeface="Plus Jakarta Sans ExtraBold" panose="020B0604020202020204" charset="0"/>
                <a:cs typeface="Plus Jakarta Sans ExtraBold" panose="020B0604020202020204" charset="0"/>
              </a:rPr>
              <a:t>CMS is emphasizing clinical outcomes and patient experience while reducing administrative measures.</a:t>
            </a:r>
          </a:p>
          <a:p>
            <a:endParaRPr lang="en-US" dirty="0">
              <a:latin typeface="Plus Jakarta Sans ExtraBold" panose="020B0604020202020204" charset="0"/>
              <a:cs typeface="Plus Jakarta Sans ExtraBold" panose="020B0604020202020204" charset="0"/>
            </a:endParaRPr>
          </a:p>
          <a:p>
            <a:r>
              <a:rPr lang="en-US" dirty="0">
                <a:solidFill>
                  <a:srgbClr val="220A3A"/>
                </a:solidFill>
                <a:latin typeface="Plus Jakarta Sans ExtraBold" panose="020B0604020202020204" charset="0"/>
                <a:cs typeface="Plus Jakarta Sans ExtraBold" panose="020B0604020202020204" charset="0"/>
              </a:rPr>
              <a:t>A new Depression Screening and Follow-Up measure has been added for future Star Ratings calculations.</a:t>
            </a:r>
          </a:p>
          <a:p>
            <a:endParaRPr lang="en-US" dirty="0"/>
          </a:p>
        </p:txBody>
      </p:sp>
    </p:spTree>
    <p:extLst>
      <p:ext uri="{BB962C8B-B14F-4D97-AF65-F5344CB8AC3E}">
        <p14:creationId xmlns:p14="http://schemas.microsoft.com/office/powerpoint/2010/main" val="23035111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0E4C2F61-D23C-4361-B482-953A32B57796}"/>
              </a:ext>
            </a:extLst>
          </p:cNvPr>
          <p:cNvSpPr>
            <a:spLocks noGrp="1"/>
          </p:cNvSpPr>
          <p:nvPr>
            <p:ph type="body" idx="1"/>
          </p:nvPr>
        </p:nvSpPr>
        <p:spPr>
          <a:solidFill>
            <a:schemeClr val="accent1"/>
          </a:solidFill>
        </p:spPr>
        <p:txBody>
          <a:bodyPr/>
          <a:lstStyle/>
          <a:p>
            <a:pPr algn="l"/>
            <a:r>
              <a:rPr lang="en-US" sz="2400" dirty="0">
                <a:solidFill>
                  <a:srgbClr val="220A3A"/>
                </a:solidFill>
                <a:latin typeface="Plus Jakarta Sans ExtraBold" panose="020B0604020202020204" charset="0"/>
                <a:cs typeface="Plus Jakarta Sans ExtraBold" panose="020B0604020202020204" charset="0"/>
              </a:rPr>
              <a:t>HMO</a:t>
            </a:r>
            <a:r>
              <a:rPr lang="en-US" dirty="0">
                <a:solidFill>
                  <a:srgbClr val="220A3A"/>
                </a:solidFill>
                <a:latin typeface="Plus Jakarta Sans ExtraBold" panose="020B0604020202020204" charset="0"/>
                <a:cs typeface="Plus Jakarta Sans ExtraBold" panose="020B0604020202020204" charset="0"/>
              </a:rPr>
              <a:t> </a:t>
            </a:r>
          </a:p>
        </p:txBody>
      </p:sp>
      <p:sp>
        <p:nvSpPr>
          <p:cNvPr id="7" name="Content Placeholder 6">
            <a:extLst>
              <a:ext uri="{FF2B5EF4-FFF2-40B4-BE49-F238E27FC236}">
                <a16:creationId xmlns:a16="http://schemas.microsoft.com/office/drawing/2014/main" id="{9D732258-73E1-4254-A7E5-838652EDC20C}"/>
              </a:ext>
            </a:extLst>
          </p:cNvPr>
          <p:cNvSpPr>
            <a:spLocks noGrp="1"/>
          </p:cNvSpPr>
          <p:nvPr>
            <p:ph sz="half" idx="2"/>
          </p:nvPr>
        </p:nvSpPr>
        <p:spPr>
          <a:xfrm>
            <a:off x="670988" y="2158246"/>
            <a:ext cx="3391381" cy="3625610"/>
          </a:xfrm>
        </p:spPr>
        <p:txBody>
          <a:bodyPr/>
          <a:lstStyle/>
          <a:p>
            <a:pPr>
              <a:buFont typeface="Arial" panose="020B0604020202020204" pitchFamily="34" charset="0"/>
              <a:buChar char="•"/>
            </a:pPr>
            <a:r>
              <a:rPr lang="en-US" sz="1800" dirty="0">
                <a:solidFill>
                  <a:srgbClr val="220A3A"/>
                </a:solidFill>
                <a:latin typeface="Plus Jakarta Sans ExtraBold" panose="020B0604020202020204" charset="0"/>
                <a:cs typeface="Plus Jakarta Sans ExtraBold" panose="020B0604020202020204" charset="0"/>
              </a:rPr>
              <a:t>Health maintenance organization</a:t>
            </a:r>
          </a:p>
          <a:p>
            <a:pPr>
              <a:buFont typeface="Arial" panose="020B0604020202020204" pitchFamily="34" charset="0"/>
              <a:buChar char="•"/>
            </a:pPr>
            <a:r>
              <a:rPr lang="en-US" sz="1800" dirty="0">
                <a:solidFill>
                  <a:srgbClr val="220A3A"/>
                </a:solidFill>
                <a:latin typeface="Plus Jakarta Sans ExtraBold" panose="020B0604020202020204" charset="0"/>
                <a:cs typeface="Plus Jakarta Sans ExtraBold" panose="020B0604020202020204" charset="0"/>
              </a:rPr>
              <a:t>You will use doctors in the network</a:t>
            </a:r>
          </a:p>
          <a:p>
            <a:pPr>
              <a:buFont typeface="Arial" panose="020B0604020202020204" pitchFamily="34" charset="0"/>
              <a:buChar char="•"/>
            </a:pPr>
            <a:r>
              <a:rPr lang="en-US" sz="1800" dirty="0">
                <a:solidFill>
                  <a:srgbClr val="220A3A"/>
                </a:solidFill>
                <a:latin typeface="Plus Jakarta Sans ExtraBold" panose="020B0604020202020204" charset="0"/>
                <a:cs typeface="Plus Jakarta Sans ExtraBold" panose="020B0604020202020204" charset="0"/>
              </a:rPr>
              <a:t>You may need a referral to see a specialist</a:t>
            </a:r>
          </a:p>
          <a:p>
            <a:pPr>
              <a:buFont typeface="Arial" panose="020B0604020202020204" pitchFamily="34" charset="0"/>
              <a:buChar char="•"/>
            </a:pPr>
            <a:r>
              <a:rPr lang="en-US" sz="1800" dirty="0">
                <a:solidFill>
                  <a:srgbClr val="220A3A"/>
                </a:solidFill>
                <a:latin typeface="Plus Jakarta Sans ExtraBold" panose="020B0604020202020204" charset="0"/>
                <a:cs typeface="Plus Jakarta Sans ExtraBold" panose="020B0604020202020204" charset="0"/>
              </a:rPr>
              <a:t>May offer a higher level of benefits</a:t>
            </a:r>
          </a:p>
          <a:p>
            <a:pPr marL="0" indent="0"/>
            <a:endParaRPr lang="en-US" dirty="0">
              <a:latin typeface="Avenir Next LT Pro"/>
            </a:endParaRPr>
          </a:p>
        </p:txBody>
      </p:sp>
      <p:sp>
        <p:nvSpPr>
          <p:cNvPr id="8" name="Text Placeholder 7">
            <a:extLst>
              <a:ext uri="{FF2B5EF4-FFF2-40B4-BE49-F238E27FC236}">
                <a16:creationId xmlns:a16="http://schemas.microsoft.com/office/drawing/2014/main" id="{F2A20650-3D5F-4140-BFF7-3E96C5B1234D}"/>
              </a:ext>
            </a:extLst>
          </p:cNvPr>
          <p:cNvSpPr>
            <a:spLocks noGrp="1"/>
          </p:cNvSpPr>
          <p:nvPr>
            <p:ph type="body" sz="quarter" idx="3"/>
          </p:nvPr>
        </p:nvSpPr>
        <p:spPr/>
        <p:txBody>
          <a:bodyPr/>
          <a:lstStyle/>
          <a:p>
            <a:pPr algn="l"/>
            <a:r>
              <a:rPr lang="en-US" sz="2400" dirty="0">
                <a:solidFill>
                  <a:srgbClr val="220A3A"/>
                </a:solidFill>
                <a:latin typeface="Plus Jakarta Sans ExtraBold" panose="020B0604020202020204" charset="0"/>
                <a:cs typeface="Plus Jakarta Sans ExtraBold" panose="020B0604020202020204" charset="0"/>
              </a:rPr>
              <a:t>HMO-POS</a:t>
            </a:r>
          </a:p>
        </p:txBody>
      </p:sp>
      <p:sp>
        <p:nvSpPr>
          <p:cNvPr id="9" name="Text Placeholder 8">
            <a:extLst>
              <a:ext uri="{FF2B5EF4-FFF2-40B4-BE49-F238E27FC236}">
                <a16:creationId xmlns:a16="http://schemas.microsoft.com/office/drawing/2014/main" id="{ED9553DB-2CEB-49A0-8D09-5B4F13A4037D}"/>
              </a:ext>
            </a:extLst>
          </p:cNvPr>
          <p:cNvSpPr>
            <a:spLocks noGrp="1"/>
          </p:cNvSpPr>
          <p:nvPr>
            <p:ph type="body" sz="quarter" idx="13"/>
          </p:nvPr>
        </p:nvSpPr>
        <p:spPr>
          <a:solidFill>
            <a:schemeClr val="accent1"/>
          </a:solidFill>
        </p:spPr>
        <p:txBody>
          <a:bodyPr/>
          <a:lstStyle/>
          <a:p>
            <a:pPr algn="l"/>
            <a:r>
              <a:rPr lang="en-US" sz="2400" dirty="0">
                <a:solidFill>
                  <a:srgbClr val="220A3A"/>
                </a:solidFill>
                <a:latin typeface="Plus Jakarta Sans ExtraBold" panose="020B0604020202020204" charset="0"/>
                <a:cs typeface="Plus Jakarta Sans ExtraBold" panose="020B0604020202020204" charset="0"/>
              </a:rPr>
              <a:t>PPO</a:t>
            </a:r>
          </a:p>
        </p:txBody>
      </p:sp>
      <p:sp>
        <p:nvSpPr>
          <p:cNvPr id="10" name="Content Placeholder 9">
            <a:extLst>
              <a:ext uri="{FF2B5EF4-FFF2-40B4-BE49-F238E27FC236}">
                <a16:creationId xmlns:a16="http://schemas.microsoft.com/office/drawing/2014/main" id="{7D2B31C0-7BDB-4C76-A4F9-422A163DA1BD}"/>
              </a:ext>
            </a:extLst>
          </p:cNvPr>
          <p:cNvSpPr>
            <a:spLocks noGrp="1"/>
          </p:cNvSpPr>
          <p:nvPr>
            <p:ph sz="half" idx="14"/>
          </p:nvPr>
        </p:nvSpPr>
        <p:spPr>
          <a:xfrm>
            <a:off x="4404920" y="2158245"/>
            <a:ext cx="3391381" cy="3625610"/>
          </a:xfrm>
        </p:spPr>
        <p:txBody>
          <a:bodyPr/>
          <a:lstStyle/>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HMO with point of service option</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You must use doctors in the network</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You may also go out of network, but often must pay higher copays or coinsurance to do so</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Different HMO-POS plans may have different out of network limits – check plans for details</a:t>
            </a:r>
          </a:p>
          <a:p>
            <a:pPr marL="0" indent="0"/>
            <a:endParaRPr lang="en-US" dirty="0">
              <a:latin typeface="Avenir Next LT Pro"/>
            </a:endParaRPr>
          </a:p>
        </p:txBody>
      </p:sp>
      <p:sp>
        <p:nvSpPr>
          <p:cNvPr id="11" name="Content Placeholder 10">
            <a:extLst>
              <a:ext uri="{FF2B5EF4-FFF2-40B4-BE49-F238E27FC236}">
                <a16:creationId xmlns:a16="http://schemas.microsoft.com/office/drawing/2014/main" id="{49A11406-5B04-4C7D-99A8-5E4B39A6B3C2}"/>
              </a:ext>
            </a:extLst>
          </p:cNvPr>
          <p:cNvSpPr>
            <a:spLocks noGrp="1"/>
          </p:cNvSpPr>
          <p:nvPr>
            <p:ph sz="half" idx="15"/>
          </p:nvPr>
        </p:nvSpPr>
        <p:spPr>
          <a:xfrm>
            <a:off x="8128780" y="2170166"/>
            <a:ext cx="3391381" cy="3613690"/>
          </a:xfrm>
        </p:spPr>
        <p:txBody>
          <a:bodyPr/>
          <a:lstStyle/>
          <a:p>
            <a:pPr>
              <a:buFont typeface="Arial" panose="020B0604020202020204" pitchFamily="34" charset="0"/>
              <a:buChar char="•"/>
            </a:pPr>
            <a:r>
              <a:rPr lang="en-US" sz="1800" dirty="0">
                <a:solidFill>
                  <a:srgbClr val="220A3A"/>
                </a:solidFill>
                <a:latin typeface="Plus Jakarta Sans ExtraBold" panose="020B0604020202020204" charset="0"/>
                <a:cs typeface="Plus Jakarta Sans ExtraBold" panose="020B0604020202020204" charset="0"/>
              </a:rPr>
              <a:t>Preferred provider organization</a:t>
            </a:r>
          </a:p>
          <a:p>
            <a:pPr>
              <a:buFont typeface="Arial" panose="020B0604020202020204" pitchFamily="34" charset="0"/>
              <a:buChar char="•"/>
            </a:pPr>
            <a:r>
              <a:rPr lang="en-US" sz="1800" dirty="0">
                <a:solidFill>
                  <a:srgbClr val="220A3A"/>
                </a:solidFill>
                <a:latin typeface="Plus Jakarta Sans ExtraBold" panose="020B0604020202020204" charset="0"/>
                <a:cs typeface="Plus Jakarta Sans ExtraBold" panose="020B0604020202020204" charset="0"/>
              </a:rPr>
              <a:t>Your copays and coinsurance will be lower if you use doctors in the network</a:t>
            </a:r>
          </a:p>
          <a:p>
            <a:pPr>
              <a:buFont typeface="Arial" panose="020B0604020202020204" pitchFamily="34" charset="0"/>
              <a:buChar char="•"/>
            </a:pPr>
            <a:r>
              <a:rPr lang="en-US" sz="1800" dirty="0">
                <a:solidFill>
                  <a:srgbClr val="220A3A"/>
                </a:solidFill>
                <a:latin typeface="Plus Jakarta Sans ExtraBold" panose="020B0604020202020204" charset="0"/>
                <a:cs typeface="Plus Jakarta Sans ExtraBold" panose="020B0604020202020204" charset="0"/>
              </a:rPr>
              <a:t>You can use doctors and hospitals our of network, but you will pay higher costs</a:t>
            </a:r>
          </a:p>
          <a:p>
            <a:pPr marL="0" indent="0"/>
            <a:endParaRPr lang="en-US" dirty="0">
              <a:latin typeface="Avenir Next LT Pro"/>
            </a:endParaRPr>
          </a:p>
        </p:txBody>
      </p:sp>
      <p:sp>
        <p:nvSpPr>
          <p:cNvPr id="2" name="Title 1">
            <a:extLst>
              <a:ext uri="{FF2B5EF4-FFF2-40B4-BE49-F238E27FC236}">
                <a16:creationId xmlns:a16="http://schemas.microsoft.com/office/drawing/2014/main" id="{EC71D6DF-3325-43E7-9197-46CE72C7FF9E}"/>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Types of Medicare Advantage plans </a:t>
            </a:r>
          </a:p>
        </p:txBody>
      </p:sp>
      <p:sp>
        <p:nvSpPr>
          <p:cNvPr id="5" name="TextBox 4">
            <a:extLst>
              <a:ext uri="{FF2B5EF4-FFF2-40B4-BE49-F238E27FC236}">
                <a16:creationId xmlns:a16="http://schemas.microsoft.com/office/drawing/2014/main" id="{50536D80-EE7A-A59F-D983-1EE090BC1675}"/>
              </a:ext>
            </a:extLst>
          </p:cNvPr>
          <p:cNvSpPr txBox="1"/>
          <p:nvPr/>
        </p:nvSpPr>
        <p:spPr>
          <a:xfrm>
            <a:off x="239616" y="5847165"/>
            <a:ext cx="10325560" cy="523220"/>
          </a:xfrm>
          <a:prstGeom prst="rect">
            <a:avLst/>
          </a:prstGeom>
          <a:noFill/>
        </p:spPr>
        <p:txBody>
          <a:bodyPr wrap="square">
            <a:spAutoFit/>
          </a:bodyPr>
          <a:lstStyle/>
          <a:p>
            <a:pPr marL="685800" marR="0" indent="-228600">
              <a:buNone/>
            </a:pPr>
            <a:r>
              <a:rPr lang="en-US" sz="1400" dirty="0">
                <a:solidFill>
                  <a:srgbClr val="220A3A"/>
                </a:solidFill>
                <a:effectLst/>
                <a:latin typeface="Plus Jakarta Sans ExtraBold" panose="020B0604020202020204" charset="0"/>
                <a:ea typeface="Aptos" panose="020B0004020202020204" pitchFamily="34" charset="0"/>
                <a:cs typeface="Plus Jakarta Sans ExtraBold" panose="020B0604020202020204" charset="0"/>
              </a:rPr>
              <a:t>*If a provider leaves a plan network, CMS requires plans to follow beneficiary protection and continuity-of-care requirements when applicable.</a:t>
            </a:r>
            <a:endParaRPr lang="en-US" sz="1200" dirty="0">
              <a:effectLst/>
              <a:latin typeface="Plus Jakarta Sans ExtraBold" panose="020B0604020202020204" charset="0"/>
              <a:ea typeface="Aptos" panose="020B0004020202020204" pitchFamily="34" charset="0"/>
              <a:cs typeface="Plus Jakarta Sans ExtraBold" panose="020B0604020202020204" charset="0"/>
            </a:endParaRPr>
          </a:p>
        </p:txBody>
      </p:sp>
      <p:sp>
        <p:nvSpPr>
          <p:cNvPr id="12" name="Rectangle 11">
            <a:extLst>
              <a:ext uri="{FF2B5EF4-FFF2-40B4-BE49-F238E27FC236}">
                <a16:creationId xmlns:a16="http://schemas.microsoft.com/office/drawing/2014/main" id="{97EE100F-03BF-E61D-5BC0-71F9BF00BF62}"/>
              </a:ext>
            </a:extLst>
          </p:cNvPr>
          <p:cNvSpPr/>
          <p:nvPr/>
        </p:nvSpPr>
        <p:spPr>
          <a:xfrm>
            <a:off x="0" y="6545683"/>
            <a:ext cx="1905918" cy="2154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56589542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3E4444D-B4A4-46BA-9333-07B88FB12583}"/>
              </a:ext>
            </a:extLst>
          </p:cNvPr>
          <p:cNvSpPr>
            <a:spLocks noGrp="1"/>
          </p:cNvSpPr>
          <p:nvPr>
            <p:ph type="title"/>
          </p:nvPr>
        </p:nvSpPr>
        <p:spPr>
          <a:xfrm>
            <a:off x="997063" y="1028683"/>
            <a:ext cx="9534859" cy="952053"/>
          </a:xfrm>
        </p:spPr>
        <p:txBody>
          <a:bodyPr>
            <a:normAutofit fontScale="90000"/>
          </a:bodyPr>
          <a:lstStyle/>
          <a:p>
            <a:r>
              <a:rPr lang="en-US" dirty="0">
                <a:solidFill>
                  <a:srgbClr val="220A3A"/>
                </a:solidFill>
                <a:latin typeface="Plus Jakarta Sans ExtraBold" panose="020B0604020202020204" charset="0"/>
                <a:cs typeface="Plus Jakarta Sans ExtraBold" panose="020B0604020202020204" charset="0"/>
              </a:rPr>
              <a:t>Part C and D Enrollment Periods</a:t>
            </a:r>
          </a:p>
        </p:txBody>
      </p:sp>
      <p:sp>
        <p:nvSpPr>
          <p:cNvPr id="17" name="Rectangle 16">
            <a:extLst>
              <a:ext uri="{FF2B5EF4-FFF2-40B4-BE49-F238E27FC236}">
                <a16:creationId xmlns:a16="http://schemas.microsoft.com/office/drawing/2014/main" id="{908FBFB0-6168-4E0A-8ABF-C22E56D23838}"/>
              </a:ext>
            </a:extLst>
          </p:cNvPr>
          <p:cNvSpPr/>
          <p:nvPr/>
        </p:nvSpPr>
        <p:spPr>
          <a:xfrm>
            <a:off x="1336425" y="4833260"/>
            <a:ext cx="2552302" cy="830997"/>
          </a:xfrm>
          <a:prstGeom prst="rect">
            <a:avLst/>
          </a:prstGeom>
          <a:noFill/>
        </p:spPr>
        <p:txBody>
          <a:bodyPr wrap="none" lIns="91440" tIns="45720" rIns="91440" bIns="45720">
            <a:spAutoFit/>
          </a:bodyPr>
          <a:lstStyle/>
          <a:p>
            <a:pPr algn="ctr"/>
            <a:r>
              <a:rPr lang="en-US" sz="2400" dirty="0">
                <a:ln w="0"/>
                <a:solidFill>
                  <a:srgbClr val="220A3A"/>
                </a:solidFill>
                <a:effectLst>
                  <a:outerShdw blurRad="38100" dist="19050" dir="2700000" algn="tl" rotWithShape="0">
                    <a:schemeClr val="dk1">
                      <a:alpha val="40000"/>
                    </a:schemeClr>
                  </a:outerShdw>
                </a:effectLst>
                <a:latin typeface="Plus Jakarta Sans ExtraBold" panose="020B0604020202020204" charset="0"/>
                <a:cs typeface="Plus Jakarta Sans ExtraBold" panose="020B0604020202020204" charset="0"/>
              </a:rPr>
              <a:t>Initial Coverage</a:t>
            </a:r>
          </a:p>
          <a:p>
            <a:pPr algn="ctr"/>
            <a:r>
              <a:rPr lang="en-US" sz="2400" dirty="0">
                <a:ln w="0"/>
                <a:solidFill>
                  <a:srgbClr val="220A3A"/>
                </a:solidFill>
                <a:effectLst>
                  <a:outerShdw blurRad="38100" dist="19050" dir="2700000" algn="tl" rotWithShape="0">
                    <a:schemeClr val="dk1">
                      <a:alpha val="40000"/>
                    </a:schemeClr>
                  </a:outerShdw>
                </a:effectLst>
                <a:latin typeface="Plus Jakarta Sans ExtraBold" panose="020B0604020202020204" charset="0"/>
                <a:cs typeface="Plus Jakarta Sans ExtraBold" panose="020B0604020202020204" charset="0"/>
              </a:rPr>
              <a:t>Election Period</a:t>
            </a:r>
          </a:p>
        </p:txBody>
      </p:sp>
      <p:grpSp>
        <p:nvGrpSpPr>
          <p:cNvPr id="25" name="Group 24">
            <a:extLst>
              <a:ext uri="{FF2B5EF4-FFF2-40B4-BE49-F238E27FC236}">
                <a16:creationId xmlns:a16="http://schemas.microsoft.com/office/drawing/2014/main" id="{2893EA29-0237-4A7A-A481-35CF6F81FA8E}"/>
              </a:ext>
            </a:extLst>
          </p:cNvPr>
          <p:cNvGrpSpPr/>
          <p:nvPr/>
        </p:nvGrpSpPr>
        <p:grpSpPr>
          <a:xfrm>
            <a:off x="5089955" y="1973091"/>
            <a:ext cx="2012089" cy="2900860"/>
            <a:chOff x="5089955" y="1973090"/>
            <a:chExt cx="2012088" cy="2900860"/>
          </a:xfrm>
        </p:grpSpPr>
        <p:grpSp>
          <p:nvGrpSpPr>
            <p:cNvPr id="21" name="Group 20">
              <a:extLst>
                <a:ext uri="{FF2B5EF4-FFF2-40B4-BE49-F238E27FC236}">
                  <a16:creationId xmlns:a16="http://schemas.microsoft.com/office/drawing/2014/main" id="{7D45D92F-9CB2-4A26-A1BA-DDE71BA84909}"/>
                </a:ext>
              </a:extLst>
            </p:cNvPr>
            <p:cNvGrpSpPr/>
            <p:nvPr/>
          </p:nvGrpSpPr>
          <p:grpSpPr>
            <a:xfrm>
              <a:off x="5339443" y="1973090"/>
              <a:ext cx="1513114" cy="2900860"/>
              <a:chOff x="5638800" y="3004458"/>
              <a:chExt cx="1513114" cy="2900860"/>
            </a:xfrm>
          </p:grpSpPr>
          <p:pic>
            <p:nvPicPr>
              <p:cNvPr id="19" name="Graphic 18" descr="Monthly calendar outline">
                <a:extLst>
                  <a:ext uri="{FF2B5EF4-FFF2-40B4-BE49-F238E27FC236}">
                    <a16:creationId xmlns:a16="http://schemas.microsoft.com/office/drawing/2014/main" id="{DD3738A0-1249-4B15-AAD9-EFA1E79C9F42}"/>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8800" y="3004458"/>
                <a:ext cx="1513114" cy="1513114"/>
              </a:xfrm>
              <a:prstGeom prst="rect">
                <a:avLst/>
              </a:prstGeom>
            </p:spPr>
          </p:pic>
          <p:pic>
            <p:nvPicPr>
              <p:cNvPr id="20" name="Graphic 19" descr="Monthly calendar outline">
                <a:extLst>
                  <a:ext uri="{FF2B5EF4-FFF2-40B4-BE49-F238E27FC236}">
                    <a16:creationId xmlns:a16="http://schemas.microsoft.com/office/drawing/2014/main" id="{6C02CD39-B030-4EFF-9428-CFEB0737A6B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5638800" y="4392204"/>
                <a:ext cx="1513114" cy="1513114"/>
              </a:xfrm>
              <a:prstGeom prst="rect">
                <a:avLst/>
              </a:prstGeom>
            </p:spPr>
          </p:pic>
        </p:grpSp>
        <p:sp>
          <p:nvSpPr>
            <p:cNvPr id="22" name="Rectangle 21">
              <a:extLst>
                <a:ext uri="{FF2B5EF4-FFF2-40B4-BE49-F238E27FC236}">
                  <a16:creationId xmlns:a16="http://schemas.microsoft.com/office/drawing/2014/main" id="{146BA811-9319-4BAC-835B-73B9D16B0AAC}"/>
                </a:ext>
              </a:extLst>
            </p:cNvPr>
            <p:cNvSpPr/>
            <p:nvPr/>
          </p:nvSpPr>
          <p:spPr>
            <a:xfrm>
              <a:off x="5150068" y="2564102"/>
              <a:ext cx="1891864" cy="461665"/>
            </a:xfrm>
            <a:prstGeom prst="rect">
              <a:avLst/>
            </a:prstGeom>
            <a:noFill/>
          </p:spPr>
          <p:txBody>
            <a:bodyPr wrap="none" lIns="91440" tIns="45720" rIns="91440" bIns="45720" anchor="t">
              <a:spAutoFit/>
            </a:bodyPr>
            <a:lstStyle/>
            <a:p>
              <a:pPr algn="ctr"/>
              <a:r>
                <a:rPr lang="en-US" sz="2400" b="1" dirty="0">
                  <a:ln w="0"/>
                  <a:solidFill>
                    <a:schemeClr val="tx1"/>
                  </a:solidFill>
                  <a:effectLst>
                    <a:outerShdw blurRad="38100" dist="19050" dir="2700000" algn="tl" rotWithShape="0">
                      <a:schemeClr val="dk1">
                        <a:alpha val="40000"/>
                      </a:schemeClr>
                    </a:outerShdw>
                  </a:effectLst>
                  <a:latin typeface="Plus Jakarta Sans ExtraBold"/>
                  <a:cs typeface="Plus Jakarta Sans ExtraBold"/>
                </a:rPr>
                <a:t>October</a:t>
              </a:r>
              <a:r>
                <a:rPr lang="en-US" sz="2400" b="1" dirty="0">
                  <a:ln w="0"/>
                  <a:solidFill>
                    <a:schemeClr val="bg1"/>
                  </a:solidFill>
                  <a:effectLst>
                    <a:outerShdw blurRad="38100" dist="19050" dir="2700000" algn="tl" rotWithShape="0">
                      <a:schemeClr val="dk1">
                        <a:alpha val="40000"/>
                      </a:schemeClr>
                    </a:outerShdw>
                  </a:effectLst>
                  <a:latin typeface="Plus Jakarta Sans ExtraBold"/>
                  <a:cs typeface="Plus Jakarta Sans ExtraBold"/>
                </a:rPr>
                <a:t> 15</a:t>
              </a:r>
            </a:p>
          </p:txBody>
        </p:sp>
        <p:sp>
          <p:nvSpPr>
            <p:cNvPr id="23" name="Rectangle 22">
              <a:extLst>
                <a:ext uri="{FF2B5EF4-FFF2-40B4-BE49-F238E27FC236}">
                  <a16:creationId xmlns:a16="http://schemas.microsoft.com/office/drawing/2014/main" id="{A4B98F2B-3774-4F1A-B230-305B24F9DEFB}"/>
                </a:ext>
              </a:extLst>
            </p:cNvPr>
            <p:cNvSpPr/>
            <p:nvPr/>
          </p:nvSpPr>
          <p:spPr>
            <a:xfrm>
              <a:off x="5089955" y="3930539"/>
              <a:ext cx="2012088" cy="461665"/>
            </a:xfrm>
            <a:prstGeom prst="rect">
              <a:avLst/>
            </a:prstGeom>
            <a:noFill/>
          </p:spPr>
          <p:txBody>
            <a:bodyPr wrap="none" lIns="91440" tIns="45720" rIns="91440" bIns="45720" anchor="t">
              <a:spAutoFit/>
            </a:bodyPr>
            <a:lstStyle/>
            <a:p>
              <a:pPr algn="ctr"/>
              <a:r>
                <a:rPr lang="en-US" sz="2400" b="1" dirty="0">
                  <a:ln w="0"/>
                  <a:solidFill>
                    <a:schemeClr val="tx1"/>
                  </a:solidFill>
                  <a:effectLst>
                    <a:outerShdw blurRad="38100" dist="19050" dir="2700000" algn="tl" rotWithShape="0">
                      <a:schemeClr val="dk1">
                        <a:alpha val="40000"/>
                      </a:schemeClr>
                    </a:outerShdw>
                  </a:effectLst>
                  <a:latin typeface="Plus Jakarta Sans ExtraBold"/>
                  <a:cs typeface="Plus Jakarta Sans ExtraBold"/>
                </a:rPr>
                <a:t>December</a:t>
              </a:r>
              <a:r>
                <a:rPr lang="en-US" sz="2400" b="1" dirty="0">
                  <a:ln w="0"/>
                  <a:solidFill>
                    <a:schemeClr val="accent3"/>
                  </a:solidFill>
                  <a:effectLst>
                    <a:outerShdw blurRad="38100" dist="19050" dir="2700000" algn="tl" rotWithShape="0">
                      <a:schemeClr val="dk1">
                        <a:alpha val="40000"/>
                      </a:schemeClr>
                    </a:outerShdw>
                  </a:effectLst>
                  <a:latin typeface="Plus Jakarta Sans ExtraBold"/>
                  <a:cs typeface="Plus Jakarta Sans ExtraBold"/>
                </a:rPr>
                <a:t> </a:t>
              </a:r>
              <a:r>
                <a:rPr lang="en-US" sz="2400" b="1" dirty="0">
                  <a:ln w="0"/>
                  <a:solidFill>
                    <a:schemeClr val="bg1"/>
                  </a:solidFill>
                  <a:effectLst>
                    <a:outerShdw blurRad="38100" dist="19050" dir="2700000" algn="tl" rotWithShape="0">
                      <a:schemeClr val="dk1">
                        <a:alpha val="40000"/>
                      </a:schemeClr>
                    </a:outerShdw>
                  </a:effectLst>
                  <a:latin typeface="Plus Jakarta Sans ExtraBold"/>
                  <a:cs typeface="Plus Jakarta Sans ExtraBold"/>
                </a:rPr>
                <a:t>7</a:t>
              </a:r>
            </a:p>
          </p:txBody>
        </p:sp>
      </p:grpSp>
      <p:sp>
        <p:nvSpPr>
          <p:cNvPr id="24" name="Rectangle 23">
            <a:extLst>
              <a:ext uri="{FF2B5EF4-FFF2-40B4-BE49-F238E27FC236}">
                <a16:creationId xmlns:a16="http://schemas.microsoft.com/office/drawing/2014/main" id="{9A889BCB-0956-41E7-A643-6A3C97CBB8B9}"/>
              </a:ext>
            </a:extLst>
          </p:cNvPr>
          <p:cNvSpPr/>
          <p:nvPr/>
        </p:nvSpPr>
        <p:spPr>
          <a:xfrm>
            <a:off x="4863132" y="4833260"/>
            <a:ext cx="2465740" cy="830997"/>
          </a:xfrm>
          <a:prstGeom prst="rect">
            <a:avLst/>
          </a:prstGeom>
          <a:noFill/>
        </p:spPr>
        <p:txBody>
          <a:bodyPr wrap="none" lIns="91440" tIns="45720" rIns="91440" bIns="45720">
            <a:spAutoFit/>
          </a:bodyPr>
          <a:lstStyle/>
          <a:p>
            <a:pPr algn="ctr"/>
            <a:r>
              <a:rPr lang="en-US" sz="2400" dirty="0">
                <a:ln w="0"/>
                <a:solidFill>
                  <a:srgbClr val="220A3A"/>
                </a:solidFill>
                <a:effectLst>
                  <a:outerShdw blurRad="38100" dist="19050" dir="2700000" algn="tl" rotWithShape="0">
                    <a:schemeClr val="dk1">
                      <a:alpha val="40000"/>
                    </a:schemeClr>
                  </a:outerShdw>
                </a:effectLst>
                <a:latin typeface="Plus Jakarta Sans ExtraBold" panose="020B0604020202020204" charset="0"/>
                <a:cs typeface="Plus Jakarta Sans ExtraBold" panose="020B0604020202020204" charset="0"/>
              </a:rPr>
              <a:t>Annual</a:t>
            </a:r>
          </a:p>
          <a:p>
            <a:pPr algn="ctr"/>
            <a:r>
              <a:rPr lang="en-US" sz="2400" dirty="0">
                <a:ln w="0"/>
                <a:solidFill>
                  <a:srgbClr val="220A3A"/>
                </a:solidFill>
                <a:effectLst>
                  <a:outerShdw blurRad="38100" dist="19050" dir="2700000" algn="tl" rotWithShape="0">
                    <a:schemeClr val="dk1">
                      <a:alpha val="40000"/>
                    </a:schemeClr>
                  </a:outerShdw>
                </a:effectLst>
                <a:latin typeface="Plus Jakarta Sans ExtraBold" panose="020B0604020202020204" charset="0"/>
                <a:cs typeface="Plus Jakarta Sans ExtraBold" panose="020B0604020202020204" charset="0"/>
              </a:rPr>
              <a:t>Election Period</a:t>
            </a:r>
          </a:p>
        </p:txBody>
      </p:sp>
      <p:grpSp>
        <p:nvGrpSpPr>
          <p:cNvPr id="33" name="Group 32">
            <a:extLst>
              <a:ext uri="{FF2B5EF4-FFF2-40B4-BE49-F238E27FC236}">
                <a16:creationId xmlns:a16="http://schemas.microsoft.com/office/drawing/2014/main" id="{CFC69BF0-C4CF-4BCB-9DBD-3A968DF8F2BE}"/>
              </a:ext>
            </a:extLst>
          </p:cNvPr>
          <p:cNvGrpSpPr/>
          <p:nvPr/>
        </p:nvGrpSpPr>
        <p:grpSpPr>
          <a:xfrm>
            <a:off x="7727424" y="2621993"/>
            <a:ext cx="3313604" cy="1721947"/>
            <a:chOff x="7662108" y="2621994"/>
            <a:chExt cx="3313604" cy="1721946"/>
          </a:xfrm>
        </p:grpSpPr>
        <p:pic>
          <p:nvPicPr>
            <p:cNvPr id="27" name="Graphic 26" descr="Monthly calendar outline">
              <a:extLst>
                <a:ext uri="{FF2B5EF4-FFF2-40B4-BE49-F238E27FC236}">
                  <a16:creationId xmlns:a16="http://schemas.microsoft.com/office/drawing/2014/main" id="{5C1D6571-A221-47BA-9534-EA4BAE9AA27C}"/>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7662108" y="2621994"/>
              <a:ext cx="1721945" cy="1721945"/>
            </a:xfrm>
            <a:prstGeom prst="rect">
              <a:avLst/>
            </a:prstGeom>
          </p:spPr>
        </p:pic>
        <p:pic>
          <p:nvPicPr>
            <p:cNvPr id="29" name="Graphic 28" descr="Monthly calendar outline">
              <a:extLst>
                <a:ext uri="{FF2B5EF4-FFF2-40B4-BE49-F238E27FC236}">
                  <a16:creationId xmlns:a16="http://schemas.microsoft.com/office/drawing/2014/main" id="{4519650A-5C1B-4A5A-B94F-C545F938FCF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9253766" y="2621994"/>
              <a:ext cx="1721946" cy="1721946"/>
            </a:xfrm>
            <a:prstGeom prst="rect">
              <a:avLst/>
            </a:prstGeom>
          </p:spPr>
        </p:pic>
        <p:sp>
          <p:nvSpPr>
            <p:cNvPr id="30" name="Rectangle 29">
              <a:extLst>
                <a:ext uri="{FF2B5EF4-FFF2-40B4-BE49-F238E27FC236}">
                  <a16:creationId xmlns:a16="http://schemas.microsoft.com/office/drawing/2014/main" id="{403938ED-D724-4373-B462-FDAF5227B0FE}"/>
                </a:ext>
              </a:extLst>
            </p:cNvPr>
            <p:cNvSpPr/>
            <p:nvPr/>
          </p:nvSpPr>
          <p:spPr>
            <a:xfrm>
              <a:off x="7762296" y="3252132"/>
              <a:ext cx="1521570" cy="461665"/>
            </a:xfrm>
            <a:prstGeom prst="rect">
              <a:avLst/>
            </a:prstGeom>
            <a:noFill/>
          </p:spPr>
          <p:txBody>
            <a:bodyPr wrap="none" lIns="91440" tIns="45720" rIns="91440" bIns="45720" anchor="t">
              <a:spAutoFit/>
            </a:bodyPr>
            <a:lstStyle/>
            <a:p>
              <a:pPr algn="ctr"/>
              <a:r>
                <a:rPr lang="en-US" sz="2400" b="1" dirty="0">
                  <a:ln w="0"/>
                  <a:solidFill>
                    <a:schemeClr val="tx1"/>
                  </a:solidFill>
                  <a:effectLst>
                    <a:outerShdw blurRad="38100" dist="19050" dir="2700000" algn="tl" rotWithShape="0">
                      <a:schemeClr val="dk1">
                        <a:alpha val="40000"/>
                      </a:schemeClr>
                    </a:outerShdw>
                  </a:effectLst>
                  <a:latin typeface="Plus Jakarta Sans ExtraBold"/>
                  <a:cs typeface="Plus Jakarta Sans ExtraBold"/>
                </a:rPr>
                <a:t>January</a:t>
              </a:r>
              <a:r>
                <a:rPr lang="en-US" sz="2400" b="1" dirty="0">
                  <a:ln w="0"/>
                  <a:solidFill>
                    <a:schemeClr val="accent3"/>
                  </a:solidFill>
                  <a:effectLst>
                    <a:outerShdw blurRad="38100" dist="19050" dir="2700000" algn="tl" rotWithShape="0">
                      <a:schemeClr val="dk1">
                        <a:alpha val="40000"/>
                      </a:schemeClr>
                    </a:outerShdw>
                  </a:effectLst>
                  <a:latin typeface="Plus Jakarta Sans ExtraBold"/>
                  <a:cs typeface="Plus Jakarta Sans ExtraBold"/>
                </a:rPr>
                <a:t> </a:t>
              </a:r>
              <a:r>
                <a:rPr lang="en-US" sz="2400" b="1" dirty="0">
                  <a:ln w="0"/>
                  <a:solidFill>
                    <a:schemeClr val="bg1"/>
                  </a:solidFill>
                  <a:effectLst>
                    <a:outerShdw blurRad="38100" dist="19050" dir="2700000" algn="tl" rotWithShape="0">
                      <a:schemeClr val="dk1">
                        <a:alpha val="40000"/>
                      </a:schemeClr>
                    </a:outerShdw>
                  </a:effectLst>
                  <a:latin typeface="Plus Jakarta Sans ExtraBold"/>
                  <a:cs typeface="Plus Jakarta Sans ExtraBold"/>
                </a:rPr>
                <a:t>1</a:t>
              </a:r>
            </a:p>
          </p:txBody>
        </p:sp>
        <p:sp>
          <p:nvSpPr>
            <p:cNvPr id="31" name="Rectangle 30">
              <a:extLst>
                <a:ext uri="{FF2B5EF4-FFF2-40B4-BE49-F238E27FC236}">
                  <a16:creationId xmlns:a16="http://schemas.microsoft.com/office/drawing/2014/main" id="{8370CDE3-F58C-494A-970A-0D38EAFD6777}"/>
                </a:ext>
              </a:extLst>
            </p:cNvPr>
            <p:cNvSpPr/>
            <p:nvPr/>
          </p:nvSpPr>
          <p:spPr>
            <a:xfrm>
              <a:off x="9351901" y="3252132"/>
              <a:ext cx="1507144" cy="461665"/>
            </a:xfrm>
            <a:prstGeom prst="rect">
              <a:avLst/>
            </a:prstGeom>
            <a:noFill/>
          </p:spPr>
          <p:txBody>
            <a:bodyPr wrap="none" lIns="91440" tIns="45720" rIns="91440" bIns="45720" anchor="t">
              <a:spAutoFit/>
            </a:bodyPr>
            <a:lstStyle/>
            <a:p>
              <a:pPr algn="ctr"/>
              <a:r>
                <a:rPr lang="en-US" sz="2400" b="1" dirty="0">
                  <a:ln w="0"/>
                  <a:solidFill>
                    <a:schemeClr val="tx1"/>
                  </a:solidFill>
                  <a:effectLst>
                    <a:outerShdw blurRad="38100" dist="19050" dir="2700000" algn="tl" rotWithShape="0">
                      <a:schemeClr val="dk1">
                        <a:alpha val="40000"/>
                      </a:schemeClr>
                    </a:outerShdw>
                  </a:effectLst>
                  <a:latin typeface="Plus Jakarta Sans ExtraBold"/>
                  <a:cs typeface="Plus Jakarta Sans ExtraBold"/>
                </a:rPr>
                <a:t>March</a:t>
              </a:r>
              <a:r>
                <a:rPr lang="en-US" sz="2400" b="1" dirty="0">
                  <a:ln w="0"/>
                  <a:solidFill>
                    <a:schemeClr val="bg1"/>
                  </a:solidFill>
                  <a:effectLst>
                    <a:outerShdw blurRad="38100" dist="19050" dir="2700000" algn="tl" rotWithShape="0">
                      <a:schemeClr val="dk1">
                        <a:alpha val="40000"/>
                      </a:schemeClr>
                    </a:outerShdw>
                  </a:effectLst>
                  <a:latin typeface="Plus Jakarta Sans ExtraBold"/>
                  <a:cs typeface="Plus Jakarta Sans ExtraBold"/>
                </a:rPr>
                <a:t> 31</a:t>
              </a:r>
            </a:p>
          </p:txBody>
        </p:sp>
      </p:grpSp>
      <p:sp>
        <p:nvSpPr>
          <p:cNvPr id="32" name="Rectangle 31">
            <a:extLst>
              <a:ext uri="{FF2B5EF4-FFF2-40B4-BE49-F238E27FC236}">
                <a16:creationId xmlns:a16="http://schemas.microsoft.com/office/drawing/2014/main" id="{C06139F8-949A-4D84-ABC6-A62773C4738B}"/>
              </a:ext>
            </a:extLst>
          </p:cNvPr>
          <p:cNvSpPr/>
          <p:nvPr/>
        </p:nvSpPr>
        <p:spPr>
          <a:xfrm>
            <a:off x="7495912" y="4833260"/>
            <a:ext cx="3772188" cy="830997"/>
          </a:xfrm>
          <a:prstGeom prst="rect">
            <a:avLst/>
          </a:prstGeom>
          <a:noFill/>
        </p:spPr>
        <p:txBody>
          <a:bodyPr wrap="none" lIns="91440" tIns="45720" rIns="91440" bIns="45720">
            <a:spAutoFit/>
          </a:bodyPr>
          <a:lstStyle/>
          <a:p>
            <a:pPr algn="ctr"/>
            <a:r>
              <a:rPr lang="en-US" sz="2400" dirty="0">
                <a:ln w="0"/>
                <a:solidFill>
                  <a:srgbClr val="220A3A"/>
                </a:solidFill>
                <a:effectLst>
                  <a:outerShdw blurRad="38100" dist="19050" dir="2700000" algn="tl" rotWithShape="0">
                    <a:schemeClr val="dk1">
                      <a:alpha val="40000"/>
                    </a:schemeClr>
                  </a:outerShdw>
                </a:effectLst>
                <a:latin typeface="Plus Jakarta Sans ExtraBold" panose="020B0604020202020204" charset="0"/>
                <a:cs typeface="Plus Jakarta Sans ExtraBold" panose="020B0604020202020204" charset="0"/>
              </a:rPr>
              <a:t>Medicare Advantage</a:t>
            </a:r>
          </a:p>
          <a:p>
            <a:pPr algn="ctr"/>
            <a:r>
              <a:rPr lang="en-US" sz="2400" dirty="0">
                <a:ln w="0"/>
                <a:solidFill>
                  <a:srgbClr val="220A3A"/>
                </a:solidFill>
                <a:effectLst>
                  <a:outerShdw blurRad="38100" dist="19050" dir="2700000" algn="tl" rotWithShape="0">
                    <a:schemeClr val="dk1">
                      <a:alpha val="40000"/>
                    </a:schemeClr>
                  </a:outerShdw>
                </a:effectLst>
                <a:latin typeface="Plus Jakarta Sans ExtraBold" panose="020B0604020202020204" charset="0"/>
                <a:cs typeface="Plus Jakarta Sans ExtraBold" panose="020B0604020202020204" charset="0"/>
              </a:rPr>
              <a:t>Open Enrollment Period</a:t>
            </a:r>
          </a:p>
        </p:txBody>
      </p:sp>
      <p:grpSp>
        <p:nvGrpSpPr>
          <p:cNvPr id="2" name="Group 1">
            <a:extLst>
              <a:ext uri="{FF2B5EF4-FFF2-40B4-BE49-F238E27FC236}">
                <a16:creationId xmlns:a16="http://schemas.microsoft.com/office/drawing/2014/main" id="{3301E95F-6613-49A2-A9FA-3C66D1E2B025}"/>
              </a:ext>
            </a:extLst>
          </p:cNvPr>
          <p:cNvGrpSpPr/>
          <p:nvPr/>
        </p:nvGrpSpPr>
        <p:grpSpPr>
          <a:xfrm>
            <a:off x="1284517" y="2111368"/>
            <a:ext cx="2656115" cy="2738037"/>
            <a:chOff x="1284516" y="2111367"/>
            <a:chExt cx="2656115" cy="2738037"/>
          </a:xfrm>
        </p:grpSpPr>
        <p:pic>
          <p:nvPicPr>
            <p:cNvPr id="8" name="Graphic 7" descr="Monthly calendar outline">
              <a:extLst>
                <a:ext uri="{FF2B5EF4-FFF2-40B4-BE49-F238E27FC236}">
                  <a16:creationId xmlns:a16="http://schemas.microsoft.com/office/drawing/2014/main" id="{5765C0E8-D174-4EF7-9BA7-6B7241E0D0DD}"/>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4516" y="2568656"/>
              <a:ext cx="914400" cy="914400"/>
            </a:xfrm>
            <a:prstGeom prst="rect">
              <a:avLst/>
            </a:prstGeom>
          </p:spPr>
        </p:pic>
        <p:pic>
          <p:nvPicPr>
            <p:cNvPr id="10" name="Graphic 9" descr="Monthly calendar outline">
              <a:extLst>
                <a:ext uri="{FF2B5EF4-FFF2-40B4-BE49-F238E27FC236}">
                  <a16:creationId xmlns:a16="http://schemas.microsoft.com/office/drawing/2014/main" id="{7EC0715C-0ECE-41E0-BAEB-FBDB6352D99F}"/>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55373" y="3025856"/>
              <a:ext cx="914400" cy="914400"/>
            </a:xfrm>
            <a:prstGeom prst="rect">
              <a:avLst/>
            </a:prstGeom>
          </p:spPr>
        </p:pic>
        <p:pic>
          <p:nvPicPr>
            <p:cNvPr id="11" name="Graphic 10" descr="Monthly calendar outline">
              <a:extLst>
                <a:ext uri="{FF2B5EF4-FFF2-40B4-BE49-F238E27FC236}">
                  <a16:creationId xmlns:a16="http://schemas.microsoft.com/office/drawing/2014/main" id="{B625FB37-E854-45D5-8AEE-7DE775583590}"/>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26230" y="3483056"/>
              <a:ext cx="914400" cy="914400"/>
            </a:xfrm>
            <a:prstGeom prst="rect">
              <a:avLst/>
            </a:prstGeom>
          </p:spPr>
        </p:pic>
        <p:pic>
          <p:nvPicPr>
            <p:cNvPr id="12" name="Graphic 11" descr="Monthly calendar outline">
              <a:extLst>
                <a:ext uri="{FF2B5EF4-FFF2-40B4-BE49-F238E27FC236}">
                  <a16:creationId xmlns:a16="http://schemas.microsoft.com/office/drawing/2014/main" id="{FDE13B23-A9B7-4378-816E-45EFD7D7F547}"/>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77145" y="2111367"/>
              <a:ext cx="914400" cy="914400"/>
            </a:xfrm>
            <a:prstGeom prst="rect">
              <a:avLst/>
            </a:prstGeom>
          </p:spPr>
        </p:pic>
        <p:pic>
          <p:nvPicPr>
            <p:cNvPr id="13" name="Graphic 12" descr="Monthly calendar outline">
              <a:extLst>
                <a:ext uri="{FF2B5EF4-FFF2-40B4-BE49-F238E27FC236}">
                  <a16:creationId xmlns:a16="http://schemas.microsoft.com/office/drawing/2014/main" id="{89E3AEEB-6D6D-4EE3-B602-AF498DF200DB}"/>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3026231" y="2568567"/>
              <a:ext cx="914400" cy="914400"/>
            </a:xfrm>
            <a:prstGeom prst="rect">
              <a:avLst/>
            </a:prstGeom>
          </p:spPr>
        </p:pic>
        <p:pic>
          <p:nvPicPr>
            <p:cNvPr id="14" name="Graphic 13" descr="Monthly calendar outline">
              <a:extLst>
                <a:ext uri="{FF2B5EF4-FFF2-40B4-BE49-F238E27FC236}">
                  <a16:creationId xmlns:a16="http://schemas.microsoft.com/office/drawing/2014/main" id="{E65F8138-1FA7-45C8-A228-C4A98D36E31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284516" y="3483056"/>
              <a:ext cx="914400" cy="914400"/>
            </a:xfrm>
            <a:prstGeom prst="rect">
              <a:avLst/>
            </a:prstGeom>
          </p:spPr>
        </p:pic>
        <p:pic>
          <p:nvPicPr>
            <p:cNvPr id="15" name="Graphic 14" descr="Monthly calendar outline">
              <a:extLst>
                <a:ext uri="{FF2B5EF4-FFF2-40B4-BE49-F238E27FC236}">
                  <a16:creationId xmlns:a16="http://schemas.microsoft.com/office/drawing/2014/main" id="{C14AE2A6-10F5-42A5-AAC8-1D07292504E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2177145" y="3935004"/>
              <a:ext cx="914400" cy="914400"/>
            </a:xfrm>
            <a:prstGeom prst="rect">
              <a:avLst/>
            </a:prstGeom>
          </p:spPr>
        </p:pic>
        <p:sp>
          <p:nvSpPr>
            <p:cNvPr id="7" name="Rectangle 6">
              <a:extLst>
                <a:ext uri="{FF2B5EF4-FFF2-40B4-BE49-F238E27FC236}">
                  <a16:creationId xmlns:a16="http://schemas.microsoft.com/office/drawing/2014/main" id="{6B131D00-7B07-4DE2-8B43-35DBC12762AF}"/>
                </a:ext>
              </a:extLst>
            </p:cNvPr>
            <p:cNvSpPr/>
            <p:nvPr/>
          </p:nvSpPr>
          <p:spPr>
            <a:xfrm>
              <a:off x="1900257" y="3257978"/>
              <a:ext cx="1481496" cy="461665"/>
            </a:xfrm>
            <a:prstGeom prst="rect">
              <a:avLst/>
            </a:prstGeom>
            <a:noFill/>
          </p:spPr>
          <p:txBody>
            <a:bodyPr wrap="none" lIns="91440" tIns="45720" rIns="91440" bIns="45720" anchor="t">
              <a:spAutoFit/>
            </a:bodyPr>
            <a:lstStyle/>
            <a:p>
              <a:pPr algn="ctr"/>
              <a:r>
                <a:rPr lang="en-US" sz="2400" b="1" dirty="0">
                  <a:ln w="0"/>
                  <a:solidFill>
                    <a:schemeClr val="tx1"/>
                  </a:solidFill>
                  <a:effectLst>
                    <a:outerShdw blurRad="38100" dist="19050" dir="2700000" algn="tl" rotWithShape="0">
                      <a:schemeClr val="dk1">
                        <a:alpha val="40000"/>
                      </a:schemeClr>
                    </a:outerShdw>
                  </a:effectLst>
                  <a:latin typeface="Plus Jakarta Sans ExtraBold"/>
                  <a:cs typeface="Plus Jakarta Sans ExtraBold"/>
                </a:rPr>
                <a:t>Birthday</a:t>
              </a:r>
            </a:p>
          </p:txBody>
        </p:sp>
      </p:grpSp>
      <p:sp>
        <p:nvSpPr>
          <p:cNvPr id="5" name="Rectangle 4">
            <a:extLst>
              <a:ext uri="{FF2B5EF4-FFF2-40B4-BE49-F238E27FC236}">
                <a16:creationId xmlns:a16="http://schemas.microsoft.com/office/drawing/2014/main" id="{D1AD59E3-18EB-0FD4-79A3-DD79CD7BCAC2}"/>
              </a:ext>
            </a:extLst>
          </p:cNvPr>
          <p:cNvSpPr/>
          <p:nvPr/>
        </p:nvSpPr>
        <p:spPr>
          <a:xfrm>
            <a:off x="0" y="6545683"/>
            <a:ext cx="1911479" cy="21544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88213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2B8C232E-BDC0-C05D-E20A-3F5B620CF19D}"/>
              </a:ext>
            </a:extLst>
          </p:cNvPr>
          <p:cNvSpPr>
            <a:spLocks noGrp="1"/>
          </p:cNvSpPr>
          <p:nvPr>
            <p:ph sz="quarter" idx="13"/>
          </p:nvPr>
        </p:nvSpPr>
        <p:spPr>
          <a:xfrm>
            <a:off x="7959511" y="1253067"/>
            <a:ext cx="3615075" cy="4351867"/>
          </a:xfrm>
        </p:spPr>
        <p:txBody>
          <a:bodyPr>
            <a:noAutofit/>
          </a:bodyPr>
          <a:lstStyle/>
          <a:p>
            <a:r>
              <a:rPr lang="en-US" sz="1600" dirty="0">
                <a:solidFill>
                  <a:srgbClr val="220A3A"/>
                </a:solidFill>
                <a:latin typeface="Plus Jakarta Sans ExtraBold" panose="020B0604020202020204" charset="0"/>
                <a:cs typeface="Plus Jakarta Sans ExtraBold" panose="020B0604020202020204" charset="0"/>
              </a:rPr>
              <a:t>Losing employer group coverage (including COBRA coverage)</a:t>
            </a:r>
          </a:p>
          <a:p>
            <a:r>
              <a:rPr lang="en-US" sz="1600" dirty="0">
                <a:solidFill>
                  <a:srgbClr val="220A3A"/>
                </a:solidFill>
                <a:latin typeface="Plus Jakarta Sans ExtraBold" panose="020B0604020202020204" charset="0"/>
                <a:cs typeface="Plus Jakarta Sans ExtraBold" panose="020B0604020202020204" charset="0"/>
              </a:rPr>
              <a:t>Moving outside of your current plan’s service area</a:t>
            </a:r>
          </a:p>
          <a:p>
            <a:r>
              <a:rPr lang="en-US" sz="1600" dirty="0">
                <a:solidFill>
                  <a:srgbClr val="220A3A"/>
                </a:solidFill>
                <a:latin typeface="Plus Jakarta Sans ExtraBold" panose="020B0604020202020204" charset="0"/>
                <a:cs typeface="Plus Jakarta Sans ExtraBold" panose="020B0604020202020204" charset="0"/>
              </a:rPr>
              <a:t>Getting both Medicare and Medicaid</a:t>
            </a:r>
          </a:p>
          <a:p>
            <a:r>
              <a:rPr lang="en-US" sz="1600" dirty="0">
                <a:solidFill>
                  <a:srgbClr val="220A3A"/>
                </a:solidFill>
                <a:latin typeface="Plus Jakarta Sans ExtraBold" panose="020B0604020202020204" charset="0"/>
                <a:cs typeface="Plus Jakarta Sans ExtraBold" panose="020B0604020202020204" charset="0"/>
              </a:rPr>
              <a:t>Being assigned a Medicare Part D plan by the government</a:t>
            </a:r>
          </a:p>
          <a:p>
            <a:r>
              <a:rPr lang="en-US" sz="1600" dirty="0">
                <a:solidFill>
                  <a:srgbClr val="220A3A"/>
                </a:solidFill>
                <a:latin typeface="Plus Jakarta Sans ExtraBold" panose="020B0604020202020204" charset="0"/>
                <a:cs typeface="Plus Jakarta Sans ExtraBold" panose="020B0604020202020204" charset="0"/>
              </a:rPr>
              <a:t>Losing eligibility for state medical assistance programs</a:t>
            </a:r>
          </a:p>
          <a:p>
            <a:r>
              <a:rPr lang="en-US" sz="1600" dirty="0">
                <a:solidFill>
                  <a:srgbClr val="220A3A"/>
                </a:solidFill>
                <a:latin typeface="Plus Jakarta Sans ExtraBold" panose="020B0604020202020204" charset="0"/>
                <a:cs typeface="Plus Jakarta Sans ExtraBold" panose="020B0604020202020204" charset="0"/>
              </a:rPr>
              <a:t>Moving into or out of an institution</a:t>
            </a:r>
          </a:p>
        </p:txBody>
      </p:sp>
      <p:sp>
        <p:nvSpPr>
          <p:cNvPr id="3" name="Title 2">
            <a:extLst>
              <a:ext uri="{FF2B5EF4-FFF2-40B4-BE49-F238E27FC236}">
                <a16:creationId xmlns:a16="http://schemas.microsoft.com/office/drawing/2014/main" id="{FF240E22-CCC8-CD11-40AD-7BF7713F03ED}"/>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Special enrollment periods </a:t>
            </a:r>
          </a:p>
        </p:txBody>
      </p:sp>
      <p:sp>
        <p:nvSpPr>
          <p:cNvPr id="4" name="Text Placeholder 3">
            <a:extLst>
              <a:ext uri="{FF2B5EF4-FFF2-40B4-BE49-F238E27FC236}">
                <a16:creationId xmlns:a16="http://schemas.microsoft.com/office/drawing/2014/main" id="{B5A98B6D-346C-8FFF-5C47-BA1E30525C08}"/>
              </a:ext>
            </a:extLst>
          </p:cNvPr>
          <p:cNvSpPr>
            <a:spLocks noGrp="1"/>
          </p:cNvSpPr>
          <p:nvPr>
            <p:ph type="body" sz="quarter" idx="14"/>
          </p:nvPr>
        </p:nvSpPr>
        <p:spPr/>
        <p:txBody>
          <a:bodyPr/>
          <a:lstStyle/>
          <a:p>
            <a:pPr marL="0" indent="0">
              <a:buNone/>
            </a:pPr>
            <a:r>
              <a:rPr lang="en-US" dirty="0">
                <a:solidFill>
                  <a:srgbClr val="220A3A"/>
                </a:solidFill>
                <a:latin typeface="Plus Jakarta Sans ExtraBold" panose="020B0604020202020204" charset="0"/>
                <a:cs typeface="Plus Jakarta Sans ExtraBold" panose="020B0604020202020204" charset="0"/>
              </a:rPr>
              <a:t>Part C, D, and Medigap</a:t>
            </a:r>
          </a:p>
        </p:txBody>
      </p:sp>
      <p:sp>
        <p:nvSpPr>
          <p:cNvPr id="5" name="Rectangle 4">
            <a:extLst>
              <a:ext uri="{FF2B5EF4-FFF2-40B4-BE49-F238E27FC236}">
                <a16:creationId xmlns:a16="http://schemas.microsoft.com/office/drawing/2014/main" id="{63A0114B-2B79-BCE9-E5A0-6D36E076616D}"/>
              </a:ext>
            </a:extLst>
          </p:cNvPr>
          <p:cNvSpPr/>
          <p:nvPr/>
        </p:nvSpPr>
        <p:spPr>
          <a:xfrm>
            <a:off x="0" y="6555036"/>
            <a:ext cx="1817783" cy="2203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901916D0-F1D4-C2A2-30F1-A4BB9215E727}"/>
              </a:ext>
            </a:extLst>
          </p:cNvPr>
          <p:cNvSpPr/>
          <p:nvPr/>
        </p:nvSpPr>
        <p:spPr>
          <a:xfrm>
            <a:off x="11732964" y="6400800"/>
            <a:ext cx="459036" cy="457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9368613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CEC11D4-72F2-5C59-C158-7088A3592B92}"/>
              </a:ext>
            </a:extLst>
          </p:cNvPr>
          <p:cNvSpPr>
            <a:spLocks noGrp="1"/>
          </p:cNvSpPr>
          <p:nvPr>
            <p:ph type="title"/>
          </p:nvPr>
        </p:nvSpPr>
        <p:spPr/>
        <p:txBody>
          <a:bodyPr/>
          <a:lstStyle/>
          <a:p>
            <a:r>
              <a:rPr lang="en-US" dirty="0">
                <a:solidFill>
                  <a:srgbClr val="220A3A"/>
                </a:solidFill>
                <a:latin typeface="Plus Jakarta Sans ExtraBold" panose="020B0604020202020204" charset="0"/>
                <a:cs typeface="Plus Jakarta Sans ExtraBold" panose="020B0604020202020204" charset="0"/>
              </a:rPr>
              <a:t>Medigap enrollment periods</a:t>
            </a:r>
          </a:p>
        </p:txBody>
      </p:sp>
      <p:sp>
        <p:nvSpPr>
          <p:cNvPr id="3" name="Text Placeholder 2">
            <a:extLst>
              <a:ext uri="{FF2B5EF4-FFF2-40B4-BE49-F238E27FC236}">
                <a16:creationId xmlns:a16="http://schemas.microsoft.com/office/drawing/2014/main" id="{19A53D6B-D13C-0A1D-C348-3F6088CB6798}"/>
              </a:ext>
            </a:extLst>
          </p:cNvPr>
          <p:cNvSpPr>
            <a:spLocks noGrp="1"/>
          </p:cNvSpPr>
          <p:nvPr>
            <p:ph type="body" idx="1"/>
          </p:nvPr>
        </p:nvSpPr>
        <p:spPr/>
        <p:txBody>
          <a:bodyPr/>
          <a:lstStyle/>
          <a:p>
            <a:r>
              <a:rPr lang="en-US" dirty="0">
                <a:solidFill>
                  <a:srgbClr val="220A3A"/>
                </a:solidFill>
                <a:latin typeface="Plus Jakarta Sans ExtraBold" panose="020B0604020202020204" charset="0"/>
                <a:cs typeface="Plus Jakarta Sans ExtraBold" panose="020B0604020202020204" charset="0"/>
              </a:rPr>
              <a:t>Medigap is open for enrollment all year long after enrolling in Original Medicare </a:t>
            </a:r>
          </a:p>
          <a:p>
            <a:endParaRPr lang="en-US" dirty="0">
              <a:latin typeface="Avenir Next LT Pro"/>
            </a:endParaRPr>
          </a:p>
        </p:txBody>
      </p:sp>
    </p:spTree>
    <p:extLst>
      <p:ext uri="{BB962C8B-B14F-4D97-AF65-F5344CB8AC3E}">
        <p14:creationId xmlns:p14="http://schemas.microsoft.com/office/powerpoint/2010/main" val="305270269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4CBF7C0-5929-183F-4D79-5A424117C4E0}"/>
              </a:ext>
            </a:extLst>
          </p:cNvPr>
          <p:cNvSpPr>
            <a:spLocks noGrp="1"/>
          </p:cNvSpPr>
          <p:nvPr>
            <p:ph type="title"/>
          </p:nvPr>
        </p:nvSpPr>
        <p:spPr/>
        <p:txBody>
          <a:bodyPr/>
          <a:lstStyle/>
          <a:p>
            <a:r>
              <a:rPr lang="en-US" dirty="0">
                <a:solidFill>
                  <a:srgbClr val="220A3A"/>
                </a:solidFill>
                <a:latin typeface="Plus Jakarta Sans ExtraBold" panose="020B0604020202020204" charset="0"/>
                <a:cs typeface="Plus Jakarta Sans ExtraBold" panose="020B0604020202020204" charset="0"/>
              </a:rPr>
              <a:t>Medigap Underwriting</a:t>
            </a:r>
          </a:p>
        </p:txBody>
      </p:sp>
      <p:sp>
        <p:nvSpPr>
          <p:cNvPr id="7" name="Text Placeholder 6">
            <a:extLst>
              <a:ext uri="{FF2B5EF4-FFF2-40B4-BE49-F238E27FC236}">
                <a16:creationId xmlns:a16="http://schemas.microsoft.com/office/drawing/2014/main" id="{C0126310-DEA4-8DEC-A9A3-69D007241F63}"/>
              </a:ext>
            </a:extLst>
          </p:cNvPr>
          <p:cNvSpPr>
            <a:spLocks noGrp="1"/>
          </p:cNvSpPr>
          <p:nvPr>
            <p:ph type="body" sz="quarter" idx="12"/>
          </p:nvPr>
        </p:nvSpPr>
        <p:spPr/>
        <p:txBody>
          <a:bodyPr/>
          <a:lstStyle/>
          <a:p>
            <a:r>
              <a:rPr lang="en-US" dirty="0">
                <a:solidFill>
                  <a:srgbClr val="220A3A"/>
                </a:solidFill>
                <a:latin typeface="Plus Jakarta Sans ExtraBold" panose="020B0604020202020204" charset="0"/>
                <a:cs typeface="Plus Jakarta Sans ExtraBold" panose="020B0604020202020204" charset="0"/>
              </a:rPr>
              <a:t>When you are both 65 or older and getting Medicare Part B for the first time</a:t>
            </a:r>
          </a:p>
        </p:txBody>
      </p:sp>
      <p:sp>
        <p:nvSpPr>
          <p:cNvPr id="8" name="Text Placeholder 7">
            <a:extLst>
              <a:ext uri="{FF2B5EF4-FFF2-40B4-BE49-F238E27FC236}">
                <a16:creationId xmlns:a16="http://schemas.microsoft.com/office/drawing/2014/main" id="{43DA49DB-9997-A48C-4902-B7B1043EF0D7}"/>
              </a:ext>
            </a:extLst>
          </p:cNvPr>
          <p:cNvSpPr>
            <a:spLocks noGrp="1"/>
          </p:cNvSpPr>
          <p:nvPr>
            <p:ph type="body" sz="quarter" idx="13"/>
          </p:nvPr>
        </p:nvSpPr>
        <p:spPr/>
        <p:txBody>
          <a:bodyPr/>
          <a:lstStyle/>
          <a:p>
            <a:r>
              <a:rPr lang="en-US" dirty="0">
                <a:solidFill>
                  <a:srgbClr val="220A3A"/>
                </a:solidFill>
                <a:latin typeface="Plus Jakarta Sans ExtraBold" panose="020B0604020202020204" charset="0"/>
                <a:cs typeface="Plus Jakarta Sans ExtraBold" panose="020B0604020202020204" charset="0"/>
              </a:rPr>
              <a:t>When you have an involuntary loss of coverage – you have 63 days to enroll without underwriting</a:t>
            </a:r>
          </a:p>
        </p:txBody>
      </p:sp>
      <p:sp>
        <p:nvSpPr>
          <p:cNvPr id="9" name="Text Placeholder 8">
            <a:extLst>
              <a:ext uri="{FF2B5EF4-FFF2-40B4-BE49-F238E27FC236}">
                <a16:creationId xmlns:a16="http://schemas.microsoft.com/office/drawing/2014/main" id="{4717F272-FC8F-5D6B-1954-A4AB7B862347}"/>
              </a:ext>
            </a:extLst>
          </p:cNvPr>
          <p:cNvSpPr>
            <a:spLocks noGrp="1"/>
          </p:cNvSpPr>
          <p:nvPr>
            <p:ph type="body" sz="quarter" idx="14"/>
          </p:nvPr>
        </p:nvSpPr>
        <p:spPr/>
        <p:txBody>
          <a:bodyPr/>
          <a:lstStyle/>
          <a:p>
            <a:r>
              <a:rPr lang="en-US" dirty="0">
                <a:solidFill>
                  <a:srgbClr val="220A3A"/>
                </a:solidFill>
                <a:latin typeface="Plus Jakarta Sans ExtraBold" panose="020B0604020202020204" charset="0"/>
                <a:cs typeface="Plus Jakarta Sans ExtraBold" panose="020B0604020202020204" charset="0"/>
              </a:rPr>
              <a:t>Most other times you must go through medical underwriting</a:t>
            </a:r>
          </a:p>
        </p:txBody>
      </p:sp>
      <p:sp>
        <p:nvSpPr>
          <p:cNvPr id="10" name="Text Placeholder 9">
            <a:extLst>
              <a:ext uri="{FF2B5EF4-FFF2-40B4-BE49-F238E27FC236}">
                <a16:creationId xmlns:a16="http://schemas.microsoft.com/office/drawing/2014/main" id="{A0FBBE75-C6C4-EE4B-2510-1CAA11D3D16B}"/>
              </a:ext>
            </a:extLst>
          </p:cNvPr>
          <p:cNvSpPr>
            <a:spLocks noGrp="1"/>
          </p:cNvSpPr>
          <p:nvPr>
            <p:ph type="body" sz="quarter" idx="15"/>
          </p:nvPr>
        </p:nvSpPr>
        <p:spPr/>
        <p:txBody>
          <a:bodyPr/>
          <a:lstStyle/>
          <a:p>
            <a:r>
              <a:rPr lang="en-US" dirty="0">
                <a:solidFill>
                  <a:srgbClr val="220A3A"/>
                </a:solidFill>
                <a:latin typeface="Plus Jakarta Sans ExtraBold" panose="020B0604020202020204" charset="0"/>
                <a:cs typeface="Plus Jakarta Sans ExtraBold" panose="020B0604020202020204" charset="0"/>
              </a:rPr>
              <a:t>Medical underwriting can look at a things including past and upcoming medical care and prescriptions you are taking</a:t>
            </a:r>
          </a:p>
        </p:txBody>
      </p:sp>
      <p:sp>
        <p:nvSpPr>
          <p:cNvPr id="11" name="Text Placeholder 10">
            <a:extLst>
              <a:ext uri="{FF2B5EF4-FFF2-40B4-BE49-F238E27FC236}">
                <a16:creationId xmlns:a16="http://schemas.microsoft.com/office/drawing/2014/main" id="{626CB44A-D3F7-9316-AE32-D2C58FF192A9}"/>
              </a:ext>
            </a:extLst>
          </p:cNvPr>
          <p:cNvSpPr>
            <a:spLocks noGrp="1"/>
          </p:cNvSpPr>
          <p:nvPr>
            <p:ph type="body" sz="quarter" idx="16"/>
          </p:nvPr>
        </p:nvSpPr>
        <p:spPr/>
        <p:txBody>
          <a:bodyPr/>
          <a:lstStyle/>
          <a:p>
            <a:r>
              <a:rPr lang="en-US" dirty="0">
                <a:solidFill>
                  <a:srgbClr val="220A3A"/>
                </a:solidFill>
                <a:latin typeface="Plus Jakarta Sans ExtraBold" panose="020B0604020202020204" charset="0"/>
                <a:cs typeface="Plus Jakarta Sans ExtraBold" panose="020B0604020202020204" charset="0"/>
              </a:rPr>
              <a:t>Outside of certain situations, acceptance is not guaranteed</a:t>
            </a:r>
          </a:p>
        </p:txBody>
      </p:sp>
      <p:sp>
        <p:nvSpPr>
          <p:cNvPr id="5" name="Text Placeholder 4">
            <a:extLst>
              <a:ext uri="{FF2B5EF4-FFF2-40B4-BE49-F238E27FC236}">
                <a16:creationId xmlns:a16="http://schemas.microsoft.com/office/drawing/2014/main" id="{7966D6C6-F789-8750-217C-3B5834AFF871}"/>
              </a:ext>
            </a:extLst>
          </p:cNvPr>
          <p:cNvSpPr>
            <a:spLocks noGrp="1"/>
          </p:cNvSpPr>
          <p:nvPr>
            <p:ph type="body" idx="1"/>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Medigap Enrollment Protections</a:t>
            </a:r>
          </a:p>
        </p:txBody>
      </p:sp>
    </p:spTree>
    <p:extLst>
      <p:ext uri="{BB962C8B-B14F-4D97-AF65-F5344CB8AC3E}">
        <p14:creationId xmlns:p14="http://schemas.microsoft.com/office/powerpoint/2010/main" val="205139985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BB8A06-3ABB-226A-96F6-9885716B82B7}"/>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Health savings accounts and Medicare</a:t>
            </a:r>
          </a:p>
        </p:txBody>
      </p:sp>
      <p:sp>
        <p:nvSpPr>
          <p:cNvPr id="3" name="Text Placeholder 2">
            <a:extLst>
              <a:ext uri="{FF2B5EF4-FFF2-40B4-BE49-F238E27FC236}">
                <a16:creationId xmlns:a16="http://schemas.microsoft.com/office/drawing/2014/main" id="{BE4C66F4-9899-F537-9634-C2EDD4B9CDF4}"/>
              </a:ext>
            </a:extLst>
          </p:cNvPr>
          <p:cNvSpPr>
            <a:spLocks noGrp="1"/>
          </p:cNvSpPr>
          <p:nvPr>
            <p:ph type="body" sz="quarter" idx="13"/>
          </p:nvPr>
        </p:nvSpPr>
        <p:spPr/>
        <p:txBody>
          <a:bodyPr/>
          <a:lstStyle/>
          <a:p>
            <a:r>
              <a:rPr lang="en-US" sz="1800" dirty="0">
                <a:solidFill>
                  <a:srgbClr val="220A3A"/>
                </a:solidFill>
                <a:latin typeface="Plus Jakarta Sans ExtraBold" panose="020B0604020202020204" charset="0"/>
                <a:cs typeface="Plus Jakarta Sans ExtraBold" panose="020B0604020202020204" charset="0"/>
              </a:rPr>
              <a:t>Allows an employee set aside dollars on a pre-tax basis for qualified medical expenses</a:t>
            </a:r>
          </a:p>
          <a:p>
            <a:r>
              <a:rPr lang="en-US" sz="1800" dirty="0">
                <a:solidFill>
                  <a:srgbClr val="220A3A"/>
                </a:solidFill>
                <a:latin typeface="Plus Jakarta Sans ExtraBold" panose="020B0604020202020204" charset="0"/>
                <a:cs typeface="Plus Jakarta Sans ExtraBold" panose="020B0604020202020204" charset="0"/>
              </a:rPr>
              <a:t>If you want to continue to contribute to your HSA, you should not apply for Medicare, Social Security or Railroad Retirement benefits (RRB).</a:t>
            </a:r>
          </a:p>
          <a:p>
            <a:r>
              <a:rPr lang="en-US" sz="1800" dirty="0">
                <a:solidFill>
                  <a:srgbClr val="220A3A"/>
                </a:solidFill>
                <a:latin typeface="Plus Jakarta Sans ExtraBold" panose="020B0604020202020204" charset="0"/>
                <a:cs typeface="Plus Jakarta Sans ExtraBold" panose="020B0604020202020204" charset="0"/>
              </a:rPr>
              <a:t>Currently, having Medicare Part A or Part B makes you ineligible to contribute to an HSA account</a:t>
            </a:r>
          </a:p>
          <a:p>
            <a:r>
              <a:rPr lang="en-US" sz="1800" dirty="0">
                <a:solidFill>
                  <a:srgbClr val="220A3A"/>
                </a:solidFill>
                <a:latin typeface="Plus Jakarta Sans ExtraBold" panose="020B0604020202020204" charset="0"/>
                <a:cs typeface="Plus Jakarta Sans ExtraBold" panose="020B0604020202020204" charset="0"/>
              </a:rPr>
              <a:t>You generally will need to stop any HSA account contributions and employer HSA contributions six months before you apply for Medicare</a:t>
            </a:r>
            <a:r>
              <a:rPr lang="en-US" dirty="0">
                <a:solidFill>
                  <a:srgbClr val="220A3A"/>
                </a:solidFill>
                <a:latin typeface="Avenir Next LT Pro"/>
              </a:rPr>
              <a:t>.</a:t>
            </a:r>
          </a:p>
          <a:p>
            <a:endParaRPr lang="en-US" dirty="0">
              <a:latin typeface="Avenir Next LT Pro"/>
            </a:endParaRPr>
          </a:p>
        </p:txBody>
      </p:sp>
      <p:sp>
        <p:nvSpPr>
          <p:cNvPr id="4" name="Rectangle 3">
            <a:extLst>
              <a:ext uri="{FF2B5EF4-FFF2-40B4-BE49-F238E27FC236}">
                <a16:creationId xmlns:a16="http://schemas.microsoft.com/office/drawing/2014/main" id="{CF56A652-0FA6-5B46-2C36-AE6824C2888B}"/>
              </a:ext>
            </a:extLst>
          </p:cNvPr>
          <p:cNvSpPr/>
          <p:nvPr/>
        </p:nvSpPr>
        <p:spPr>
          <a:xfrm>
            <a:off x="0" y="6533002"/>
            <a:ext cx="1872867" cy="3249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52AB1BCD-D3D1-AF2B-22C2-8A5BD5EAB1E1}"/>
              </a:ext>
            </a:extLst>
          </p:cNvPr>
          <p:cNvSpPr/>
          <p:nvPr/>
        </p:nvSpPr>
        <p:spPr>
          <a:xfrm>
            <a:off x="11743981" y="6433851"/>
            <a:ext cx="330506" cy="32499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489807508"/>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37EDC-2B2D-8E78-4105-990A1F41B697}"/>
              </a:ext>
            </a:extLst>
          </p:cNvPr>
          <p:cNvSpPr>
            <a:spLocks noGrp="1"/>
          </p:cNvSpPr>
          <p:nvPr>
            <p:ph type="title"/>
          </p:nvPr>
        </p:nvSpPr>
        <p:spPr/>
        <p:txBody>
          <a:bodyPr/>
          <a:lstStyle/>
          <a:p>
            <a:r>
              <a:rPr lang="en-US" dirty="0">
                <a:solidFill>
                  <a:srgbClr val="220A3A"/>
                </a:solidFill>
                <a:latin typeface="Plus Jakarta Sans ExtraBold" panose="020B0604020202020204" charset="0"/>
                <a:cs typeface="Plus Jakarta Sans ExtraBold" panose="020B0604020202020204" charset="0"/>
              </a:rPr>
              <a:t>Marketing Medicare</a:t>
            </a:r>
          </a:p>
        </p:txBody>
      </p:sp>
      <p:sp>
        <p:nvSpPr>
          <p:cNvPr id="3" name="Text Placeholder 2">
            <a:extLst>
              <a:ext uri="{FF2B5EF4-FFF2-40B4-BE49-F238E27FC236}">
                <a16:creationId xmlns:a16="http://schemas.microsoft.com/office/drawing/2014/main" id="{E167FB5C-26A6-62D8-A13A-039213823CE3}"/>
              </a:ext>
            </a:extLst>
          </p:cNvPr>
          <p:cNvSpPr>
            <a:spLocks noGrp="1"/>
          </p:cNvSpPr>
          <p:nvPr>
            <p:ph type="body" idx="1"/>
          </p:nvPr>
        </p:nvSpPr>
        <p:spPr/>
        <p:txBody>
          <a:bodyPr/>
          <a:lstStyle/>
          <a:p>
            <a:r>
              <a:rPr lang="en-US" dirty="0">
                <a:solidFill>
                  <a:srgbClr val="220A3A"/>
                </a:solidFill>
                <a:latin typeface="Plus Jakarta Sans ExtraBold" panose="020B0604020202020204" charset="0"/>
                <a:cs typeface="Plus Jakarta Sans ExtraBold" panose="020B0604020202020204" charset="0"/>
              </a:rPr>
              <a:t>What to look out for </a:t>
            </a:r>
          </a:p>
        </p:txBody>
      </p:sp>
    </p:spTree>
    <p:extLst>
      <p:ext uri="{BB962C8B-B14F-4D97-AF65-F5344CB8AC3E}">
        <p14:creationId xmlns:p14="http://schemas.microsoft.com/office/powerpoint/2010/main" val="86410549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6211153C-5FC1-4029-99AF-30AA9F077F5E}"/>
              </a:ext>
            </a:extLst>
          </p:cNvPr>
          <p:cNvSpPr>
            <a:spLocks noGrp="1"/>
          </p:cNvSpPr>
          <p:nvPr>
            <p:ph type="body" idx="1"/>
          </p:nvPr>
        </p:nvSpPr>
        <p:spPr/>
        <p:txBody>
          <a:bodyPr/>
          <a:lstStyle/>
          <a:p>
            <a:pPr algn="l"/>
            <a:r>
              <a:rPr lang="en-US" sz="2400" dirty="0">
                <a:solidFill>
                  <a:srgbClr val="220A3A"/>
                </a:solidFill>
                <a:latin typeface="Plus Jakarta Sans ExtraBold" panose="020B0604020202020204" charset="0"/>
                <a:cs typeface="Plus Jakarta Sans ExtraBold" panose="020B0604020202020204" charset="0"/>
              </a:rPr>
              <a:t>What is not allowed?</a:t>
            </a:r>
          </a:p>
        </p:txBody>
      </p:sp>
      <p:sp>
        <p:nvSpPr>
          <p:cNvPr id="3" name="Content Placeholder 2">
            <a:extLst>
              <a:ext uri="{FF2B5EF4-FFF2-40B4-BE49-F238E27FC236}">
                <a16:creationId xmlns:a16="http://schemas.microsoft.com/office/drawing/2014/main" id="{2F98216A-E41C-4548-96E5-DD111FF50BCF}"/>
              </a:ext>
            </a:extLst>
          </p:cNvPr>
          <p:cNvSpPr>
            <a:spLocks noGrp="1"/>
          </p:cNvSpPr>
          <p:nvPr>
            <p:ph sz="half" idx="2"/>
          </p:nvPr>
        </p:nvSpPr>
        <p:spPr/>
        <p:txBody>
          <a:bodyPr/>
          <a:lstStyle/>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Door to door solicitation, including leaving leaflets</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Approach enrollees in areas you are getting health services</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Phone or text solicitation</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Being approached in areas like parking lots</a:t>
            </a:r>
          </a:p>
        </p:txBody>
      </p:sp>
      <p:sp>
        <p:nvSpPr>
          <p:cNvPr id="4" name="Text Placeholder 3">
            <a:extLst>
              <a:ext uri="{FF2B5EF4-FFF2-40B4-BE49-F238E27FC236}">
                <a16:creationId xmlns:a16="http://schemas.microsoft.com/office/drawing/2014/main" id="{B6F4DF0F-C983-43F2-860D-0233E38FF2D8}"/>
              </a:ext>
            </a:extLst>
          </p:cNvPr>
          <p:cNvSpPr>
            <a:spLocks noGrp="1"/>
          </p:cNvSpPr>
          <p:nvPr>
            <p:ph type="body" sz="quarter" idx="3"/>
          </p:nvPr>
        </p:nvSpPr>
        <p:spPr>
          <a:solidFill>
            <a:schemeClr val="accent1"/>
          </a:solidFill>
        </p:spPr>
        <p:txBody>
          <a:bodyPr/>
          <a:lstStyle/>
          <a:p>
            <a:pPr algn="l"/>
            <a:r>
              <a:rPr lang="en-US" sz="2400" dirty="0">
                <a:solidFill>
                  <a:srgbClr val="220A3A"/>
                </a:solidFill>
                <a:latin typeface="Plus Jakarta Sans ExtraBold" panose="020B0604020202020204" charset="0"/>
                <a:cs typeface="Plus Jakarta Sans ExtraBold" panose="020B0604020202020204" charset="0"/>
              </a:rPr>
              <a:t>What is not Allowed?</a:t>
            </a:r>
          </a:p>
        </p:txBody>
      </p:sp>
      <p:sp>
        <p:nvSpPr>
          <p:cNvPr id="6" name="Content Placeholder 5">
            <a:extLst>
              <a:ext uri="{FF2B5EF4-FFF2-40B4-BE49-F238E27FC236}">
                <a16:creationId xmlns:a16="http://schemas.microsoft.com/office/drawing/2014/main" id="{E38F623F-4341-4176-A95C-FFF6F54B1E59}"/>
              </a:ext>
            </a:extLst>
          </p:cNvPr>
          <p:cNvSpPr>
            <a:spLocks noGrp="1"/>
          </p:cNvSpPr>
          <p:nvPr>
            <p:ph sz="quarter" idx="4"/>
          </p:nvPr>
        </p:nvSpPr>
        <p:spPr/>
        <p:txBody>
          <a:bodyPr/>
          <a:lstStyle/>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Threatening you with the loss of benefits if you don’t act immediately</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Pressure tactics</a:t>
            </a:r>
          </a:p>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Offers of gifts or money</a:t>
            </a:r>
          </a:p>
        </p:txBody>
      </p:sp>
      <p:sp>
        <p:nvSpPr>
          <p:cNvPr id="8" name="Title 7">
            <a:extLst>
              <a:ext uri="{FF2B5EF4-FFF2-40B4-BE49-F238E27FC236}">
                <a16:creationId xmlns:a16="http://schemas.microsoft.com/office/drawing/2014/main" id="{C64C3B94-796A-4AC3-B743-883EB6237FDA}"/>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Marketing Medicare</a:t>
            </a:r>
          </a:p>
        </p:txBody>
      </p:sp>
      <p:sp>
        <p:nvSpPr>
          <p:cNvPr id="7" name="Rectangle 6">
            <a:extLst>
              <a:ext uri="{FF2B5EF4-FFF2-40B4-BE49-F238E27FC236}">
                <a16:creationId xmlns:a16="http://schemas.microsoft.com/office/drawing/2014/main" id="{A5339F10-FEB0-055A-369F-42A8A16A55EB}"/>
              </a:ext>
            </a:extLst>
          </p:cNvPr>
          <p:cNvSpPr/>
          <p:nvPr/>
        </p:nvSpPr>
        <p:spPr>
          <a:xfrm>
            <a:off x="0" y="6545683"/>
            <a:ext cx="1839817" cy="3123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894543822"/>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F706C9AF-601E-8741-310A-FEB8D040D791}"/>
              </a:ext>
            </a:extLst>
          </p:cNvPr>
          <p:cNvSpPr>
            <a:spLocks noGrp="1"/>
          </p:cNvSpPr>
          <p:nvPr>
            <p:ph type="body" idx="1"/>
          </p:nvPr>
        </p:nvSpPr>
        <p:spPr/>
        <p:txBody>
          <a:bodyPr/>
          <a:lstStyle/>
          <a:p>
            <a:pPr algn="ctr"/>
            <a:r>
              <a:rPr lang="en-US" sz="2400" dirty="0">
                <a:solidFill>
                  <a:srgbClr val="220A3A"/>
                </a:solidFill>
                <a:latin typeface="Plus Jakarta Sans ExtraBold" panose="020B0604020202020204" charset="0"/>
                <a:cs typeface="Plus Jakarta Sans ExtraBold" panose="020B0604020202020204" charset="0"/>
              </a:rPr>
              <a:t>Red Flags</a:t>
            </a:r>
          </a:p>
        </p:txBody>
      </p:sp>
      <p:sp>
        <p:nvSpPr>
          <p:cNvPr id="3" name="Content Placeholder 2">
            <a:extLst>
              <a:ext uri="{FF2B5EF4-FFF2-40B4-BE49-F238E27FC236}">
                <a16:creationId xmlns:a16="http://schemas.microsoft.com/office/drawing/2014/main" id="{2959D545-F8F8-A931-FE5A-3BA381E5BD38}"/>
              </a:ext>
            </a:extLst>
          </p:cNvPr>
          <p:cNvSpPr>
            <a:spLocks noGrp="1"/>
          </p:cNvSpPr>
          <p:nvPr>
            <p:ph sz="half" idx="2"/>
          </p:nvPr>
        </p:nvSpPr>
        <p:spPr/>
        <p:txBody>
          <a:bodyPr/>
          <a:lstStyle/>
          <a:p>
            <a:pPr>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Someone arriving unannounced at your door</a:t>
            </a:r>
          </a:p>
          <a:p>
            <a:pPr>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Someone asking for your Medicare Number, SS# or DOB to quote a plan or tell you about plan benefits</a:t>
            </a:r>
          </a:p>
          <a:p>
            <a:pPr>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Online ads or calls offering “extra benefits” to seniors</a:t>
            </a:r>
          </a:p>
          <a:p>
            <a:pPr>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High pressure tactics “buy now or lose benefits”</a:t>
            </a:r>
          </a:p>
          <a:p>
            <a:pPr>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Anyone saying they are from Medicare</a:t>
            </a:r>
          </a:p>
          <a:p>
            <a:endParaRPr lang="en-US" dirty="0">
              <a:latin typeface="Avenir Next LT Pro"/>
            </a:endParaRPr>
          </a:p>
        </p:txBody>
      </p:sp>
      <p:sp>
        <p:nvSpPr>
          <p:cNvPr id="4" name="Text Placeholder 3">
            <a:extLst>
              <a:ext uri="{FF2B5EF4-FFF2-40B4-BE49-F238E27FC236}">
                <a16:creationId xmlns:a16="http://schemas.microsoft.com/office/drawing/2014/main" id="{6C84A9AF-2037-7ADF-6C3A-F181F8C0602C}"/>
              </a:ext>
            </a:extLst>
          </p:cNvPr>
          <p:cNvSpPr>
            <a:spLocks noGrp="1"/>
          </p:cNvSpPr>
          <p:nvPr>
            <p:ph type="body" sz="quarter" idx="3"/>
          </p:nvPr>
        </p:nvSpPr>
        <p:spPr>
          <a:solidFill>
            <a:schemeClr val="accent1"/>
          </a:solidFill>
        </p:spPr>
        <p:txBody>
          <a:bodyPr/>
          <a:lstStyle/>
          <a:p>
            <a:pPr algn="ctr">
              <a:lnSpc>
                <a:spcPct val="250000"/>
              </a:lnSpc>
            </a:pPr>
            <a:r>
              <a:rPr lang="en-US" sz="2800" dirty="0">
                <a:solidFill>
                  <a:srgbClr val="220A3A"/>
                </a:solidFill>
                <a:latin typeface="Plus Jakarta Sans ExtraBold" panose="020B0604020202020204" charset="0"/>
                <a:cs typeface="Plus Jakarta Sans ExtraBold" panose="020B0604020202020204" charset="0"/>
              </a:rPr>
              <a:t>What is allowed?</a:t>
            </a:r>
          </a:p>
          <a:p>
            <a:endParaRPr lang="en-US" dirty="0">
              <a:latin typeface="Avenir Next LT Pro"/>
            </a:endParaRPr>
          </a:p>
        </p:txBody>
      </p:sp>
      <p:sp>
        <p:nvSpPr>
          <p:cNvPr id="6" name="Content Placeholder 5">
            <a:extLst>
              <a:ext uri="{FF2B5EF4-FFF2-40B4-BE49-F238E27FC236}">
                <a16:creationId xmlns:a16="http://schemas.microsoft.com/office/drawing/2014/main" id="{F4CE2DAB-6EFA-3867-72F7-C2FA6F7D31D1}"/>
              </a:ext>
            </a:extLst>
          </p:cNvPr>
          <p:cNvSpPr>
            <a:spLocks noGrp="1"/>
          </p:cNvSpPr>
          <p:nvPr>
            <p:ph sz="quarter" idx="4"/>
          </p:nvPr>
        </p:nvSpPr>
        <p:spPr/>
        <p:txBody>
          <a:bodyPr/>
          <a:lstStyle/>
          <a:p>
            <a:pPr>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Contacting a current client of an agency (if not in process of disenrolling from a plan)</a:t>
            </a:r>
          </a:p>
          <a:p>
            <a:pPr>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Sending plan information through the mail</a:t>
            </a:r>
          </a:p>
          <a:p>
            <a:pPr>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Unsolicited emails if the email contains a way to opt out of future emails</a:t>
            </a:r>
          </a:p>
          <a:p>
            <a:pPr>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Contacting current enrollees of a plan</a:t>
            </a:r>
          </a:p>
          <a:p>
            <a:endParaRPr lang="en-US" dirty="0">
              <a:latin typeface="Avenir Next LT Pro"/>
            </a:endParaRPr>
          </a:p>
        </p:txBody>
      </p:sp>
      <p:sp>
        <p:nvSpPr>
          <p:cNvPr id="8" name="Title 7">
            <a:extLst>
              <a:ext uri="{FF2B5EF4-FFF2-40B4-BE49-F238E27FC236}">
                <a16:creationId xmlns:a16="http://schemas.microsoft.com/office/drawing/2014/main" id="{28F6645A-521F-3FE1-E710-2B1E84188FC5}"/>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Marketing Medicare</a:t>
            </a:r>
          </a:p>
        </p:txBody>
      </p:sp>
      <p:sp>
        <p:nvSpPr>
          <p:cNvPr id="7" name="Rectangle 6">
            <a:extLst>
              <a:ext uri="{FF2B5EF4-FFF2-40B4-BE49-F238E27FC236}">
                <a16:creationId xmlns:a16="http://schemas.microsoft.com/office/drawing/2014/main" id="{E4ECE733-13D7-4A3C-898D-F3885747FFF4}"/>
              </a:ext>
            </a:extLst>
          </p:cNvPr>
          <p:cNvSpPr/>
          <p:nvPr/>
        </p:nvSpPr>
        <p:spPr>
          <a:xfrm>
            <a:off x="0" y="6545683"/>
            <a:ext cx="1828800" cy="3123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551080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C7853EA3-53D3-6997-09CC-C0F10FC5AD20}"/>
              </a:ext>
            </a:extLst>
          </p:cNvPr>
          <p:cNvSpPr>
            <a:spLocks noGrp="1"/>
          </p:cNvSpPr>
          <p:nvPr>
            <p:ph type="body" idx="1"/>
          </p:nvPr>
        </p:nvSpPr>
        <p:spPr>
          <a:xfrm>
            <a:off x="1096778" y="1218008"/>
            <a:ext cx="4646612" cy="958117"/>
          </a:xfrm>
        </p:spPr>
        <p:txBody>
          <a:bodyPr/>
          <a:lstStyle/>
          <a:p>
            <a:r>
              <a:rPr lang="en-US" sz="2400" dirty="0">
                <a:solidFill>
                  <a:srgbClr val="220A3A"/>
                </a:solidFill>
                <a:latin typeface="Plus Jakarta Sans ExtraBold" panose="020B0604020202020204" charset="0"/>
                <a:cs typeface="Plus Jakarta Sans ExtraBold" panose="020B0604020202020204" charset="0"/>
              </a:rPr>
              <a:t>Handling Marketing Contacts</a:t>
            </a:r>
          </a:p>
        </p:txBody>
      </p:sp>
      <p:sp>
        <p:nvSpPr>
          <p:cNvPr id="13" name="Content Placeholder 12">
            <a:extLst>
              <a:ext uri="{FF2B5EF4-FFF2-40B4-BE49-F238E27FC236}">
                <a16:creationId xmlns:a16="http://schemas.microsoft.com/office/drawing/2014/main" id="{46AF292C-529F-7B0B-B0C2-628DDEA9FE6D}"/>
              </a:ext>
            </a:extLst>
          </p:cNvPr>
          <p:cNvSpPr>
            <a:spLocks noGrp="1"/>
          </p:cNvSpPr>
          <p:nvPr>
            <p:ph sz="half" idx="2"/>
          </p:nvPr>
        </p:nvSpPr>
        <p:spPr/>
        <p:txBody>
          <a:bodyPr/>
          <a:lstStyle/>
          <a:p>
            <a:pPr>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Do not answer the call</a:t>
            </a:r>
          </a:p>
          <a:p>
            <a:pPr>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Attempt to get carrier name, Agent NPN, and contact information</a:t>
            </a:r>
          </a:p>
          <a:p>
            <a:pPr>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File a complaint with the Senior Medicare Patrol at </a:t>
            </a:r>
            <a:r>
              <a:rPr lang="en-US" sz="2133" b="1" dirty="0">
                <a:solidFill>
                  <a:srgbClr val="220A3A"/>
                </a:solidFill>
                <a:latin typeface="Plus Jakarta Sans ExtraBold" panose="020B0604020202020204" charset="0"/>
                <a:cs typeface="Plus Jakarta Sans ExtraBold" panose="020B0604020202020204" charset="0"/>
              </a:rPr>
              <a:t>866-642-4767</a:t>
            </a:r>
          </a:p>
          <a:p>
            <a:pPr>
              <a:buFont typeface="Arial" panose="020B0604020202020204" pitchFamily="34" charset="0"/>
              <a:buChar char="•"/>
            </a:pPr>
            <a:r>
              <a:rPr lang="en-US" sz="1867" dirty="0">
                <a:solidFill>
                  <a:srgbClr val="220A3A"/>
                </a:solidFill>
                <a:latin typeface="Plus Jakarta Sans ExtraBold" panose="020B0604020202020204" charset="0"/>
                <a:cs typeface="Plus Jakarta Sans ExtraBold" panose="020B0604020202020204" charset="0"/>
              </a:rPr>
              <a:t>File a complaint with the insurance carrier</a:t>
            </a:r>
          </a:p>
          <a:p>
            <a:endParaRPr lang="en-US" dirty="0">
              <a:latin typeface="Avenir Next LT Pro"/>
            </a:endParaRPr>
          </a:p>
        </p:txBody>
      </p:sp>
      <p:sp>
        <p:nvSpPr>
          <p:cNvPr id="14" name="Text Placeholder 13">
            <a:extLst>
              <a:ext uri="{FF2B5EF4-FFF2-40B4-BE49-F238E27FC236}">
                <a16:creationId xmlns:a16="http://schemas.microsoft.com/office/drawing/2014/main" id="{B0BAAD82-3359-0E47-9193-6C3F34C270A1}"/>
              </a:ext>
            </a:extLst>
          </p:cNvPr>
          <p:cNvSpPr>
            <a:spLocks noGrp="1"/>
          </p:cNvSpPr>
          <p:nvPr>
            <p:ph type="body" sz="quarter" idx="3"/>
          </p:nvPr>
        </p:nvSpPr>
        <p:spPr>
          <a:solidFill>
            <a:schemeClr val="accent1"/>
          </a:solidFill>
        </p:spPr>
        <p:txBody>
          <a:bodyPr/>
          <a:lstStyle/>
          <a:p>
            <a:r>
              <a:rPr lang="en-US" sz="2400" dirty="0">
                <a:solidFill>
                  <a:srgbClr val="220A3A"/>
                </a:solidFill>
                <a:latin typeface="Plus Jakarta Sans ExtraBold" panose="020B0604020202020204" charset="0"/>
                <a:cs typeface="Plus Jakarta Sans ExtraBold" panose="020B0604020202020204" charset="0"/>
              </a:rPr>
              <a:t>Be Careful on the Web</a:t>
            </a:r>
          </a:p>
        </p:txBody>
      </p:sp>
      <p:sp>
        <p:nvSpPr>
          <p:cNvPr id="15" name="Content Placeholder 14">
            <a:extLst>
              <a:ext uri="{FF2B5EF4-FFF2-40B4-BE49-F238E27FC236}">
                <a16:creationId xmlns:a16="http://schemas.microsoft.com/office/drawing/2014/main" id="{0A46BF55-799C-7370-19C4-FA06F2500061}"/>
              </a:ext>
            </a:extLst>
          </p:cNvPr>
          <p:cNvSpPr>
            <a:spLocks noGrp="1"/>
          </p:cNvSpPr>
          <p:nvPr>
            <p:ph sz="quarter" idx="4"/>
          </p:nvPr>
        </p:nvSpPr>
        <p:spPr/>
        <p:txBody>
          <a:bodyPr/>
          <a:lstStyle/>
          <a:p>
            <a:pPr>
              <a:buFont typeface="Arial" panose="020B0604020202020204" pitchFamily="34" charset="0"/>
              <a:buChar char="•"/>
            </a:pPr>
            <a:r>
              <a:rPr lang="en-US" dirty="0">
                <a:solidFill>
                  <a:srgbClr val="220A3A"/>
                </a:solidFill>
                <a:latin typeface="Plus Jakarta Sans ExtraBold" panose="020B0604020202020204" charset="0"/>
                <a:cs typeface="Plus Jakarta Sans ExtraBold" panose="020B0604020202020204" charset="0"/>
              </a:rPr>
              <a:t>Use caution on websites that are targeted at seniors and ask for names and email addresses – they often contain permissions to contact language buried in the fine print</a:t>
            </a:r>
          </a:p>
          <a:p>
            <a:endParaRPr lang="en-US" dirty="0">
              <a:latin typeface="Avenir Next LT Pro"/>
            </a:endParaRPr>
          </a:p>
        </p:txBody>
      </p:sp>
      <p:sp>
        <p:nvSpPr>
          <p:cNvPr id="11" name="Title 10">
            <a:extLst>
              <a:ext uri="{FF2B5EF4-FFF2-40B4-BE49-F238E27FC236}">
                <a16:creationId xmlns:a16="http://schemas.microsoft.com/office/drawing/2014/main" id="{18E3D379-A32F-F21D-992D-29E8A4030900}"/>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Tips</a:t>
            </a:r>
          </a:p>
        </p:txBody>
      </p:sp>
      <p:sp>
        <p:nvSpPr>
          <p:cNvPr id="3" name="Rectangle 2">
            <a:extLst>
              <a:ext uri="{FF2B5EF4-FFF2-40B4-BE49-F238E27FC236}">
                <a16:creationId xmlns:a16="http://schemas.microsoft.com/office/drawing/2014/main" id="{5716C669-16F8-0D73-68D1-E1C397312381}"/>
              </a:ext>
            </a:extLst>
          </p:cNvPr>
          <p:cNvSpPr/>
          <p:nvPr/>
        </p:nvSpPr>
        <p:spPr>
          <a:xfrm>
            <a:off x="0" y="6545683"/>
            <a:ext cx="1872867" cy="31231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6650187"/>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14" name="Title 13">
            <a:extLst>
              <a:ext uri="{FF2B5EF4-FFF2-40B4-BE49-F238E27FC236}">
                <a16:creationId xmlns:a16="http://schemas.microsoft.com/office/drawing/2014/main" id="{E3BCB229-1752-8137-2682-DC4B273DA07B}"/>
              </a:ext>
            </a:extLst>
          </p:cNvPr>
          <p:cNvSpPr>
            <a:spLocks noGrp="1"/>
          </p:cNvSpPr>
          <p:nvPr>
            <p:ph type="title"/>
          </p:nvPr>
        </p:nvSpPr>
        <p:spPr/>
        <p:txBody>
          <a:bodyPr/>
          <a:lstStyle/>
          <a:p>
            <a:r>
              <a:rPr lang="en-US" dirty="0">
                <a:solidFill>
                  <a:srgbClr val="220A3A"/>
                </a:solidFill>
                <a:latin typeface="Plus Jakarta Sans ExtraBold" panose="020B0604020202020204" charset="0"/>
                <a:cs typeface="Plus Jakarta Sans ExtraBold" panose="020B0604020202020204" charset="0"/>
              </a:rPr>
              <a:t>Medicare Marketing Reminder</a:t>
            </a:r>
          </a:p>
        </p:txBody>
      </p:sp>
      <p:sp>
        <p:nvSpPr>
          <p:cNvPr id="15" name="Text Placeholder 14">
            <a:extLst>
              <a:ext uri="{FF2B5EF4-FFF2-40B4-BE49-F238E27FC236}">
                <a16:creationId xmlns:a16="http://schemas.microsoft.com/office/drawing/2014/main" id="{CED51432-2232-2898-DE2B-5C060BC401F1}"/>
              </a:ext>
            </a:extLst>
          </p:cNvPr>
          <p:cNvSpPr>
            <a:spLocks noGrp="1"/>
          </p:cNvSpPr>
          <p:nvPr>
            <p:ph type="body" idx="1"/>
          </p:nvPr>
        </p:nvSpPr>
        <p:spPr/>
        <p:txBody>
          <a:bodyPr/>
          <a:lstStyle/>
          <a:p>
            <a:r>
              <a:rPr lang="en-US" dirty="0">
                <a:solidFill>
                  <a:srgbClr val="220A3A"/>
                </a:solidFill>
                <a:latin typeface="Plus Jakarta Sans ExtraBold" panose="020B0604020202020204" charset="0"/>
                <a:cs typeface="Plus Jakarta Sans ExtraBold" panose="020B0604020202020204" charset="0"/>
              </a:rPr>
              <a:t>This is an educational event.</a:t>
            </a:r>
          </a:p>
          <a:p>
            <a:r>
              <a:rPr lang="en-US" dirty="0">
                <a:solidFill>
                  <a:srgbClr val="220A3A"/>
                </a:solidFill>
                <a:latin typeface="Plus Jakarta Sans ExtraBold" panose="020B0604020202020204" charset="0"/>
                <a:cs typeface="Plus Jakarta Sans ExtraBold" panose="020B0604020202020204" charset="0"/>
              </a:rPr>
              <a:t>No plan-specific benefits are being discussed.</a:t>
            </a:r>
          </a:p>
          <a:p>
            <a:r>
              <a:rPr lang="en-US" dirty="0">
                <a:solidFill>
                  <a:srgbClr val="220A3A"/>
                </a:solidFill>
                <a:latin typeface="Plus Jakarta Sans ExtraBold" panose="020B0604020202020204" charset="0"/>
                <a:cs typeface="Plus Jakarta Sans ExtraBold" panose="020B0604020202020204" charset="0"/>
              </a:rPr>
              <a:t>Enrollment applications will not be accepted during this educational presentation.</a:t>
            </a:r>
          </a:p>
          <a:p>
            <a:r>
              <a:rPr lang="en-US" dirty="0">
                <a:solidFill>
                  <a:srgbClr val="220A3A"/>
                </a:solidFill>
                <a:latin typeface="Plus Jakarta Sans ExtraBold" panose="020B0604020202020204" charset="0"/>
                <a:cs typeface="Plus Jakarta Sans ExtraBold" panose="020B0604020202020204" charset="0"/>
              </a:rPr>
              <a:t>A completed Permission to Contact form is required before discussing plan-specific information in a future appointment.</a:t>
            </a:r>
          </a:p>
          <a:p>
            <a:r>
              <a:rPr lang="en-US" dirty="0">
                <a:solidFill>
                  <a:srgbClr val="220A3A"/>
                </a:solidFill>
                <a:latin typeface="Plus Jakarta Sans ExtraBold" panose="020B0604020202020204" charset="0"/>
                <a:cs typeface="Plus Jakarta Sans ExtraBold" panose="020B0604020202020204" charset="0"/>
              </a:rPr>
              <a:t>Medicare beneficiaries are never required to enroll in a plan due to a sales presentation.</a:t>
            </a:r>
          </a:p>
          <a:p>
            <a:endParaRPr lang="en-US" dirty="0"/>
          </a:p>
        </p:txBody>
      </p:sp>
    </p:spTree>
    <p:extLst>
      <p:ext uri="{BB962C8B-B14F-4D97-AF65-F5344CB8AC3E}">
        <p14:creationId xmlns:p14="http://schemas.microsoft.com/office/powerpoint/2010/main" val="164191182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EDCC23-2BF6-3B73-5186-F9E32A8D4F81}"/>
              </a:ext>
            </a:extLst>
          </p:cNvPr>
          <p:cNvSpPr>
            <a:spLocks noGrp="1"/>
          </p:cNvSpPr>
          <p:nvPr>
            <p:ph type="title"/>
          </p:nvPr>
        </p:nvSpPr>
        <p:spPr/>
        <p:txBody>
          <a:bodyPr/>
          <a:lstStyle/>
          <a:p>
            <a:r>
              <a:rPr lang="en-US" dirty="0">
                <a:solidFill>
                  <a:srgbClr val="220A3A"/>
                </a:solidFill>
                <a:latin typeface="Plus Jakarta Sans ExtraBold" panose="020B0604020202020204" charset="0"/>
                <a:cs typeface="Plus Jakarta Sans ExtraBold" panose="020B0604020202020204" charset="0"/>
              </a:rPr>
              <a:t>How can we help?</a:t>
            </a:r>
          </a:p>
        </p:txBody>
      </p:sp>
      <p:sp>
        <p:nvSpPr>
          <p:cNvPr id="3" name="Text Placeholder 2">
            <a:extLst>
              <a:ext uri="{FF2B5EF4-FFF2-40B4-BE49-F238E27FC236}">
                <a16:creationId xmlns:a16="http://schemas.microsoft.com/office/drawing/2014/main" id="{EF774946-50FC-D46C-1433-D3A2D119C5F3}"/>
              </a:ext>
            </a:extLst>
          </p:cNvPr>
          <p:cNvSpPr>
            <a:spLocks noGrp="1"/>
          </p:cNvSpPr>
          <p:nvPr>
            <p:ph type="body" idx="1"/>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Next Steps </a:t>
            </a:r>
          </a:p>
        </p:txBody>
      </p:sp>
      <p:sp>
        <p:nvSpPr>
          <p:cNvPr id="4" name="Text Placeholder 3">
            <a:extLst>
              <a:ext uri="{FF2B5EF4-FFF2-40B4-BE49-F238E27FC236}">
                <a16:creationId xmlns:a16="http://schemas.microsoft.com/office/drawing/2014/main" id="{911BC168-CD62-757C-0CE7-590841336737}"/>
              </a:ext>
            </a:extLst>
          </p:cNvPr>
          <p:cNvSpPr>
            <a:spLocks noGrp="1"/>
          </p:cNvSpPr>
          <p:nvPr>
            <p:ph type="body" sz="quarter" idx="12"/>
          </p:nvPr>
        </p:nvSpPr>
        <p:spPr/>
        <p:txBody>
          <a:bodyPr/>
          <a:lstStyle/>
          <a:p>
            <a:r>
              <a:rPr lang="en-US" dirty="0">
                <a:solidFill>
                  <a:srgbClr val="220A3A"/>
                </a:solidFill>
                <a:latin typeface="Plus Jakarta Sans ExtraBold" panose="020B0604020202020204" charset="0"/>
                <a:cs typeface="Plus Jakarta Sans ExtraBold" panose="020B0604020202020204" charset="0"/>
              </a:rPr>
              <a:t>Agent name </a:t>
            </a:r>
          </a:p>
        </p:txBody>
      </p:sp>
      <p:sp>
        <p:nvSpPr>
          <p:cNvPr id="5" name="Text Placeholder 4">
            <a:extLst>
              <a:ext uri="{FF2B5EF4-FFF2-40B4-BE49-F238E27FC236}">
                <a16:creationId xmlns:a16="http://schemas.microsoft.com/office/drawing/2014/main" id="{847DEF09-25A4-2FFE-9731-9437BFDC2B91}"/>
              </a:ext>
            </a:extLst>
          </p:cNvPr>
          <p:cNvSpPr>
            <a:spLocks noGrp="1"/>
          </p:cNvSpPr>
          <p:nvPr>
            <p:ph type="body" sz="quarter" idx="13"/>
          </p:nvPr>
        </p:nvSpPr>
        <p:spPr/>
        <p:txBody>
          <a:bodyPr/>
          <a:lstStyle/>
          <a:p>
            <a:r>
              <a:rPr lang="en-US" dirty="0">
                <a:solidFill>
                  <a:srgbClr val="220A3A"/>
                </a:solidFill>
                <a:latin typeface="Plus Jakarta Sans ExtraBold" panose="020B0604020202020204" charset="0"/>
                <a:cs typeface="Plus Jakarta Sans ExtraBold" panose="020B0604020202020204" charset="0"/>
              </a:rPr>
              <a:t>Agent email</a:t>
            </a:r>
          </a:p>
        </p:txBody>
      </p:sp>
      <p:sp>
        <p:nvSpPr>
          <p:cNvPr id="6" name="Text Placeholder 5">
            <a:extLst>
              <a:ext uri="{FF2B5EF4-FFF2-40B4-BE49-F238E27FC236}">
                <a16:creationId xmlns:a16="http://schemas.microsoft.com/office/drawing/2014/main" id="{D8929A15-5722-01ED-5CDD-A28E1D7ED17B}"/>
              </a:ext>
            </a:extLst>
          </p:cNvPr>
          <p:cNvSpPr>
            <a:spLocks noGrp="1"/>
          </p:cNvSpPr>
          <p:nvPr>
            <p:ph type="body" sz="quarter" idx="14"/>
          </p:nvPr>
        </p:nvSpPr>
        <p:spPr/>
        <p:txBody>
          <a:bodyPr/>
          <a:lstStyle/>
          <a:p>
            <a:r>
              <a:rPr lang="en-US" dirty="0">
                <a:solidFill>
                  <a:srgbClr val="220A3A"/>
                </a:solidFill>
                <a:latin typeface="Plus Jakarta Sans ExtraBold" panose="020B0604020202020204" charset="0"/>
                <a:cs typeface="Plus Jakarta Sans ExtraBold" panose="020B0604020202020204" charset="0"/>
              </a:rPr>
              <a:t>Agent phone </a:t>
            </a:r>
          </a:p>
        </p:txBody>
      </p:sp>
    </p:spTree>
    <p:extLst>
      <p:ext uri="{BB962C8B-B14F-4D97-AF65-F5344CB8AC3E}">
        <p14:creationId xmlns:p14="http://schemas.microsoft.com/office/powerpoint/2010/main" val="3309749654"/>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E2DA9CEF-7867-67B3-6A1E-8A359E7595BB}"/>
              </a:ext>
            </a:extLst>
          </p:cNvPr>
          <p:cNvSpPr>
            <a:spLocks noGrp="1"/>
          </p:cNvSpPr>
          <p:nvPr>
            <p:ph type="ctrTitle"/>
          </p:nvPr>
        </p:nvSpPr>
        <p:spPr>
          <a:xfrm>
            <a:off x="5165327" y="2865248"/>
            <a:ext cx="6897364" cy="1182921"/>
          </a:xfrm>
        </p:spPr>
        <p:txBody>
          <a:bodyPr/>
          <a:lstStyle/>
          <a:p>
            <a:r>
              <a:rPr lang="en-US" dirty="0">
                <a:solidFill>
                  <a:srgbClr val="220A3A"/>
                </a:solidFill>
                <a:latin typeface="Plus Jakarta Sans ExtraBold" panose="020B0604020202020204" charset="0"/>
                <a:cs typeface="Plus Jakarta Sans ExtraBold" panose="020B0604020202020204" charset="0"/>
              </a:rPr>
              <a:t>Thank you!</a:t>
            </a:r>
          </a:p>
        </p:txBody>
      </p:sp>
    </p:spTree>
    <p:extLst>
      <p:ext uri="{BB962C8B-B14F-4D97-AF65-F5344CB8AC3E}">
        <p14:creationId xmlns:p14="http://schemas.microsoft.com/office/powerpoint/2010/main" val="30586172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675348-534C-2EFE-907D-C3204AFD870E}"/>
              </a:ext>
            </a:extLst>
          </p:cNvPr>
          <p:cNvSpPr>
            <a:spLocks noGrp="1"/>
          </p:cNvSpPr>
          <p:nvPr>
            <p:ph type="title"/>
          </p:nvPr>
        </p:nvSpPr>
        <p:spPr/>
        <p:txBody>
          <a:bodyPr>
            <a:normAutofit/>
          </a:bodyPr>
          <a:lstStyle/>
          <a:p>
            <a:r>
              <a:rPr lang="en-US" dirty="0">
                <a:solidFill>
                  <a:srgbClr val="220A3A"/>
                </a:solidFill>
                <a:latin typeface="Plus Jakarta Sans ExtraBold" panose="020B0604020202020204" charset="0"/>
                <a:cs typeface="Plus Jakarta Sans ExtraBold" panose="020B0604020202020204" charset="0"/>
              </a:rPr>
              <a:t>Disclaimer </a:t>
            </a:r>
          </a:p>
        </p:txBody>
      </p:sp>
    </p:spTree>
    <p:extLst>
      <p:ext uri="{BB962C8B-B14F-4D97-AF65-F5344CB8AC3E}">
        <p14:creationId xmlns:p14="http://schemas.microsoft.com/office/powerpoint/2010/main" val="3092496815"/>
      </p:ext>
    </p:extLst>
  </p:cSld>
  <p:clrMapOvr>
    <a:masterClrMapping/>
  </p:clrMapOvr>
</p:sld>
</file>

<file path=ppt/theme/theme1.xml><?xml version="1.0" encoding="utf-8"?>
<a:theme xmlns:a="http://schemas.openxmlformats.org/drawingml/2006/main" name="Office Theme">
  <a:themeElements>
    <a:clrScheme name="Custom 2">
      <a:dk1>
        <a:srgbClr val="FFFFFF"/>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Custom 1">
      <a:dk1>
        <a:srgbClr val="000000"/>
      </a:dk1>
      <a:lt1>
        <a:srgbClr val="FFFFFF"/>
      </a:lt1>
      <a:dk2>
        <a:srgbClr val="FFBD03"/>
      </a:dk2>
      <a:lt2>
        <a:srgbClr val="23A276"/>
      </a:lt2>
      <a:accent1>
        <a:srgbClr val="01E69B"/>
      </a:accent1>
      <a:accent2>
        <a:srgbClr val="CDF915"/>
      </a:accent2>
      <a:accent3>
        <a:srgbClr val="70FFF2"/>
      </a:accent3>
      <a:accent4>
        <a:srgbClr val="F3FEC5"/>
      </a:accent4>
      <a:accent5>
        <a:srgbClr val="C9CDE0"/>
      </a:accent5>
      <a:accent6>
        <a:srgbClr val="000628"/>
      </a:accent6>
      <a:hlink>
        <a:srgbClr val="3047B5"/>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deactuvated xmlns="1ad60b77-4e7c-4331-b973-616a8e3dae49">true</deactuvated>
    <TaxCatchAll xmlns="2469a666-7200-45e2-b64c-3c3a932e45d0" xsi:nil="true"/>
    <lcf76f155ced4ddcb4097134ff3c332f xmlns="1ad60b77-4e7c-4331-b973-616a8e3dae49">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1B2DE98FE2FE1468979EE334143DC60" ma:contentTypeVersion="20" ma:contentTypeDescription="Create a new document." ma:contentTypeScope="" ma:versionID="878fb4687ae32fe79689574f9b41ce09">
  <xsd:schema xmlns:xsd="http://www.w3.org/2001/XMLSchema" xmlns:xs="http://www.w3.org/2001/XMLSchema" xmlns:p="http://schemas.microsoft.com/office/2006/metadata/properties" xmlns:ns2="1ad60b77-4e7c-4331-b973-616a8e3dae49" xmlns:ns3="2469a666-7200-45e2-b64c-3c3a932e45d0" targetNamespace="http://schemas.microsoft.com/office/2006/metadata/properties" ma:root="true" ma:fieldsID="7ae06fa9e1b7310b553efdf08d3cb2f8" ns2:_="" ns3:_="">
    <xsd:import namespace="1ad60b77-4e7c-4331-b973-616a8e3dae49"/>
    <xsd:import namespace="2469a666-7200-45e2-b64c-3c3a932e45d0"/>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DateTaken" minOccurs="0"/>
                <xsd:element ref="ns2:MediaLengthInSeconds" minOccurs="0"/>
                <xsd:element ref="ns2:lcf76f155ced4ddcb4097134ff3c332f" minOccurs="0"/>
                <xsd:element ref="ns3:TaxCatchAll" minOccurs="0"/>
                <xsd:element ref="ns2:MediaServiceObjectDetectorVersions" minOccurs="0"/>
                <xsd:element ref="ns2:deactuvated" minOccurs="0"/>
                <xsd:element ref="ns2:MediaServiceSearchProperties"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ad60b77-4e7c-4331-b973-616a8e3dae4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Extracted Text" ma:internalName="MediaServiceOCR" ma:readOnly="true">
      <xsd:simpleType>
        <xsd:restriction base="dms:Note">
          <xsd:maxLength value="255"/>
        </xsd:restriction>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7" nillable="true" ma:displayName="MediaServiceDateTaken" ma:hidden="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17452a38-8480-406f-8796-74725550cba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deactuvated" ma:index="23" nillable="true" ma:displayName="deactuvated" ma:default="1" ma:format="Dropdown" ma:internalName="deactuvated">
      <xsd:simpleType>
        <xsd:restriction base="dms:Boolean"/>
      </xsd:simpleType>
    </xsd:element>
    <xsd:element name="MediaServiceSearchProperties" ma:index="24" nillable="true" ma:displayName="MediaServiceSearchProperties" ma:hidden="true" ma:internalName="MediaServiceSearchProperties" ma:readOnly="true">
      <xsd:simpleType>
        <xsd:restriction base="dms:Note"/>
      </xsd:simpleType>
    </xsd:element>
    <xsd:element name="MediaServiceBillingMetadata" ma:index="25" nillable="true" ma:displayName="MediaServiceBillingMetadata" ma:hidden="true" ma:internalName="MediaServiceBillingMetadata" ma:readOnly="true">
      <xsd:simpleType>
        <xsd:restriction base="dms:Note"/>
      </xsd:simpleType>
    </xsd:element>
    <xsd:element name="MediaServiceLocation" ma:index="26"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469a666-7200-45e2-b64c-3c3a932e45d0"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3e280847-0515-48e9-92cc-00d239c4af9d}" ma:internalName="TaxCatchAll" ma:showField="CatchAllData" ma:web="2469a666-7200-45e2-b64c-3c3a932e45d0">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D5E9D09-B05C-4585-A534-165A61FBE3AD}">
  <ds:schemaRefs>
    <ds:schemaRef ds:uri="http://schemas.microsoft.com/sharepoint/v3/contenttype/forms"/>
  </ds:schemaRefs>
</ds:datastoreItem>
</file>

<file path=customXml/itemProps2.xml><?xml version="1.0" encoding="utf-8"?>
<ds:datastoreItem xmlns:ds="http://schemas.openxmlformats.org/officeDocument/2006/customXml" ds:itemID="{3BD873C2-E3F7-4958-AB41-6DD1732964F0}">
  <ds:schemaRefs>
    <ds:schemaRef ds:uri="http://schemas.microsoft.com/office/2006/metadata/properties"/>
    <ds:schemaRef ds:uri="http://schemas.microsoft.com/office/infopath/2007/PartnerControls"/>
    <ds:schemaRef ds:uri="1ad60b77-4e7c-4331-b973-616a8e3dae49"/>
    <ds:schemaRef ds:uri="2469a666-7200-45e2-b64c-3c3a932e45d0"/>
  </ds:schemaRefs>
</ds:datastoreItem>
</file>

<file path=customXml/itemProps3.xml><?xml version="1.0" encoding="utf-8"?>
<ds:datastoreItem xmlns:ds="http://schemas.openxmlformats.org/officeDocument/2006/customXml" ds:itemID="{8CFD09A4-1C3E-40C1-933C-C31D5EEA761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1ad60b77-4e7c-4331-b973-616a8e3dae49"/>
    <ds:schemaRef ds:uri="2469a666-7200-45e2-b64c-3c3a932e45d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468</TotalTime>
  <Words>11097</Words>
  <Application>Microsoft Office PowerPoint</Application>
  <PresentationFormat>Widescreen</PresentationFormat>
  <Paragraphs>784</Paragraphs>
  <Slides>60</Slides>
  <Notes>55</Notes>
  <HiddenSlides>1</HiddenSlides>
  <MMClips>0</MMClips>
  <ScaleCrop>false</ScaleCrop>
  <HeadingPairs>
    <vt:vector size="4" baseType="variant">
      <vt:variant>
        <vt:lpstr>Theme</vt:lpstr>
      </vt:variant>
      <vt:variant>
        <vt:i4>2</vt:i4>
      </vt:variant>
      <vt:variant>
        <vt:lpstr>Slide Titles</vt:lpstr>
      </vt:variant>
      <vt:variant>
        <vt:i4>60</vt:i4>
      </vt:variant>
    </vt:vector>
  </HeadingPairs>
  <TitlesOfParts>
    <vt:vector size="62" baseType="lpstr">
      <vt:lpstr>Office Theme</vt:lpstr>
      <vt:lpstr>Office Theme</vt:lpstr>
      <vt:lpstr>PowerPoint Presentation</vt:lpstr>
      <vt:lpstr>AGENDA</vt:lpstr>
      <vt:lpstr>What is Medicare</vt:lpstr>
      <vt:lpstr>It provides coverage to three key groups of people: </vt:lpstr>
      <vt:lpstr>The parts of Medicare </vt:lpstr>
      <vt:lpstr>The parts of Medicare</vt:lpstr>
      <vt:lpstr>Part A</vt:lpstr>
      <vt:lpstr>Part A benefits </vt:lpstr>
      <vt:lpstr>Part B</vt:lpstr>
      <vt:lpstr>Part B benefits </vt:lpstr>
      <vt:lpstr>Parts A and B – What’s NOT covered </vt:lpstr>
      <vt:lpstr>Part A and B premiums </vt:lpstr>
      <vt:lpstr>Enrolling in Medicare</vt:lpstr>
      <vt:lpstr>Automatic Medicare enrollment </vt:lpstr>
      <vt:lpstr>Who needs to enroll?</vt:lpstr>
      <vt:lpstr>Who must enroll at age 65</vt:lpstr>
      <vt:lpstr>Delaying enrollment</vt:lpstr>
      <vt:lpstr>Who can delay enrollment?</vt:lpstr>
      <vt:lpstr>Initial enrollment period (IEP)</vt:lpstr>
      <vt:lpstr>Initial enrollment period (IEP)</vt:lpstr>
      <vt:lpstr>Special enrollment period (SEP)</vt:lpstr>
      <vt:lpstr>General enrollment period (GEP)</vt:lpstr>
      <vt:lpstr>When will Part A and B begin?</vt:lpstr>
      <vt:lpstr>Part B Enrollment Periods (Starting 1/1/23) </vt:lpstr>
      <vt:lpstr>Who pays first?</vt:lpstr>
      <vt:lpstr>Medicare: who pays first</vt:lpstr>
      <vt:lpstr>Late enrollment penalties</vt:lpstr>
      <vt:lpstr>Part B Late Enrollment Penalty </vt:lpstr>
      <vt:lpstr>Part D Late Enrollment Penalty </vt:lpstr>
      <vt:lpstr>Medicare cost-sharing requirements</vt:lpstr>
      <vt:lpstr>Part A premiums </vt:lpstr>
      <vt:lpstr>Part A premium, deductibles and cost sharing amounts</vt:lpstr>
      <vt:lpstr>Part B premium, deductibles and cost sharing amounts</vt:lpstr>
      <vt:lpstr>Part B and IRMAA premiums </vt:lpstr>
      <vt:lpstr>Appealing IRMAA </vt:lpstr>
      <vt:lpstr>Medicare coverage options</vt:lpstr>
      <vt:lpstr>Medicare coverage options</vt:lpstr>
      <vt:lpstr>Medicare Supplement</vt:lpstr>
      <vt:lpstr>Medicare Supplement</vt:lpstr>
      <vt:lpstr>Ten standardized Medicare supplement plans </vt:lpstr>
      <vt:lpstr>Part D</vt:lpstr>
      <vt:lpstr>Part D </vt:lpstr>
      <vt:lpstr>Three stages of Part D coverage</vt:lpstr>
      <vt:lpstr>Part D and IRMAA premiums for 2026</vt:lpstr>
      <vt:lpstr>Medicare Advantage Plans</vt:lpstr>
      <vt:lpstr>How Medicare Advantage Plans are Rated </vt:lpstr>
      <vt:lpstr>Types of Medicare Advantage plans </vt:lpstr>
      <vt:lpstr>Part C and D Enrollment Periods</vt:lpstr>
      <vt:lpstr>Special enrollment periods </vt:lpstr>
      <vt:lpstr>Medigap enrollment periods</vt:lpstr>
      <vt:lpstr>Medigap Underwriting</vt:lpstr>
      <vt:lpstr>Health savings accounts and Medicare</vt:lpstr>
      <vt:lpstr>Marketing Medicare</vt:lpstr>
      <vt:lpstr>Marketing Medicare</vt:lpstr>
      <vt:lpstr>Marketing Medicare</vt:lpstr>
      <vt:lpstr>Tips</vt:lpstr>
      <vt:lpstr>Medicare Marketing Reminder</vt:lpstr>
      <vt:lpstr>How can we help?</vt:lpstr>
      <vt:lpstr>Thank you!</vt:lpstr>
      <vt:lpstr>Disclaimer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Kristin Ray</dc:creator>
  <cp:lastModifiedBy>Kristin Ray</cp:lastModifiedBy>
  <cp:revision>63</cp:revision>
  <dcterms:created xsi:type="dcterms:W3CDTF">2026-09-09T19:27:53Z</dcterms:created>
  <dcterms:modified xsi:type="dcterms:W3CDTF">2026-09-09T19:41:37Z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0x01010081B2DE98FE2FE1468979EE334143DC60</vt:lpwstr>
  </property>
  <property fmtid="{D5CDD505-2E9C-101B-9397-08002B2CF9AE}" pid="3" name="MediaServiceImageTags">
    <vt:lpwstr/>
  </property>
</Properties>
</file>